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878" r:id="rId3"/>
    <p:sldId id="1257" r:id="rId4"/>
    <p:sldId id="1258" r:id="rId5"/>
    <p:sldId id="1259" r:id="rId6"/>
    <p:sldId id="1279" r:id="rId7"/>
    <p:sldId id="1262" r:id="rId8"/>
    <p:sldId id="1246" r:id="rId9"/>
    <p:sldId id="1247" r:id="rId10"/>
    <p:sldId id="1290" r:id="rId11"/>
    <p:sldId id="1249" r:id="rId12"/>
    <p:sldId id="1251" r:id="rId13"/>
    <p:sldId id="1252" r:id="rId14"/>
    <p:sldId id="1253" r:id="rId15"/>
    <p:sldId id="1254" r:id="rId16"/>
    <p:sldId id="1102" r:id="rId17"/>
    <p:sldId id="892" r:id="rId18"/>
    <p:sldId id="1185" r:id="rId19"/>
    <p:sldId id="1106" r:id="rId20"/>
    <p:sldId id="1116" r:id="rId21"/>
    <p:sldId id="1118" r:id="rId22"/>
    <p:sldId id="1115" r:id="rId23"/>
    <p:sldId id="1113" r:id="rId24"/>
    <p:sldId id="1112" r:id="rId25"/>
    <p:sldId id="1111" r:id="rId26"/>
    <p:sldId id="1033" r:id="rId27"/>
    <p:sldId id="1075" r:id="rId28"/>
    <p:sldId id="1077" r:id="rId29"/>
    <p:sldId id="1120" r:id="rId30"/>
    <p:sldId id="1151" r:id="rId31"/>
    <p:sldId id="1035" r:id="rId32"/>
    <p:sldId id="1173" r:id="rId33"/>
    <p:sldId id="1121" r:id="rId34"/>
    <p:sldId id="1038" r:id="rId35"/>
    <p:sldId id="1132" r:id="rId36"/>
    <p:sldId id="1152" r:id="rId37"/>
    <p:sldId id="1163" r:id="rId38"/>
    <p:sldId id="893" r:id="rId39"/>
    <p:sldId id="1041" r:id="rId40"/>
    <p:sldId id="1042" r:id="rId41"/>
    <p:sldId id="1043" r:id="rId42"/>
    <p:sldId id="1280" r:id="rId43"/>
    <p:sldId id="1281" r:id="rId44"/>
    <p:sldId id="1282" r:id="rId45"/>
    <p:sldId id="983" r:id="rId46"/>
    <p:sldId id="400" r:id="rId47"/>
    <p:sldId id="363" r:id="rId48"/>
    <p:sldId id="897" r:id="rId49"/>
    <p:sldId id="933" r:id="rId50"/>
    <p:sldId id="1046" r:id="rId51"/>
    <p:sldId id="903" r:id="rId52"/>
    <p:sldId id="1283" r:id="rId53"/>
    <p:sldId id="1284" r:id="rId54"/>
    <p:sldId id="1288" r:id="rId55"/>
    <p:sldId id="1289" r:id="rId56"/>
    <p:sldId id="1061" r:id="rId57"/>
    <p:sldId id="1062" r:id="rId58"/>
    <p:sldId id="865" r:id="rId59"/>
    <p:sldId id="970" r:id="rId60"/>
    <p:sldId id="971" r:id="rId61"/>
    <p:sldId id="870" r:id="rId62"/>
    <p:sldId id="979" r:id="rId63"/>
    <p:sldId id="1063" r:id="rId64"/>
    <p:sldId id="1170" r:id="rId65"/>
    <p:sldId id="1171" r:id="rId66"/>
    <p:sldId id="648" r:id="rId67"/>
    <p:sldId id="649" r:id="rId68"/>
    <p:sldId id="1277" r:id="rId6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44A3F2"/>
    <a:srgbClr val="FF0000"/>
    <a:srgbClr val="ECE3FF"/>
    <a:srgbClr val="FFE3FF"/>
    <a:srgbClr val="66FF33"/>
    <a:srgbClr val="E5E5E5"/>
    <a:srgbClr val="DDDDDD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>
      <p:cViewPr>
        <p:scale>
          <a:sx n="75" d="100"/>
          <a:sy n="75" d="100"/>
        </p:scale>
        <p:origin x="-1008" y="-90"/>
      </p:cViewPr>
      <p:guideLst>
        <p:guide orient="horz" pos="2856"/>
        <p:guide pos="28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4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wmf"/><Relationship Id="rId1" Type="http://schemas.openxmlformats.org/officeDocument/2006/relationships/image" Target="../media/image4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38DA3E-F363-4A9E-9B9C-2F244D4BAF5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281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68114-3F8D-49DC-9DC5-137A34333873}" type="slidenum">
              <a:rPr lang="sv-SE"/>
              <a:pPr/>
              <a:t>1</a:t>
            </a:fld>
            <a:endParaRPr lang="sv-SE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DAFFD-C80C-4AD9-AF5A-3A7F25C37BA7}" type="slidenum">
              <a:rPr lang="sv-SE"/>
              <a:pPr/>
              <a:t>10</a:t>
            </a:fld>
            <a:endParaRPr lang="sv-SE"/>
          </a:p>
        </p:txBody>
      </p:sp>
      <p:sp>
        <p:nvSpPr>
          <p:cNvPr id="2726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4BC3277-CF9A-482D-B395-B6991476CE62}" type="slidenum">
              <a:rPr lang="sv-SE" sz="1200">
                <a:ea typeface="MS PGothic" pitchFamily="34" charset="-128"/>
              </a:rPr>
              <a:pPr algn="r"/>
              <a:t>10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272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6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DAFFD-C80C-4AD9-AF5A-3A7F25C37BA7}" type="slidenum">
              <a:rPr lang="sv-SE"/>
              <a:pPr/>
              <a:t>11</a:t>
            </a:fld>
            <a:endParaRPr lang="sv-SE"/>
          </a:p>
        </p:txBody>
      </p:sp>
      <p:sp>
        <p:nvSpPr>
          <p:cNvPr id="2726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4BC3277-CF9A-482D-B395-B6991476CE62}" type="slidenum">
              <a:rPr lang="sv-SE" sz="1200">
                <a:ea typeface="MS PGothic" pitchFamily="34" charset="-128"/>
              </a:rPr>
              <a:pPr algn="r"/>
              <a:t>11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272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6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90A11-F7EB-4ED8-9840-1CEAC6C1E154}" type="slidenum">
              <a:rPr lang="sv-SE"/>
              <a:pPr/>
              <a:t>12</a:t>
            </a:fld>
            <a:endParaRPr lang="sv-SE"/>
          </a:p>
        </p:txBody>
      </p:sp>
      <p:sp>
        <p:nvSpPr>
          <p:cNvPr id="1744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ADED8D2-109E-46A5-B778-6B23401D8FB6}" type="slidenum">
              <a:rPr lang="sv-SE" sz="1200">
                <a:ea typeface="MS PGothic" pitchFamily="34" charset="-128"/>
              </a:rPr>
              <a:pPr algn="r"/>
              <a:t>12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174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4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90A11-F7EB-4ED8-9840-1CEAC6C1E154}" type="slidenum">
              <a:rPr lang="sv-SE"/>
              <a:pPr/>
              <a:t>13</a:t>
            </a:fld>
            <a:endParaRPr lang="sv-SE"/>
          </a:p>
        </p:txBody>
      </p:sp>
      <p:sp>
        <p:nvSpPr>
          <p:cNvPr id="1744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ADED8D2-109E-46A5-B778-6B23401D8FB6}" type="slidenum">
              <a:rPr lang="sv-SE" sz="1200">
                <a:ea typeface="MS PGothic" pitchFamily="34" charset="-128"/>
              </a:rPr>
              <a:pPr algn="r"/>
              <a:t>13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174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4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41255-2079-4FCF-B318-631AF4E632E2}" type="slidenum">
              <a:rPr lang="sv-SE"/>
              <a:pPr/>
              <a:t>14</a:t>
            </a:fld>
            <a:endParaRPr lang="sv-SE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90A11-F7EB-4ED8-9840-1CEAC6C1E154}" type="slidenum">
              <a:rPr lang="sv-SE"/>
              <a:pPr/>
              <a:t>15</a:t>
            </a:fld>
            <a:endParaRPr lang="sv-SE"/>
          </a:p>
        </p:txBody>
      </p:sp>
      <p:sp>
        <p:nvSpPr>
          <p:cNvPr id="1744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ADED8D2-109E-46A5-B778-6B23401D8FB6}" type="slidenum">
              <a:rPr lang="sv-SE" sz="1200">
                <a:ea typeface="MS PGothic" pitchFamily="34" charset="-128"/>
              </a:rPr>
              <a:pPr algn="r"/>
              <a:t>15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1744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4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CBD7E-1891-4655-B67C-7DCF63C79ACB}" type="slidenum">
              <a:rPr lang="sv-SE"/>
              <a:pPr/>
              <a:t>16</a:t>
            </a:fld>
            <a:endParaRPr lang="sv-SE"/>
          </a:p>
        </p:txBody>
      </p:sp>
      <p:sp>
        <p:nvSpPr>
          <p:cNvPr id="1746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F53CA94-0448-48D0-9A90-5FFE1E35659F}" type="slidenum">
              <a:rPr lang="sv-SE" sz="1200">
                <a:ea typeface="MS PGothic" pitchFamily="34" charset="-128"/>
              </a:rPr>
              <a:pPr algn="r"/>
              <a:t>16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174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6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02FE3-85D7-4932-BD92-5AD2D3CA757F}" type="slidenum">
              <a:rPr lang="sv-SE"/>
              <a:pPr/>
              <a:t>17</a:t>
            </a:fld>
            <a:endParaRPr lang="sv-SE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FE929-76FF-4CA1-B4B9-CAA01EEA3ADF}" type="slidenum">
              <a:rPr lang="sv-SE"/>
              <a:pPr/>
              <a:t>18</a:t>
            </a:fld>
            <a:endParaRPr lang="sv-SE"/>
          </a:p>
        </p:txBody>
      </p:sp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8AFF4-CEEE-4EFE-874C-30329341A838}" type="slidenum">
              <a:rPr lang="sv-SE"/>
              <a:pPr/>
              <a:t>19</a:t>
            </a:fld>
            <a:endParaRPr lang="sv-SE"/>
          </a:p>
        </p:txBody>
      </p:sp>
      <p:sp>
        <p:nvSpPr>
          <p:cNvPr id="176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A17E8-8A22-4824-B8CB-C3C69DD5B807}" type="slidenum">
              <a:rPr lang="sv-SE"/>
              <a:pPr/>
              <a:t>2</a:t>
            </a:fld>
            <a:endParaRPr lang="sv-SE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A8332-48BF-4E2F-B1CF-97BFE1770027}" type="slidenum">
              <a:rPr lang="sv-SE"/>
              <a:pPr/>
              <a:t>20</a:t>
            </a:fld>
            <a:endParaRPr lang="sv-SE"/>
          </a:p>
        </p:txBody>
      </p:sp>
      <p:sp>
        <p:nvSpPr>
          <p:cNvPr id="178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6124F-DB7A-4312-A7A8-872CF8315ED4}" type="slidenum">
              <a:rPr lang="sv-SE"/>
              <a:pPr/>
              <a:t>21</a:t>
            </a:fld>
            <a:endParaRPr lang="sv-SE"/>
          </a:p>
        </p:txBody>
      </p:sp>
      <p:sp>
        <p:nvSpPr>
          <p:cNvPr id="178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BB64D-8C4C-44DA-A69F-A1FCECA6A60E}" type="slidenum">
              <a:rPr lang="sv-SE"/>
              <a:pPr/>
              <a:t>22</a:t>
            </a:fld>
            <a:endParaRPr lang="sv-SE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129CD-6A8F-4F42-8BFB-A55A2B0AD729}" type="slidenum">
              <a:rPr lang="sv-SE"/>
              <a:pPr/>
              <a:t>23</a:t>
            </a:fld>
            <a:endParaRPr lang="sv-SE"/>
          </a:p>
        </p:txBody>
      </p:sp>
      <p:sp>
        <p:nvSpPr>
          <p:cNvPr id="177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5E4F2-F579-47AB-B9BC-F423AB5B342D}" type="slidenum">
              <a:rPr lang="sv-SE"/>
              <a:pPr/>
              <a:t>24</a:t>
            </a:fld>
            <a:endParaRPr lang="sv-SE"/>
          </a:p>
        </p:txBody>
      </p:sp>
      <p:sp>
        <p:nvSpPr>
          <p:cNvPr id="177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6D5DF-D5AB-4F28-9DE9-394F99F8AA90}" type="slidenum">
              <a:rPr lang="sv-SE"/>
              <a:pPr/>
              <a:t>25</a:t>
            </a:fld>
            <a:endParaRPr lang="sv-SE"/>
          </a:p>
        </p:txBody>
      </p:sp>
      <p:sp>
        <p:nvSpPr>
          <p:cNvPr id="177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48865-BBC2-469C-8867-3A361BECF9D7}" type="slidenum">
              <a:rPr lang="sv-SE"/>
              <a:pPr/>
              <a:t>26</a:t>
            </a:fld>
            <a:endParaRPr lang="sv-SE"/>
          </a:p>
        </p:txBody>
      </p:sp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CB05C-3A18-46AF-ADA4-28CCD96E9FDE}" type="slidenum">
              <a:rPr lang="sv-SE"/>
              <a:pPr/>
              <a:t>27</a:t>
            </a:fld>
            <a:endParaRPr lang="sv-SE"/>
          </a:p>
        </p:txBody>
      </p:sp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35E83-620C-4C66-9265-061D8A8213F9}" type="slidenum">
              <a:rPr lang="sv-SE"/>
              <a:pPr/>
              <a:t>28</a:t>
            </a:fld>
            <a:endParaRPr lang="sv-SE"/>
          </a:p>
        </p:txBody>
      </p:sp>
      <p:sp>
        <p:nvSpPr>
          <p:cNvPr id="169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26E2F-DD0A-4903-9778-9397104822D2}" type="slidenum">
              <a:rPr lang="sv-SE"/>
              <a:pPr/>
              <a:t>29</a:t>
            </a:fld>
            <a:endParaRPr lang="sv-SE"/>
          </a:p>
        </p:txBody>
      </p:sp>
      <p:sp>
        <p:nvSpPr>
          <p:cNvPr id="179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C7AF7-E957-4EE1-845B-7462E44FC183}" type="slidenum">
              <a:rPr lang="sv-SE"/>
              <a:pPr/>
              <a:t>3</a:t>
            </a:fld>
            <a:endParaRPr lang="sv-SE"/>
          </a:p>
        </p:txBody>
      </p:sp>
      <p:sp>
        <p:nvSpPr>
          <p:cNvPr id="2015234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5F5BD23-8F5F-4BA5-9804-57FC86ECF21D}" type="slidenum">
              <a:rPr lang="sv-SE" sz="1200">
                <a:ea typeface="MS PGothic" pitchFamily="34" charset="-128"/>
              </a:rPr>
              <a:pPr algn="r"/>
              <a:t>3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201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07F61-6A18-4F9A-9EAE-DDF758FA04D0}" type="slidenum">
              <a:rPr lang="sv-SE"/>
              <a:pPr/>
              <a:t>30</a:t>
            </a:fld>
            <a:endParaRPr lang="sv-SE"/>
          </a:p>
        </p:txBody>
      </p:sp>
      <p:sp>
        <p:nvSpPr>
          <p:cNvPr id="188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BFDCC-2297-4838-8C4C-D9903F62D8E4}" type="slidenum">
              <a:rPr lang="sv-SE"/>
              <a:pPr/>
              <a:t>31</a:t>
            </a:fld>
            <a:endParaRPr lang="sv-SE"/>
          </a:p>
        </p:txBody>
      </p:sp>
      <p:sp>
        <p:nvSpPr>
          <p:cNvPr id="159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E8D7E-6871-4384-B585-2FF5ABF1C4D0}" type="slidenum">
              <a:rPr lang="sv-SE"/>
              <a:pPr/>
              <a:t>32</a:t>
            </a:fld>
            <a:endParaRPr lang="sv-SE"/>
          </a:p>
        </p:txBody>
      </p:sp>
      <p:sp>
        <p:nvSpPr>
          <p:cNvPr id="194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D732F-E293-4386-8958-728F6063366D}" type="slidenum">
              <a:rPr lang="sv-SE"/>
              <a:pPr/>
              <a:t>33</a:t>
            </a:fld>
            <a:endParaRPr lang="sv-SE"/>
          </a:p>
        </p:txBody>
      </p:sp>
      <p:sp>
        <p:nvSpPr>
          <p:cNvPr id="179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F229D-42E5-4B5B-88BF-E3713D087226}" type="slidenum">
              <a:rPr lang="sv-SE"/>
              <a:pPr/>
              <a:t>34</a:t>
            </a:fld>
            <a:endParaRPr lang="sv-SE"/>
          </a:p>
        </p:txBody>
      </p:sp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CED16-56DC-4092-A0EE-2DCAC160A1DA}" type="slidenum">
              <a:rPr lang="sv-SE"/>
              <a:pPr/>
              <a:t>35</a:t>
            </a:fld>
            <a:endParaRPr lang="sv-SE"/>
          </a:p>
        </p:txBody>
      </p:sp>
      <p:sp>
        <p:nvSpPr>
          <p:cNvPr id="18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79434-A417-4566-B234-50B5CEFF2951}" type="slidenum">
              <a:rPr lang="sv-SE"/>
              <a:pPr/>
              <a:t>36</a:t>
            </a:fld>
            <a:endParaRPr lang="sv-SE"/>
          </a:p>
        </p:txBody>
      </p:sp>
      <p:sp>
        <p:nvSpPr>
          <p:cNvPr id="189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461CD-6A6D-4C9D-AEA3-86DCC7A71399}" type="slidenum">
              <a:rPr lang="sv-SE"/>
              <a:pPr/>
              <a:t>37</a:t>
            </a:fld>
            <a:endParaRPr lang="sv-SE"/>
          </a:p>
        </p:txBody>
      </p:sp>
      <p:sp>
        <p:nvSpPr>
          <p:cNvPr id="191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041A-35B5-482D-B2B3-36E9193882ED}" type="slidenum">
              <a:rPr lang="sv-SE"/>
              <a:pPr/>
              <a:t>38</a:t>
            </a:fld>
            <a:endParaRPr lang="sv-SE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7D26A-EE4E-4737-8678-457D10F8B92E}" type="slidenum">
              <a:rPr lang="sv-SE"/>
              <a:pPr/>
              <a:t>39</a:t>
            </a:fld>
            <a:endParaRPr lang="sv-SE"/>
          </a:p>
        </p:txBody>
      </p:sp>
      <p:sp>
        <p:nvSpPr>
          <p:cNvPr id="160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E92FF-99E6-4953-A013-2DD7ACD76644}" type="slidenum">
              <a:rPr lang="sv-SE"/>
              <a:pPr/>
              <a:t>4</a:t>
            </a:fld>
            <a:endParaRPr lang="sv-SE"/>
          </a:p>
        </p:txBody>
      </p:sp>
      <p:sp>
        <p:nvSpPr>
          <p:cNvPr id="2021378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A90BEB1-9C8A-4F9C-8CE9-5F5735D936E2}" type="slidenum">
              <a:rPr lang="sv-SE" sz="1200">
                <a:ea typeface="MS PGothic" pitchFamily="34" charset="-128"/>
              </a:rPr>
              <a:pPr algn="r"/>
              <a:t>4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202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5AEF9-AC25-477E-BC8D-34859505C87C}" type="slidenum">
              <a:rPr lang="sv-SE"/>
              <a:pPr/>
              <a:t>40</a:t>
            </a:fld>
            <a:endParaRPr lang="sv-SE"/>
          </a:p>
        </p:txBody>
      </p:sp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BC021-F0C8-418C-AC0A-7049D2E34012}" type="slidenum">
              <a:rPr lang="sv-SE"/>
              <a:pPr/>
              <a:t>41</a:t>
            </a:fld>
            <a:endParaRPr lang="sv-SE"/>
          </a:p>
        </p:txBody>
      </p:sp>
      <p:sp>
        <p:nvSpPr>
          <p:cNvPr id="161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5196D-5939-43C3-B422-A6F252F90BA7}" type="slidenum">
              <a:rPr lang="sv-SE"/>
              <a:pPr/>
              <a:t>42</a:t>
            </a:fld>
            <a:endParaRPr lang="sv-SE"/>
          </a:p>
        </p:txBody>
      </p:sp>
      <p:sp>
        <p:nvSpPr>
          <p:cNvPr id="247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63E97-0052-4EFF-A3D7-4B163039F715}" type="slidenum">
              <a:rPr lang="sv-SE"/>
              <a:pPr/>
              <a:t>43</a:t>
            </a:fld>
            <a:endParaRPr lang="sv-SE"/>
          </a:p>
        </p:txBody>
      </p:sp>
      <p:sp>
        <p:nvSpPr>
          <p:cNvPr id="248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AD3B9-92C5-4BC8-8151-F396FB9A5CB2}" type="slidenum">
              <a:rPr lang="sv-SE"/>
              <a:pPr/>
              <a:t>44</a:t>
            </a:fld>
            <a:endParaRPr lang="sv-SE"/>
          </a:p>
        </p:txBody>
      </p:sp>
      <p:sp>
        <p:nvSpPr>
          <p:cNvPr id="253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FE00-452B-4375-B08B-3902B735DE5E}" type="slidenum">
              <a:rPr lang="sv-SE"/>
              <a:pPr/>
              <a:t>45</a:t>
            </a:fld>
            <a:endParaRPr lang="sv-SE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0C2F1-2135-4891-8423-6A5D84E604AD}" type="slidenum">
              <a:rPr lang="sv-SE"/>
              <a:pPr/>
              <a:t>46</a:t>
            </a:fld>
            <a:endParaRPr lang="sv-SE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32ECF-E692-41F0-B238-DEE4E81317FF}" type="slidenum">
              <a:rPr lang="sv-SE"/>
              <a:pPr/>
              <a:t>47</a:t>
            </a:fld>
            <a:endParaRPr lang="sv-SE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D8C4F-008A-414A-92AE-387724DA5657}" type="slidenum">
              <a:rPr lang="sv-SE"/>
              <a:pPr/>
              <a:t>48</a:t>
            </a:fld>
            <a:endParaRPr lang="sv-SE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D0A5A-6487-4B1B-B445-65362D1CD033}" type="slidenum">
              <a:rPr lang="sv-SE"/>
              <a:pPr/>
              <a:t>49</a:t>
            </a:fld>
            <a:endParaRPr lang="sv-SE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C0337-FCFB-403C-96DB-6A862540FB5A}" type="slidenum">
              <a:rPr lang="sv-SE"/>
              <a:pPr/>
              <a:t>5</a:t>
            </a:fld>
            <a:endParaRPr lang="sv-SE"/>
          </a:p>
        </p:txBody>
      </p:sp>
      <p:sp>
        <p:nvSpPr>
          <p:cNvPr id="2017282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3F1FB29-102C-4BBC-B785-35D0F2F4A593}" type="slidenum">
              <a:rPr lang="sv-SE" sz="1200">
                <a:ea typeface="MS PGothic" pitchFamily="34" charset="-128"/>
              </a:rPr>
              <a:pPr algn="r"/>
              <a:t>5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201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046E7-0460-4FF9-B6D7-3BC43666E47A}" type="slidenum">
              <a:rPr lang="sv-SE"/>
              <a:pPr/>
              <a:t>50</a:t>
            </a:fld>
            <a:endParaRPr lang="sv-SE"/>
          </a:p>
        </p:txBody>
      </p:sp>
      <p:sp>
        <p:nvSpPr>
          <p:cNvPr id="161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F9667-C23D-40BA-8C0F-7283D1C4FCB1}" type="slidenum">
              <a:rPr lang="sv-SE"/>
              <a:pPr/>
              <a:t>51</a:t>
            </a:fld>
            <a:endParaRPr lang="sv-SE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30AEE-1CE8-4880-8C61-C69601A2B554}" type="slidenum">
              <a:rPr lang="sv-SE"/>
              <a:pPr/>
              <a:t>56</a:t>
            </a:fld>
            <a:endParaRPr lang="sv-SE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25B60-A82F-4B4F-9A5B-685DEAF3A26B}" type="slidenum">
              <a:rPr lang="sv-SE"/>
              <a:pPr/>
              <a:t>57</a:t>
            </a:fld>
            <a:endParaRPr lang="sv-SE"/>
          </a:p>
        </p:txBody>
      </p:sp>
      <p:sp>
        <p:nvSpPr>
          <p:cNvPr id="165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CF36D-5FA0-4D6E-A47D-CCA38A5AE4F8}" type="slidenum">
              <a:rPr lang="sv-SE"/>
              <a:pPr/>
              <a:t>58</a:t>
            </a:fld>
            <a:endParaRPr lang="sv-SE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7D21D-0EDB-4C43-ACAF-B83D15461662}" type="slidenum">
              <a:rPr lang="sv-SE"/>
              <a:pPr/>
              <a:t>59</a:t>
            </a:fld>
            <a:endParaRPr lang="sv-SE"/>
          </a:p>
        </p:txBody>
      </p:sp>
      <p:sp>
        <p:nvSpPr>
          <p:cNvPr id="1453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7B88D6B-2FD1-4B4D-AA11-C9F9B6391AAD}" type="slidenum">
              <a:rPr lang="sv-SE" sz="1200">
                <a:latin typeface="Arial" pitchFamily="34" charset="0"/>
              </a:rPr>
              <a:pPr algn="r"/>
              <a:t>59</a:t>
            </a:fld>
            <a:endParaRPr lang="sv-SE" sz="1200">
              <a:latin typeface="Arial" pitchFamily="34" charset="0"/>
            </a:endParaRPr>
          </a:p>
        </p:txBody>
      </p:sp>
      <p:sp>
        <p:nvSpPr>
          <p:cNvPr id="145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78F21-364E-4399-847C-6AF5F660EFE1}" type="slidenum">
              <a:rPr lang="sv-SE"/>
              <a:pPr/>
              <a:t>60</a:t>
            </a:fld>
            <a:endParaRPr lang="sv-SE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sv-SE"/>
              <a:t>..including excotic quinoxaline and carborande dithiolate ligands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D7AAC-8302-49A1-A9DB-362D339803BD}" type="slidenum">
              <a:rPr lang="sv-SE"/>
              <a:pPr/>
              <a:t>61</a:t>
            </a:fld>
            <a:endParaRPr lang="sv-SE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5DD94-DFC7-4629-BADE-F888F74020B2}" type="slidenum">
              <a:rPr lang="sv-SE"/>
              <a:pPr/>
              <a:t>62</a:t>
            </a:fld>
            <a:endParaRPr lang="sv-SE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498E2-2D7E-4DCB-9FD0-4C37836A963C}" type="slidenum">
              <a:rPr lang="sv-SE"/>
              <a:pPr/>
              <a:t>63</a:t>
            </a:fld>
            <a:endParaRPr lang="sv-SE"/>
          </a:p>
        </p:txBody>
      </p:sp>
      <p:sp>
        <p:nvSpPr>
          <p:cNvPr id="166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22678-0695-4C6F-8719-7780DE9CB4FF}" type="slidenum">
              <a:rPr lang="sv-SE"/>
              <a:pPr/>
              <a:t>6</a:t>
            </a:fld>
            <a:endParaRPr lang="sv-SE"/>
          </a:p>
        </p:txBody>
      </p:sp>
      <p:sp>
        <p:nvSpPr>
          <p:cNvPr id="2031618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85236FE-7BD9-4067-AF2F-9E16B4E46469}" type="slidenum">
              <a:rPr lang="sv-SE" sz="1200">
                <a:ea typeface="MS PGothic" pitchFamily="34" charset="-128"/>
              </a:rPr>
              <a:pPr algn="r"/>
              <a:t>6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203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17965-2560-4F17-84A2-4160A080B4CE}" type="slidenum">
              <a:rPr lang="sv-SE"/>
              <a:pPr/>
              <a:t>64</a:t>
            </a:fld>
            <a:endParaRPr lang="sv-SE"/>
          </a:p>
        </p:txBody>
      </p:sp>
      <p:sp>
        <p:nvSpPr>
          <p:cNvPr id="19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3A8FD-DF75-48DB-B83A-1C770803E346}" type="slidenum">
              <a:rPr lang="sv-SE"/>
              <a:pPr/>
              <a:t>65</a:t>
            </a:fld>
            <a:endParaRPr lang="sv-SE"/>
          </a:p>
        </p:txBody>
      </p:sp>
      <p:sp>
        <p:nvSpPr>
          <p:cNvPr id="193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DBC4F-99EB-4A7A-9451-D8CED6616BB4}" type="slidenum">
              <a:rPr lang="sv-SE"/>
              <a:pPr/>
              <a:t>66</a:t>
            </a:fld>
            <a:endParaRPr lang="sv-SE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C847F-5B43-44D3-A7BB-E68780DC1F6E}" type="slidenum">
              <a:rPr lang="sv-SE"/>
              <a:pPr/>
              <a:t>67</a:t>
            </a:fld>
            <a:endParaRPr lang="sv-SE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22678-0695-4C6F-8719-7780DE9CB4FF}" type="slidenum">
              <a:rPr lang="sv-SE"/>
              <a:pPr/>
              <a:t>7</a:t>
            </a:fld>
            <a:endParaRPr lang="sv-SE"/>
          </a:p>
        </p:txBody>
      </p:sp>
      <p:sp>
        <p:nvSpPr>
          <p:cNvPr id="2031618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85236FE-7BD9-4067-AF2F-9E16B4E46469}" type="slidenum">
              <a:rPr lang="sv-SE" sz="1200">
                <a:ea typeface="MS PGothic" pitchFamily="34" charset="-128"/>
              </a:rPr>
              <a:pPr algn="r"/>
              <a:t>7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203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41255-2079-4FCF-B318-631AF4E632E2}" type="slidenum">
              <a:rPr lang="sv-SE"/>
              <a:pPr/>
              <a:t>8</a:t>
            </a:fld>
            <a:endParaRPr lang="sv-SE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DAFFD-C80C-4AD9-AF5A-3A7F25C37BA7}" type="slidenum">
              <a:rPr lang="sv-SE"/>
              <a:pPr/>
              <a:t>9</a:t>
            </a:fld>
            <a:endParaRPr lang="sv-SE"/>
          </a:p>
        </p:txBody>
      </p:sp>
      <p:sp>
        <p:nvSpPr>
          <p:cNvPr id="2726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4BC3277-CF9A-482D-B395-B6991476CE62}" type="slidenum">
              <a:rPr lang="sv-SE" sz="1200">
                <a:ea typeface="MS PGothic" pitchFamily="34" charset="-128"/>
              </a:rPr>
              <a:pPr algn="r"/>
              <a:t>9</a:t>
            </a:fld>
            <a:endParaRPr lang="sv-SE" sz="1200">
              <a:ea typeface="MS PGothic" pitchFamily="34" charset="-128"/>
            </a:endParaRPr>
          </a:p>
        </p:txBody>
      </p:sp>
      <p:sp>
        <p:nvSpPr>
          <p:cNvPr id="272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6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C446F-6613-4718-806E-0F418E5106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2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0DE54-CEAB-4FD2-8B82-BFB7CCFA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3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C862A-0289-43E0-92FA-826975FA49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9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F7D89F-E41E-4EE6-87D9-78BC8F8437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7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FB1B51-E841-4DB3-AFC1-D344439D48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0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66672-BF16-48C7-852D-54C585CB10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4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0702D-F6E2-4679-BBAF-669F3955E9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2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BE968-F310-4593-AA17-6CBF80809F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6759B-8976-4D70-ABD2-6E3EADDC04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6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2463A-0D52-43B4-B924-36982CD980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8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1110B-EE98-4A2A-8596-E92A805DE8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6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866C3-6668-4E3A-BEFB-FF7301B4E80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4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AEAB9-9344-42C6-AF58-AA34206713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7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5E5E5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825A32-7567-4801-8F53-B46257F12FA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png"/><Relationship Id="rId34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3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7.png"/><Relationship Id="rId35" Type="http://schemas.openxmlformats.org/officeDocument/2006/relationships/image" Target="../media/image3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5.png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5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2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6.png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1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8.emf"/><Relationship Id="rId10" Type="http://schemas.openxmlformats.org/officeDocument/2006/relationships/image" Target="../media/image71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7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28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4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62088" y="385763"/>
            <a:ext cx="6229350" cy="1190625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3600" b="1">
                <a:solidFill>
                  <a:srgbClr val="FF0000"/>
                </a:solidFill>
                <a:cs typeface="Times New Roman" pitchFamily="18" charset="0"/>
              </a:rPr>
              <a:t>Artificial</a:t>
            </a:r>
            <a:r>
              <a:rPr lang="sv-SE" sz="3600" b="1">
                <a:solidFill>
                  <a:srgbClr val="FF0000"/>
                </a:solidFill>
                <a:latin typeface="Times" charset="0"/>
                <a:cs typeface="Times New Roman" pitchFamily="18" charset="0"/>
              </a:rPr>
              <a:t> photosynthesis for solar fuels</a:t>
            </a:r>
            <a:endParaRPr lang="en-GB" sz="3600" b="1">
              <a:solidFill>
                <a:srgbClr val="FF0000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30275" y="2406650"/>
            <a:ext cx="7242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v-SE" sz="3600" b="1" i="1">
                <a:cs typeface="Times New Roman" pitchFamily="18" charset="0"/>
              </a:rPr>
              <a:t>Stenbjörn Styring</a:t>
            </a:r>
          </a:p>
          <a:p>
            <a:pPr algn="ctr" eaLnBrk="0" hangingPunct="0">
              <a:spcBef>
                <a:spcPct val="50000"/>
              </a:spcBef>
            </a:pPr>
            <a:r>
              <a:rPr lang="sv-SE" sz="3600" b="1" i="1">
                <a:cs typeface="Times New Roman" pitchFamily="18" charset="0"/>
              </a:rPr>
              <a:t>Uppsala university</a:t>
            </a:r>
            <a:endParaRPr lang="en-GB" sz="3600" b="1" i="1">
              <a:cs typeface="Times New Roman" pitchFamily="18" charset="0"/>
            </a:endParaRPr>
          </a:p>
        </p:txBody>
      </p:sp>
      <p:pic>
        <p:nvPicPr>
          <p:cNvPr id="2055" name="Picture 7" descr="UU_logo_pc_4f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13600" r="28743" b="43886"/>
          <a:stretch>
            <a:fillRect/>
          </a:stretch>
        </p:blipFill>
        <p:spPr bwMode="auto">
          <a:xfrm>
            <a:off x="3351213" y="4121150"/>
            <a:ext cx="2020887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UU_logo_pc_4f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13600" r="28743" b="43886"/>
          <a:stretch>
            <a:fillRect/>
          </a:stretch>
        </p:blipFill>
        <p:spPr bwMode="auto">
          <a:xfrm>
            <a:off x="0" y="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890" name="Line 6"/>
          <p:cNvSpPr>
            <a:spLocks noChangeShapeType="1"/>
          </p:cNvSpPr>
          <p:nvPr/>
        </p:nvSpPr>
        <p:spPr bwMode="auto">
          <a:xfrm>
            <a:off x="746125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2" name="Line 14"/>
          <p:cNvSpPr>
            <a:spLocks noChangeShapeType="1"/>
          </p:cNvSpPr>
          <p:nvPr/>
        </p:nvSpPr>
        <p:spPr bwMode="auto">
          <a:xfrm>
            <a:off x="723900" y="971550"/>
            <a:ext cx="19050" cy="509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3" name="Text Box 2"/>
          <p:cNvSpPr txBox="1">
            <a:spLocks noChangeArrowheads="1"/>
          </p:cNvSpPr>
          <p:nvPr/>
        </p:nvSpPr>
        <p:spPr bwMode="auto">
          <a:xfrm>
            <a:off x="4219575" y="6162675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 b="1">
                <a:ea typeface="MS PGothic" pitchFamily="34" charset="-128"/>
                <a:cs typeface="Arial" pitchFamily="34" charset="0"/>
              </a:rPr>
              <a:t>TW</a:t>
            </a:r>
          </a:p>
        </p:txBody>
      </p:sp>
      <p:sp>
        <p:nvSpPr>
          <p:cNvPr id="2725894" name="Line 14"/>
          <p:cNvSpPr>
            <a:spLocks noChangeShapeType="1"/>
          </p:cNvSpPr>
          <p:nvPr/>
        </p:nvSpPr>
        <p:spPr bwMode="auto">
          <a:xfrm>
            <a:off x="754063" y="6129338"/>
            <a:ext cx="719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5" name="Line 15"/>
          <p:cNvSpPr>
            <a:spLocks noChangeShapeType="1"/>
          </p:cNvSpPr>
          <p:nvPr/>
        </p:nvSpPr>
        <p:spPr bwMode="auto">
          <a:xfrm>
            <a:off x="3363913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6" name="Line 16"/>
          <p:cNvSpPr>
            <a:spLocks noChangeShapeType="1"/>
          </p:cNvSpPr>
          <p:nvPr/>
        </p:nvSpPr>
        <p:spPr bwMode="auto">
          <a:xfrm>
            <a:off x="5981700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7" name="Line 18"/>
          <p:cNvSpPr>
            <a:spLocks noChangeShapeType="1"/>
          </p:cNvSpPr>
          <p:nvPr/>
        </p:nvSpPr>
        <p:spPr bwMode="auto">
          <a:xfrm>
            <a:off x="754063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8" name="Text Box 20"/>
          <p:cNvSpPr txBox="1">
            <a:spLocks noChangeArrowheads="1"/>
          </p:cNvSpPr>
          <p:nvPr/>
        </p:nvSpPr>
        <p:spPr bwMode="auto">
          <a:xfrm>
            <a:off x="3148013" y="6137275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ea typeface="MS PGothic" pitchFamily="34" charset="-128"/>
                <a:cs typeface="Arial" pitchFamily="34" charset="0"/>
              </a:rPr>
              <a:t>10</a:t>
            </a:r>
          </a:p>
        </p:txBody>
      </p:sp>
      <p:sp>
        <p:nvSpPr>
          <p:cNvPr id="2725899" name="Text Box 21"/>
          <p:cNvSpPr txBox="1">
            <a:spLocks noChangeArrowheads="1"/>
          </p:cNvSpPr>
          <p:nvPr/>
        </p:nvSpPr>
        <p:spPr bwMode="auto">
          <a:xfrm>
            <a:off x="5761038" y="6138863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ea typeface="MS PGothic" pitchFamily="34" charset="-128"/>
                <a:cs typeface="Arial" pitchFamily="34" charset="0"/>
              </a:rPr>
              <a:t>20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636713" y="5681663"/>
            <a:ext cx="5953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>
                <a:latin typeface="+mn-lt"/>
                <a:cs typeface="Arial" pitchFamily="34" charset="0"/>
              </a:rPr>
              <a:t>80%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170316" y="3443287"/>
            <a:ext cx="460800" cy="371475"/>
          </a:xfrm>
          <a:prstGeom prst="rect">
            <a:avLst/>
          </a:prstGeom>
          <a:gradFill>
            <a:gsLst>
              <a:gs pos="0">
                <a:srgbClr val="314271"/>
              </a:gs>
              <a:gs pos="80000">
                <a:srgbClr val="415795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54091" y="3443287"/>
            <a:ext cx="2412000" cy="371475"/>
          </a:xfrm>
          <a:prstGeom prst="rect">
            <a:avLst/>
          </a:prstGeom>
          <a:gradFill>
            <a:gsLst>
              <a:gs pos="0">
                <a:srgbClr val="814B09"/>
              </a:gs>
              <a:gs pos="80000">
                <a:srgbClr val="B1660B"/>
              </a:gs>
              <a:gs pos="100000">
                <a:schemeClr val="accent2">
                  <a:lumMod val="75000"/>
                </a:schemeClr>
              </a:gs>
            </a:gsLst>
          </a:gra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8" name="textruta 27"/>
          <p:cNvSpPr txBox="1">
            <a:spLocks noChangeArrowheads="1"/>
          </p:cNvSpPr>
          <p:nvPr/>
        </p:nvSpPr>
        <p:spPr bwMode="auto">
          <a:xfrm>
            <a:off x="1672196" y="2746246"/>
            <a:ext cx="225093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b="1" dirty="0" err="1">
                <a:solidFill>
                  <a:srgbClr val="FF0000"/>
                </a:solidFill>
                <a:latin typeface="+mj-lt"/>
                <a:ea typeface="MS PGothic" pitchFamily="34" charset="-128"/>
              </a:rPr>
              <a:t>Electricity</a:t>
            </a:r>
            <a:r>
              <a:rPr lang="sv-SE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 17%</a:t>
            </a:r>
          </a:p>
        </p:txBody>
      </p:sp>
      <p:cxnSp>
        <p:nvCxnSpPr>
          <p:cNvPr id="29" name="Rak pil 3"/>
          <p:cNvCxnSpPr>
            <a:cxnSpLocks noChangeShapeType="1"/>
          </p:cNvCxnSpPr>
          <p:nvPr/>
        </p:nvCxnSpPr>
        <p:spPr bwMode="auto">
          <a:xfrm>
            <a:off x="3165504" y="3216275"/>
            <a:ext cx="220662" cy="1857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AutoShape 5"/>
          <p:cNvSpPr>
            <a:spLocks/>
          </p:cNvSpPr>
          <p:nvPr/>
        </p:nvSpPr>
        <p:spPr bwMode="auto">
          <a:xfrm rot="-5400000">
            <a:off x="1839210" y="4530725"/>
            <a:ext cx="88900" cy="2305050"/>
          </a:xfrm>
          <a:prstGeom prst="leftBrace">
            <a:avLst>
              <a:gd name="adj1" fmla="val 1858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744591" y="5159375"/>
            <a:ext cx="2304000" cy="360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1489960" y="5146675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3284020" y="5159931"/>
            <a:ext cx="288000" cy="360363"/>
          </a:xfrm>
          <a:prstGeom prst="rect">
            <a:avLst/>
          </a:prstGeom>
          <a:gradFill>
            <a:gsLst>
              <a:gs pos="0">
                <a:srgbClr val="7B983A"/>
              </a:gs>
              <a:gs pos="80000">
                <a:srgbClr val="97BA4A"/>
              </a:gs>
              <a:gs pos="100000">
                <a:srgbClr val="B9D185"/>
              </a:gs>
            </a:gsLst>
          </a:gra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3056571" y="5156489"/>
            <a:ext cx="1656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3219220" y="5155933"/>
            <a:ext cx="648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3575041" y="5160696"/>
            <a:ext cx="43200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1394705" y="157976"/>
            <a:ext cx="5634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sv-S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is not </a:t>
            </a:r>
            <a:r>
              <a:rPr lang="sv-SE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endParaRPr lang="sv-SE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972395" y="4554835"/>
            <a:ext cx="221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Total </a:t>
            </a:r>
            <a:r>
              <a:rPr lang="sv-SE" dirty="0" err="1" smtClean="0"/>
              <a:t>production</a:t>
            </a:r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1127682" y="2167235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Final </a:t>
            </a:r>
            <a:r>
              <a:rPr lang="sv-SE" dirty="0" err="1" smtClean="0"/>
              <a:t>consumtion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0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890" name="Line 6"/>
          <p:cNvSpPr>
            <a:spLocks noChangeShapeType="1"/>
          </p:cNvSpPr>
          <p:nvPr/>
        </p:nvSpPr>
        <p:spPr bwMode="auto">
          <a:xfrm>
            <a:off x="746125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2" name="Line 14"/>
          <p:cNvSpPr>
            <a:spLocks noChangeShapeType="1"/>
          </p:cNvSpPr>
          <p:nvPr/>
        </p:nvSpPr>
        <p:spPr bwMode="auto">
          <a:xfrm>
            <a:off x="723900" y="971550"/>
            <a:ext cx="19050" cy="509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3" name="Text Box 2"/>
          <p:cNvSpPr txBox="1">
            <a:spLocks noChangeArrowheads="1"/>
          </p:cNvSpPr>
          <p:nvPr/>
        </p:nvSpPr>
        <p:spPr bwMode="auto">
          <a:xfrm>
            <a:off x="4219575" y="6162675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 b="1">
                <a:ea typeface="MS PGothic" pitchFamily="34" charset="-128"/>
                <a:cs typeface="Arial" pitchFamily="34" charset="0"/>
              </a:rPr>
              <a:t>TW</a:t>
            </a:r>
          </a:p>
        </p:txBody>
      </p:sp>
      <p:sp>
        <p:nvSpPr>
          <p:cNvPr id="2725894" name="Line 14"/>
          <p:cNvSpPr>
            <a:spLocks noChangeShapeType="1"/>
          </p:cNvSpPr>
          <p:nvPr/>
        </p:nvSpPr>
        <p:spPr bwMode="auto">
          <a:xfrm>
            <a:off x="754063" y="6129338"/>
            <a:ext cx="719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5" name="Line 15"/>
          <p:cNvSpPr>
            <a:spLocks noChangeShapeType="1"/>
          </p:cNvSpPr>
          <p:nvPr/>
        </p:nvSpPr>
        <p:spPr bwMode="auto">
          <a:xfrm>
            <a:off x="3363913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6" name="Line 16"/>
          <p:cNvSpPr>
            <a:spLocks noChangeShapeType="1"/>
          </p:cNvSpPr>
          <p:nvPr/>
        </p:nvSpPr>
        <p:spPr bwMode="auto">
          <a:xfrm>
            <a:off x="5981700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7" name="Line 18"/>
          <p:cNvSpPr>
            <a:spLocks noChangeShapeType="1"/>
          </p:cNvSpPr>
          <p:nvPr/>
        </p:nvSpPr>
        <p:spPr bwMode="auto">
          <a:xfrm>
            <a:off x="754063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8" name="Text Box 20"/>
          <p:cNvSpPr txBox="1">
            <a:spLocks noChangeArrowheads="1"/>
          </p:cNvSpPr>
          <p:nvPr/>
        </p:nvSpPr>
        <p:spPr bwMode="auto">
          <a:xfrm>
            <a:off x="3148013" y="6137275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ea typeface="MS PGothic" pitchFamily="34" charset="-128"/>
                <a:cs typeface="Arial" pitchFamily="34" charset="0"/>
              </a:rPr>
              <a:t>10</a:t>
            </a:r>
          </a:p>
        </p:txBody>
      </p:sp>
      <p:sp>
        <p:nvSpPr>
          <p:cNvPr id="2725899" name="Text Box 21"/>
          <p:cNvSpPr txBox="1">
            <a:spLocks noChangeArrowheads="1"/>
          </p:cNvSpPr>
          <p:nvPr/>
        </p:nvSpPr>
        <p:spPr bwMode="auto">
          <a:xfrm>
            <a:off x="5761038" y="6138863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ea typeface="MS PGothic" pitchFamily="34" charset="-128"/>
                <a:cs typeface="Arial" pitchFamily="34" charset="0"/>
              </a:rPr>
              <a:t>20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636713" y="5681663"/>
            <a:ext cx="5953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>
                <a:latin typeface="+mn-lt"/>
                <a:cs typeface="Arial" pitchFamily="34" charset="0"/>
              </a:rPr>
              <a:t>80%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170316" y="3443287"/>
            <a:ext cx="460800" cy="371475"/>
          </a:xfrm>
          <a:prstGeom prst="rect">
            <a:avLst/>
          </a:prstGeom>
          <a:gradFill>
            <a:gsLst>
              <a:gs pos="0">
                <a:srgbClr val="314271"/>
              </a:gs>
              <a:gs pos="80000">
                <a:srgbClr val="415795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54091" y="3443287"/>
            <a:ext cx="2412000" cy="371475"/>
          </a:xfrm>
          <a:prstGeom prst="rect">
            <a:avLst/>
          </a:prstGeom>
          <a:gradFill>
            <a:gsLst>
              <a:gs pos="0">
                <a:srgbClr val="814B09"/>
              </a:gs>
              <a:gs pos="80000">
                <a:srgbClr val="B1660B"/>
              </a:gs>
              <a:gs pos="100000">
                <a:schemeClr val="accent2">
                  <a:lumMod val="75000"/>
                </a:schemeClr>
              </a:gs>
            </a:gsLst>
          </a:gra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8" name="textruta 27"/>
          <p:cNvSpPr txBox="1">
            <a:spLocks noChangeArrowheads="1"/>
          </p:cNvSpPr>
          <p:nvPr/>
        </p:nvSpPr>
        <p:spPr bwMode="auto">
          <a:xfrm>
            <a:off x="1672196" y="2746246"/>
            <a:ext cx="220445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</a:rPr>
              <a:t>Electricity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MS PGothic" pitchFamily="34" charset="-128"/>
              </a:rPr>
              <a:t> 17%</a:t>
            </a:r>
          </a:p>
        </p:txBody>
      </p:sp>
      <p:cxnSp>
        <p:nvCxnSpPr>
          <p:cNvPr id="29" name="Rak pil 3"/>
          <p:cNvCxnSpPr>
            <a:cxnSpLocks noChangeShapeType="1"/>
          </p:cNvCxnSpPr>
          <p:nvPr/>
        </p:nvCxnSpPr>
        <p:spPr bwMode="auto">
          <a:xfrm>
            <a:off x="3165504" y="3216275"/>
            <a:ext cx="220662" cy="18573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424363" y="3103988"/>
            <a:ext cx="3529012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b="1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The rest, 83</a:t>
            </a:r>
            <a:r>
              <a:rPr lang="sv-SE" b="1" dirty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% </a:t>
            </a:r>
            <a:r>
              <a:rPr lang="sv-SE" b="1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is </a:t>
            </a:r>
            <a:r>
              <a:rPr lang="sv-SE" b="1" dirty="0" err="1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used</a:t>
            </a:r>
            <a:r>
              <a:rPr lang="sv-SE" b="1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 as </a:t>
            </a:r>
            <a:r>
              <a:rPr lang="sv-SE" b="1" dirty="0" err="1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fuel</a:t>
            </a:r>
            <a:r>
              <a:rPr lang="sv-SE" b="1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 for </a:t>
            </a:r>
            <a:r>
              <a:rPr lang="sv-SE" b="1" dirty="0" err="1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many</a:t>
            </a:r>
            <a:r>
              <a:rPr lang="sv-SE" b="1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things</a:t>
            </a:r>
            <a:endParaRPr lang="sv-SE" b="1" dirty="0">
              <a:solidFill>
                <a:srgbClr val="FF0000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-5400000">
            <a:off x="1839210" y="4530725"/>
            <a:ext cx="88900" cy="2305050"/>
          </a:xfrm>
          <a:prstGeom prst="leftBrace">
            <a:avLst>
              <a:gd name="adj1" fmla="val 1858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744591" y="5159375"/>
            <a:ext cx="2304000" cy="360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1489960" y="5146675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3284020" y="5159931"/>
            <a:ext cx="288000" cy="360363"/>
          </a:xfrm>
          <a:prstGeom prst="rect">
            <a:avLst/>
          </a:prstGeom>
          <a:gradFill>
            <a:gsLst>
              <a:gs pos="0">
                <a:srgbClr val="7B983A"/>
              </a:gs>
              <a:gs pos="80000">
                <a:srgbClr val="97BA4A"/>
              </a:gs>
              <a:gs pos="100000">
                <a:srgbClr val="B9D185"/>
              </a:gs>
            </a:gsLst>
          </a:gra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3056571" y="5156489"/>
            <a:ext cx="1656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3219220" y="5155933"/>
            <a:ext cx="648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3575041" y="5160696"/>
            <a:ext cx="43200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1394705" y="157976"/>
            <a:ext cx="5634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sv-S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is not </a:t>
            </a:r>
            <a:r>
              <a:rPr lang="sv-SE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endParaRPr lang="sv-SE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972395" y="4554835"/>
            <a:ext cx="221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Total </a:t>
            </a:r>
            <a:r>
              <a:rPr lang="sv-SE" dirty="0" err="1" smtClean="0"/>
              <a:t>production</a:t>
            </a:r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1127682" y="2167235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Final </a:t>
            </a:r>
            <a:r>
              <a:rPr lang="sv-SE" dirty="0" err="1" smtClean="0"/>
              <a:t>consumtion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62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auto">
          <a:xfrm>
            <a:off x="679450" y="2028825"/>
            <a:ext cx="7534275" cy="3209925"/>
          </a:xfrm>
          <a:prstGeom prst="rect">
            <a:avLst/>
          </a:prstGeom>
          <a:gradFill flip="none" rotWithShape="1">
            <a:gsLst>
              <a:gs pos="0">
                <a:srgbClr val="44A3F2"/>
              </a:gs>
              <a:gs pos="99000">
                <a:srgbClr val="0033CC">
                  <a:tint val="44500"/>
                  <a:satMod val="160000"/>
                  <a:lumMod val="76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457200" indent="-457200"/>
            <a:endParaRPr lang="sv-SE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buFontTx/>
              <a:buAutoNum type="arabicPeriod"/>
            </a:pP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Electricity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is an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energy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carrier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. It is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used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to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carry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a minor part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the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energy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in the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world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sv-SE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/>
            <a:endParaRPr lang="sv-SE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3879" name="Text Box 7"/>
          <p:cNvSpPr txBox="1">
            <a:spLocks noChangeArrowheads="1"/>
          </p:cNvSpPr>
          <p:nvPr/>
        </p:nvSpPr>
        <p:spPr bwMode="auto">
          <a:xfrm>
            <a:off x="2725738" y="454025"/>
            <a:ext cx="2949575" cy="579438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rgbClr val="FF0000"/>
                </a:solidFill>
              </a:rPr>
              <a:t>Critical insights</a:t>
            </a:r>
          </a:p>
        </p:txBody>
      </p:sp>
    </p:spTree>
    <p:extLst>
      <p:ext uri="{BB962C8B-B14F-4D97-AF65-F5344CB8AC3E}">
        <p14:creationId xmlns:p14="http://schemas.microsoft.com/office/powerpoint/2010/main" val="19005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auto">
          <a:xfrm>
            <a:off x="679450" y="2028825"/>
            <a:ext cx="7534275" cy="3209925"/>
          </a:xfrm>
          <a:prstGeom prst="rect">
            <a:avLst/>
          </a:prstGeom>
          <a:gradFill flip="none" rotWithShape="1">
            <a:gsLst>
              <a:gs pos="0">
                <a:srgbClr val="44A3F2"/>
              </a:gs>
              <a:gs pos="89000">
                <a:srgbClr val="0033CC">
                  <a:tint val="44500"/>
                  <a:satMod val="160000"/>
                  <a:lumMod val="76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457200" indent="-457200"/>
            <a:endParaRPr lang="sv-SE" b="1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buFontTx/>
              <a:buAutoNum type="arabicPeriod"/>
            </a:pPr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Electricity is an energy carrier. It is used to carry a minor part of the energy in the world.</a:t>
            </a:r>
          </a:p>
          <a:p>
            <a:pPr marL="457200" indent="-457200">
              <a:buFontTx/>
              <a:buAutoNum type="arabicPeriod"/>
            </a:pPr>
            <a:endParaRPr lang="sv-SE" b="1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/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2. Biomass is limited on a global scale. Although</a:t>
            </a:r>
          </a:p>
          <a:p>
            <a:pPr marL="457200" indent="-457200"/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   important in many regions, there is not enough</a:t>
            </a:r>
          </a:p>
          <a:p>
            <a:pPr marL="457200" indent="-457200"/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   to replace fossile fuels.</a:t>
            </a:r>
          </a:p>
        </p:txBody>
      </p:sp>
      <p:sp>
        <p:nvSpPr>
          <p:cNvPr id="1743879" name="Text Box 7"/>
          <p:cNvSpPr txBox="1">
            <a:spLocks noChangeArrowheads="1"/>
          </p:cNvSpPr>
          <p:nvPr/>
        </p:nvSpPr>
        <p:spPr bwMode="auto">
          <a:xfrm>
            <a:off x="2725738" y="454025"/>
            <a:ext cx="2949575" cy="579438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rgbClr val="FF0000"/>
                </a:solidFill>
              </a:rPr>
              <a:t>Critical insights</a:t>
            </a:r>
          </a:p>
        </p:txBody>
      </p:sp>
    </p:spTree>
    <p:extLst>
      <p:ext uri="{BB962C8B-B14F-4D97-AF65-F5344CB8AC3E}">
        <p14:creationId xmlns:p14="http://schemas.microsoft.com/office/powerpoint/2010/main" val="35827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Text Box 2"/>
          <p:cNvSpPr txBox="1">
            <a:spLocks noChangeArrowheads="1"/>
          </p:cNvSpPr>
          <p:nvPr/>
        </p:nvSpPr>
        <p:spPr bwMode="auto">
          <a:xfrm>
            <a:off x="114300" y="153988"/>
            <a:ext cx="89789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dirty="0" err="1">
                <a:solidFill>
                  <a:srgbClr val="FF2B01"/>
                </a:solidFill>
                <a:latin typeface="+mj-lt"/>
              </a:rPr>
              <a:t>Renewable</a:t>
            </a:r>
            <a:r>
              <a:rPr lang="sv-SE" dirty="0">
                <a:solidFill>
                  <a:srgbClr val="FF2B0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rgbClr val="FF2B01"/>
                </a:solidFill>
                <a:latin typeface="+mj-lt"/>
              </a:rPr>
              <a:t>technologies</a:t>
            </a:r>
            <a:r>
              <a:rPr lang="sv-SE" dirty="0" smtClean="0">
                <a:solidFill>
                  <a:srgbClr val="FF2B01"/>
                </a:solidFill>
                <a:latin typeface="+mj-lt"/>
              </a:rPr>
              <a:t>			</a:t>
            </a:r>
            <a:r>
              <a:rPr lang="sv-SE" sz="2800" b="1" dirty="0" err="1" smtClean="0">
                <a:solidFill>
                  <a:srgbClr val="439F59"/>
                </a:solidFill>
                <a:latin typeface="+mj-lt"/>
              </a:rPr>
              <a:t>Biomass</a:t>
            </a:r>
            <a:r>
              <a:rPr lang="sv-SE" sz="2800" b="1" dirty="0" smtClean="0">
                <a:solidFill>
                  <a:srgbClr val="439F59"/>
                </a:solidFill>
                <a:latin typeface="+mj-lt"/>
              </a:rPr>
              <a:t> </a:t>
            </a:r>
            <a:r>
              <a:rPr lang="sv-SE" sz="2800" b="1" dirty="0" err="1" smtClean="0">
                <a:solidFill>
                  <a:srgbClr val="439F59"/>
                </a:solidFill>
                <a:latin typeface="+mj-lt"/>
              </a:rPr>
              <a:t>derived</a:t>
            </a:r>
            <a:endParaRPr lang="sv-SE" sz="2800" b="1" dirty="0" smtClean="0">
              <a:solidFill>
                <a:srgbClr val="439F59"/>
              </a:solidFill>
              <a:latin typeface="+mj-lt"/>
            </a:endParaRPr>
          </a:p>
          <a:p>
            <a:endParaRPr lang="sv-SE" sz="1800" dirty="0">
              <a:latin typeface="+mj-lt"/>
            </a:endParaRPr>
          </a:p>
          <a:p>
            <a:r>
              <a:rPr lang="sv-SE" sz="1800" dirty="0" err="1">
                <a:solidFill>
                  <a:schemeClr val="accent2"/>
                </a:solidFill>
                <a:latin typeface="+mj-lt"/>
              </a:rPr>
              <a:t>Technologically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mature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with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markets</a:t>
            </a:r>
            <a:r>
              <a:rPr lang="sv-SE" sz="1800" dirty="0">
                <a:latin typeface="+mj-lt"/>
              </a:rPr>
              <a:t>		</a:t>
            </a:r>
            <a:r>
              <a:rPr lang="sv-SE" sz="1800" dirty="0" smtClean="0">
                <a:latin typeface="+mj-lt"/>
              </a:rPr>
              <a:t>	</a:t>
            </a:r>
            <a:r>
              <a:rPr lang="sv-SE" sz="1800" b="1" dirty="0" err="1" smtClean="0">
                <a:solidFill>
                  <a:srgbClr val="E21EBD"/>
                </a:solidFill>
                <a:latin typeface="+mj-lt"/>
              </a:rPr>
              <a:t>hydroelectric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geothermal</a:t>
            </a:r>
            <a:r>
              <a:rPr lang="sv-SE" sz="1800" dirty="0">
                <a:solidFill>
                  <a:srgbClr val="E21EBD"/>
                </a:solidFill>
                <a:latin typeface="+mj-lt"/>
              </a:rPr>
              <a:t>;</a:t>
            </a:r>
          </a:p>
          <a:p>
            <a:r>
              <a:rPr lang="sv-SE" sz="1800" dirty="0">
                <a:solidFill>
                  <a:schemeClr val="accent2"/>
                </a:solidFill>
                <a:latin typeface="+mj-lt"/>
              </a:rPr>
              <a:t>in at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least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some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countries</a:t>
            </a:r>
            <a:r>
              <a:rPr lang="sv-SE" sz="1800" dirty="0">
                <a:latin typeface="+mj-lt"/>
              </a:rPr>
              <a:t>				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woody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biomass</a:t>
            </a: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onshore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wind</a:t>
            </a:r>
            <a:endParaRPr lang="sv-SE" sz="1800" b="1" dirty="0">
              <a:solidFill>
                <a:srgbClr val="E21EBD"/>
              </a:solidFill>
              <a:latin typeface="+mj-lt"/>
            </a:endParaRPr>
          </a:p>
          <a:p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				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landfill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 gas; 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bioethanol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;</a:t>
            </a: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silicon</a:t>
            </a:r>
            <a:endParaRPr lang="sv-SE" sz="1800" b="1" dirty="0">
              <a:solidFill>
                <a:srgbClr val="E21EBD"/>
              </a:solidFill>
              <a:latin typeface="+mj-lt"/>
            </a:endParaRPr>
          </a:p>
          <a:p>
            <a:r>
              <a:rPr lang="sv-SE" sz="1800" b="1" dirty="0">
                <a:solidFill>
                  <a:srgbClr val="E21EBD"/>
                </a:solidFill>
                <a:latin typeface="+mj-lt"/>
              </a:rPr>
              <a:t>						solar cells.....</a:t>
            </a:r>
          </a:p>
          <a:p>
            <a:endParaRPr lang="sv-SE" sz="1800" dirty="0">
              <a:solidFill>
                <a:srgbClr val="FF3399"/>
              </a:solidFill>
              <a:latin typeface="+mj-lt"/>
            </a:endParaRPr>
          </a:p>
          <a:p>
            <a:r>
              <a:rPr lang="sv-SE" sz="1800" dirty="0" err="1">
                <a:solidFill>
                  <a:schemeClr val="accent2"/>
                </a:solidFill>
                <a:latin typeface="+mj-lt"/>
              </a:rPr>
              <a:t>Technologically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mature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with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small, new</a:t>
            </a:r>
            <a:r>
              <a:rPr lang="sv-SE" sz="1800" dirty="0">
                <a:latin typeface="+mj-lt"/>
              </a:rPr>
              <a:t>		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solid 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waste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energy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 in 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towns</a:t>
            </a:r>
            <a:r>
              <a:rPr lang="sv-SE" sz="1800" dirty="0">
                <a:solidFill>
                  <a:srgbClr val="439F59"/>
                </a:solidFill>
                <a:latin typeface="+mj-lt"/>
              </a:rPr>
              <a:t>;</a:t>
            </a:r>
          </a:p>
          <a:p>
            <a:r>
              <a:rPr lang="sv-SE" sz="1800" dirty="0">
                <a:solidFill>
                  <a:srgbClr val="439F59"/>
                </a:solidFill>
                <a:latin typeface="+mj-lt"/>
              </a:rPr>
              <a:t>markets in </a:t>
            </a:r>
            <a:r>
              <a:rPr lang="sv-SE" sz="1800" dirty="0" err="1">
                <a:solidFill>
                  <a:srgbClr val="439F59"/>
                </a:solidFill>
                <a:latin typeface="+mj-lt"/>
              </a:rPr>
              <a:t>few</a:t>
            </a:r>
            <a:r>
              <a:rPr lang="sv-SE" sz="1800" dirty="0">
                <a:solidFill>
                  <a:srgbClr val="439F59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rgbClr val="439F59"/>
                </a:solidFill>
                <a:latin typeface="+mj-lt"/>
              </a:rPr>
              <a:t>countries</a:t>
            </a:r>
            <a:r>
              <a:rPr lang="sv-SE" sz="1800" dirty="0">
                <a:solidFill>
                  <a:srgbClr val="439F59"/>
                </a:solidFill>
                <a:latin typeface="+mj-lt"/>
              </a:rPr>
              <a:t>				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biodiesel;</a:t>
            </a:r>
            <a:r>
              <a:rPr lang="sv-SE" sz="1800" dirty="0">
                <a:solidFill>
                  <a:srgbClr val="439F59"/>
                </a:solidFill>
                <a:latin typeface="+mj-lt"/>
              </a:rPr>
              <a:t> 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offshore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wind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; heat</a:t>
            </a:r>
          </a:p>
          <a:p>
            <a:r>
              <a:rPr lang="sv-SE" sz="1800" b="1" dirty="0">
                <a:solidFill>
                  <a:srgbClr val="E21EBD"/>
                </a:solidFill>
                <a:latin typeface="+mj-lt"/>
              </a:rPr>
              <a:t>						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concentrating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 solar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dishes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...</a:t>
            </a:r>
          </a:p>
          <a:p>
            <a:endParaRPr lang="sv-SE" sz="1800" dirty="0">
              <a:latin typeface="+mj-lt"/>
            </a:endParaRPr>
          </a:p>
          <a:p>
            <a:r>
              <a:rPr lang="sv-SE" sz="1800" dirty="0">
                <a:solidFill>
                  <a:schemeClr val="accent2"/>
                </a:solidFill>
                <a:latin typeface="+mj-lt"/>
              </a:rPr>
              <a:t>Under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technological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development</a:t>
            </a:r>
            <a:r>
              <a:rPr lang="sv-SE" sz="1800" dirty="0">
                <a:latin typeface="+mj-lt"/>
              </a:rPr>
              <a:t>			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thin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 film PV;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tidal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change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wave</a:t>
            </a:r>
            <a:endParaRPr lang="sv-SE" sz="1800" b="1" dirty="0">
              <a:solidFill>
                <a:srgbClr val="E21EBD"/>
              </a:solidFill>
              <a:latin typeface="+mj-lt"/>
            </a:endParaRPr>
          </a:p>
          <a:p>
            <a:r>
              <a:rPr lang="sv-SE" sz="1800" dirty="0">
                <a:solidFill>
                  <a:schemeClr val="accent2"/>
                </a:solidFill>
                <a:latin typeface="+mj-lt"/>
              </a:rPr>
              <a:t>demonstration plants,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upcoming</a:t>
            </a:r>
            <a:r>
              <a:rPr lang="sv-SE" sz="1800" dirty="0">
                <a:latin typeface="+mj-lt"/>
              </a:rPr>
              <a:t>			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biomass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gasification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; pyro-</a:t>
            </a:r>
          </a:p>
          <a:p>
            <a:r>
              <a:rPr lang="sv-SE" sz="1800" b="1" dirty="0">
                <a:solidFill>
                  <a:srgbClr val="439F59"/>
                </a:solidFill>
                <a:latin typeface="+mj-lt"/>
              </a:rPr>
              <a:t>						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lysis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bioethanol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 from 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ligno</a:t>
            </a:r>
            <a:r>
              <a:rPr lang="sv-SE" sz="1800" b="1" dirty="0">
                <a:solidFill>
                  <a:srgbClr val="439F59"/>
                </a:solidFill>
                <a:latin typeface="+mj-lt"/>
              </a:rPr>
              <a:t>-</a:t>
            </a:r>
          </a:p>
          <a:p>
            <a:r>
              <a:rPr lang="sv-SE" sz="1800" b="1" dirty="0">
                <a:solidFill>
                  <a:srgbClr val="439F59"/>
                </a:solidFill>
                <a:latin typeface="+mj-lt"/>
              </a:rPr>
              <a:t>						</a:t>
            </a:r>
            <a:r>
              <a:rPr lang="sv-SE" sz="1800" b="1" dirty="0" err="1">
                <a:solidFill>
                  <a:srgbClr val="439F59"/>
                </a:solidFill>
                <a:latin typeface="+mj-lt"/>
              </a:rPr>
              <a:t>cellulose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FF3399"/>
                </a:solidFill>
                <a:latin typeface="+mj-lt"/>
              </a:rPr>
              <a:t>thermal</a:t>
            </a:r>
            <a:r>
              <a:rPr lang="sv-SE" sz="1800" b="1" dirty="0">
                <a:solidFill>
                  <a:srgbClr val="FF3399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FF3399"/>
                </a:solidFill>
                <a:latin typeface="+mj-lt"/>
              </a:rPr>
              <a:t>towers</a:t>
            </a:r>
            <a:r>
              <a:rPr lang="sv-SE" sz="1800" dirty="0">
                <a:latin typeface="+mj-lt"/>
              </a:rPr>
              <a:t>.......</a:t>
            </a:r>
          </a:p>
          <a:p>
            <a:endParaRPr lang="sv-SE" sz="1800" dirty="0">
              <a:latin typeface="+mj-lt"/>
            </a:endParaRPr>
          </a:p>
          <a:p>
            <a:r>
              <a:rPr lang="sv-SE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Research </a:t>
            </a:r>
            <a:r>
              <a:rPr lang="sv-SE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stage</a:t>
            </a:r>
            <a:r>
              <a:rPr lang="sv-SE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			</a:t>
            </a:r>
            <a:r>
              <a:rPr lang="sv-SE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endParaRPr lang="sv-SE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031171" name="Text Box 3"/>
          <p:cNvSpPr txBox="1">
            <a:spLocks noChangeArrowheads="1"/>
          </p:cNvSpPr>
          <p:nvPr/>
        </p:nvSpPr>
        <p:spPr bwMode="auto">
          <a:xfrm>
            <a:off x="179387" y="4437063"/>
            <a:ext cx="4424363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err="1" smtClean="0">
                <a:solidFill>
                  <a:srgbClr val="E21EBD"/>
                </a:solidFill>
              </a:rPr>
              <a:t>Many</a:t>
            </a:r>
            <a:r>
              <a:rPr lang="sv-SE" sz="3200" b="1" dirty="0" smtClean="0">
                <a:solidFill>
                  <a:srgbClr val="E21EBD"/>
                </a:solidFill>
              </a:rPr>
              <a:t> </a:t>
            </a:r>
            <a:r>
              <a:rPr lang="sv-SE" sz="3200" b="1" dirty="0" err="1" smtClean="0">
                <a:solidFill>
                  <a:srgbClr val="E21EBD"/>
                </a:solidFill>
              </a:rPr>
              <a:t>give</a:t>
            </a:r>
            <a:r>
              <a:rPr lang="sv-SE" sz="3200" b="1" dirty="0" smtClean="0">
                <a:solidFill>
                  <a:srgbClr val="E21EBD"/>
                </a:solidFill>
              </a:rPr>
              <a:t> </a:t>
            </a:r>
            <a:r>
              <a:rPr lang="sv-SE" sz="3200" b="1" dirty="0" err="1" smtClean="0">
                <a:solidFill>
                  <a:srgbClr val="FF33CC"/>
                </a:solidFill>
              </a:rPr>
              <a:t>electricity</a:t>
            </a:r>
            <a:r>
              <a:rPr lang="sv-SE" sz="3200" b="1" dirty="0" smtClean="0">
                <a:solidFill>
                  <a:srgbClr val="FF33CC"/>
                </a:solidFill>
              </a:rPr>
              <a:t>. </a:t>
            </a:r>
          </a:p>
          <a:p>
            <a:r>
              <a:rPr lang="sv-SE" sz="3200" b="1" dirty="0" smtClean="0">
                <a:solidFill>
                  <a:srgbClr val="439F59"/>
                </a:solidFill>
              </a:rPr>
              <a:t>All </a:t>
            </a:r>
            <a:r>
              <a:rPr lang="sv-SE" sz="3200" b="1" dirty="0" err="1" smtClean="0">
                <a:solidFill>
                  <a:srgbClr val="439F59"/>
                </a:solidFill>
              </a:rPr>
              <a:t>fuel</a:t>
            </a:r>
            <a:r>
              <a:rPr lang="sv-SE" sz="3200" b="1" dirty="0" smtClean="0">
                <a:solidFill>
                  <a:srgbClr val="439F59"/>
                </a:solidFill>
              </a:rPr>
              <a:t> </a:t>
            </a:r>
            <a:r>
              <a:rPr lang="sv-SE" sz="3200" b="1" dirty="0" err="1" smtClean="0">
                <a:solidFill>
                  <a:srgbClr val="439F59"/>
                </a:solidFill>
              </a:rPr>
              <a:t>technologies</a:t>
            </a:r>
            <a:r>
              <a:rPr lang="sv-SE" sz="3200" b="1" dirty="0" smtClean="0">
                <a:solidFill>
                  <a:srgbClr val="439F59"/>
                </a:solidFill>
              </a:rPr>
              <a:t> </a:t>
            </a:r>
            <a:r>
              <a:rPr lang="sv-SE" sz="3200" b="1" dirty="0" err="1" smtClean="0">
                <a:solidFill>
                  <a:srgbClr val="439F59"/>
                </a:solidFill>
              </a:rPr>
              <a:t>are</a:t>
            </a:r>
            <a:r>
              <a:rPr lang="sv-SE" sz="3200" b="1" dirty="0" smtClean="0">
                <a:solidFill>
                  <a:srgbClr val="439F59"/>
                </a:solidFill>
              </a:rPr>
              <a:t> </a:t>
            </a:r>
            <a:r>
              <a:rPr lang="sv-SE" sz="3200" b="1" dirty="0" err="1" smtClean="0">
                <a:solidFill>
                  <a:srgbClr val="439F59"/>
                </a:solidFill>
              </a:rPr>
              <a:t>based</a:t>
            </a:r>
            <a:r>
              <a:rPr lang="sv-SE" sz="3200" b="1" dirty="0" smtClean="0">
                <a:solidFill>
                  <a:srgbClr val="439F59"/>
                </a:solidFill>
              </a:rPr>
              <a:t> on </a:t>
            </a:r>
            <a:r>
              <a:rPr lang="sv-SE" sz="3200" b="1" dirty="0" err="1" smtClean="0">
                <a:solidFill>
                  <a:srgbClr val="439F59"/>
                </a:solidFill>
              </a:rPr>
              <a:t>biomass</a:t>
            </a:r>
            <a:endParaRPr lang="sv-SE" sz="3200" b="1" dirty="0">
              <a:solidFill>
                <a:srgbClr val="439F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auto">
          <a:xfrm>
            <a:off x="679450" y="2028825"/>
            <a:ext cx="7534275" cy="3889375"/>
          </a:xfrm>
          <a:prstGeom prst="rect">
            <a:avLst/>
          </a:prstGeom>
          <a:gradFill flip="none" rotWithShape="1">
            <a:gsLst>
              <a:gs pos="0">
                <a:srgbClr val="44A3F2"/>
              </a:gs>
              <a:gs pos="89000">
                <a:srgbClr val="0033CC">
                  <a:tint val="44500"/>
                  <a:satMod val="160000"/>
                  <a:lumMod val="76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457200" indent="-457200"/>
            <a:endParaRPr lang="sv-SE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>
              <a:buFontTx/>
              <a:buAutoNum type="arabicPeriod"/>
            </a:pP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Electricity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is an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energy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carrier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. It is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used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to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carry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a minor part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of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the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energy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in the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world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sv-SE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/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2.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Biomass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is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limited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on a global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scale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.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Although</a:t>
            </a:r>
            <a:endParaRPr lang="sv-SE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/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  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important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in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many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regions,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there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is not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enough</a:t>
            </a:r>
            <a:endParaRPr lang="sv-SE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/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  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to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replace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fossile</a:t>
            </a:r>
            <a:r>
              <a:rPr lang="sv-SE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fuels</a:t>
            </a:r>
            <a:r>
              <a:rPr lang="sv-SE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.</a:t>
            </a:r>
          </a:p>
          <a:p>
            <a:pPr marL="457200" indent="-457200"/>
            <a:endParaRPr lang="sv-SE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/>
            <a:r>
              <a:rPr lang="sv-SE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3. </a:t>
            </a:r>
            <a:r>
              <a:rPr lang="sv-SE" b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Need</a:t>
            </a:r>
            <a:r>
              <a:rPr lang="sv-SE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for </a:t>
            </a:r>
            <a:r>
              <a:rPr lang="sv-SE" b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fuels</a:t>
            </a:r>
            <a:r>
              <a:rPr lang="sv-SE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from </a:t>
            </a:r>
            <a:r>
              <a:rPr lang="sv-SE" b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other</a:t>
            </a:r>
            <a:r>
              <a:rPr lang="sv-SE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renewable</a:t>
            </a:r>
            <a:r>
              <a:rPr lang="sv-SE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resources</a:t>
            </a:r>
            <a:endParaRPr lang="sv-SE" b="1" dirty="0" smtClean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 marL="457200" indent="-457200"/>
            <a:r>
              <a:rPr lang="sv-SE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   </a:t>
            </a:r>
            <a:r>
              <a:rPr lang="sv-SE" b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than</a:t>
            </a:r>
            <a:r>
              <a:rPr lang="sv-SE" b="1" dirty="0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sv-SE" b="1" dirty="0" err="1" smtClean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biomass</a:t>
            </a:r>
            <a:endParaRPr lang="sv-SE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43879" name="Text Box 7"/>
          <p:cNvSpPr txBox="1">
            <a:spLocks noChangeArrowheads="1"/>
          </p:cNvSpPr>
          <p:nvPr/>
        </p:nvSpPr>
        <p:spPr bwMode="auto">
          <a:xfrm>
            <a:off x="2725738" y="454025"/>
            <a:ext cx="2949575" cy="579438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rgbClr val="FF0000"/>
                </a:solidFill>
              </a:rPr>
              <a:t>Critical insights</a:t>
            </a:r>
          </a:p>
        </p:txBody>
      </p:sp>
    </p:spTree>
    <p:extLst>
      <p:ext uri="{BB962C8B-B14F-4D97-AF65-F5344CB8AC3E}">
        <p14:creationId xmlns:p14="http://schemas.microsoft.com/office/powerpoint/2010/main" val="39393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Oval 3"/>
          <p:cNvSpPr>
            <a:spLocks noChangeArrowheads="1"/>
          </p:cNvSpPr>
          <p:nvPr/>
        </p:nvSpPr>
        <p:spPr bwMode="auto">
          <a:xfrm>
            <a:off x="2119313" y="2190750"/>
            <a:ext cx="4802187" cy="3433763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1745923" name="Freeform 4"/>
          <p:cNvSpPr>
            <a:spLocks/>
          </p:cNvSpPr>
          <p:nvPr/>
        </p:nvSpPr>
        <p:spPr bwMode="auto">
          <a:xfrm>
            <a:off x="5238750" y="1479550"/>
            <a:ext cx="936625" cy="1058863"/>
          </a:xfrm>
          <a:custGeom>
            <a:avLst/>
            <a:gdLst>
              <a:gd name="T0" fmla="*/ 635980 w 486"/>
              <a:gd name="T1" fmla="*/ 1058863 h 522"/>
              <a:gd name="T2" fmla="*/ 635980 w 486"/>
              <a:gd name="T3" fmla="*/ 1058863 h 522"/>
              <a:gd name="T4" fmla="*/ 0 w 486"/>
              <a:gd name="T5" fmla="*/ 754592 h 522"/>
              <a:gd name="T6" fmla="*/ 80943 w 486"/>
              <a:gd name="T7" fmla="*/ 718080 h 522"/>
              <a:gd name="T8" fmla="*/ 150323 w 486"/>
              <a:gd name="T9" fmla="*/ 669396 h 522"/>
              <a:gd name="T10" fmla="*/ 219702 w 486"/>
              <a:gd name="T11" fmla="*/ 632884 h 522"/>
              <a:gd name="T12" fmla="*/ 277519 w 486"/>
              <a:gd name="T13" fmla="*/ 584200 h 522"/>
              <a:gd name="T14" fmla="*/ 335335 w 486"/>
              <a:gd name="T15" fmla="*/ 547688 h 522"/>
              <a:gd name="T16" fmla="*/ 393151 w 486"/>
              <a:gd name="T17" fmla="*/ 499004 h 522"/>
              <a:gd name="T18" fmla="*/ 450968 w 486"/>
              <a:gd name="T19" fmla="*/ 462492 h 522"/>
              <a:gd name="T20" fmla="*/ 497221 w 486"/>
              <a:gd name="T21" fmla="*/ 413809 h 522"/>
              <a:gd name="T22" fmla="*/ 601290 w 486"/>
              <a:gd name="T23" fmla="*/ 316442 h 522"/>
              <a:gd name="T24" fmla="*/ 705360 w 486"/>
              <a:gd name="T25" fmla="*/ 219075 h 522"/>
              <a:gd name="T26" fmla="*/ 820992 w 486"/>
              <a:gd name="T27" fmla="*/ 109538 h 522"/>
              <a:gd name="T28" fmla="*/ 878809 w 486"/>
              <a:gd name="T29" fmla="*/ 60854 h 522"/>
              <a:gd name="T30" fmla="*/ 936625 w 486"/>
              <a:gd name="T31" fmla="*/ 0 h 522"/>
              <a:gd name="T32" fmla="*/ 925062 w 486"/>
              <a:gd name="T33" fmla="*/ 73025 h 522"/>
              <a:gd name="T34" fmla="*/ 901935 w 486"/>
              <a:gd name="T35" fmla="*/ 133879 h 522"/>
              <a:gd name="T36" fmla="*/ 890372 w 486"/>
              <a:gd name="T37" fmla="*/ 206904 h 522"/>
              <a:gd name="T38" fmla="*/ 867245 w 486"/>
              <a:gd name="T39" fmla="*/ 267758 h 522"/>
              <a:gd name="T40" fmla="*/ 820992 w 486"/>
              <a:gd name="T41" fmla="*/ 401638 h 522"/>
              <a:gd name="T42" fmla="*/ 774739 w 486"/>
              <a:gd name="T43" fmla="*/ 523346 h 522"/>
              <a:gd name="T44" fmla="*/ 740049 w 486"/>
              <a:gd name="T45" fmla="*/ 657225 h 522"/>
              <a:gd name="T46" fmla="*/ 716923 w 486"/>
              <a:gd name="T47" fmla="*/ 718080 h 522"/>
              <a:gd name="T48" fmla="*/ 693796 w 486"/>
              <a:gd name="T49" fmla="*/ 791105 h 522"/>
              <a:gd name="T50" fmla="*/ 682233 w 486"/>
              <a:gd name="T51" fmla="*/ 851959 h 522"/>
              <a:gd name="T52" fmla="*/ 659106 w 486"/>
              <a:gd name="T53" fmla="*/ 924984 h 522"/>
              <a:gd name="T54" fmla="*/ 647543 w 486"/>
              <a:gd name="T55" fmla="*/ 985838 h 522"/>
              <a:gd name="T56" fmla="*/ 647543 w 486"/>
              <a:gd name="T57" fmla="*/ 1022350 h 522"/>
              <a:gd name="T58" fmla="*/ 635980 w 486"/>
              <a:gd name="T59" fmla="*/ 1058863 h 52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86" h="522">
                <a:moveTo>
                  <a:pt x="330" y="522"/>
                </a:moveTo>
                <a:lnTo>
                  <a:pt x="330" y="522"/>
                </a:lnTo>
                <a:lnTo>
                  <a:pt x="0" y="372"/>
                </a:lnTo>
                <a:lnTo>
                  <a:pt x="42" y="354"/>
                </a:lnTo>
                <a:lnTo>
                  <a:pt x="78" y="330"/>
                </a:lnTo>
                <a:lnTo>
                  <a:pt x="114" y="312"/>
                </a:lnTo>
                <a:lnTo>
                  <a:pt x="144" y="288"/>
                </a:lnTo>
                <a:lnTo>
                  <a:pt x="174" y="270"/>
                </a:lnTo>
                <a:lnTo>
                  <a:pt x="204" y="246"/>
                </a:lnTo>
                <a:lnTo>
                  <a:pt x="234" y="228"/>
                </a:lnTo>
                <a:lnTo>
                  <a:pt x="258" y="204"/>
                </a:lnTo>
                <a:lnTo>
                  <a:pt x="312" y="156"/>
                </a:lnTo>
                <a:lnTo>
                  <a:pt x="366" y="108"/>
                </a:lnTo>
                <a:lnTo>
                  <a:pt x="426" y="54"/>
                </a:lnTo>
                <a:lnTo>
                  <a:pt x="456" y="30"/>
                </a:lnTo>
                <a:lnTo>
                  <a:pt x="486" y="0"/>
                </a:lnTo>
                <a:lnTo>
                  <a:pt x="480" y="36"/>
                </a:lnTo>
                <a:lnTo>
                  <a:pt x="468" y="66"/>
                </a:lnTo>
                <a:lnTo>
                  <a:pt x="462" y="102"/>
                </a:lnTo>
                <a:lnTo>
                  <a:pt x="450" y="132"/>
                </a:lnTo>
                <a:lnTo>
                  <a:pt x="426" y="198"/>
                </a:lnTo>
                <a:lnTo>
                  <a:pt x="402" y="258"/>
                </a:lnTo>
                <a:lnTo>
                  <a:pt x="384" y="324"/>
                </a:lnTo>
                <a:lnTo>
                  <a:pt x="372" y="354"/>
                </a:lnTo>
                <a:lnTo>
                  <a:pt x="360" y="390"/>
                </a:lnTo>
                <a:lnTo>
                  <a:pt x="354" y="420"/>
                </a:lnTo>
                <a:lnTo>
                  <a:pt x="342" y="456"/>
                </a:lnTo>
                <a:lnTo>
                  <a:pt x="336" y="486"/>
                </a:lnTo>
                <a:lnTo>
                  <a:pt x="336" y="504"/>
                </a:lnTo>
                <a:lnTo>
                  <a:pt x="330" y="52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24" name="Freeform 5"/>
          <p:cNvSpPr>
            <a:spLocks/>
          </p:cNvSpPr>
          <p:nvPr/>
        </p:nvSpPr>
        <p:spPr bwMode="auto">
          <a:xfrm>
            <a:off x="6002338" y="2233613"/>
            <a:ext cx="1689100" cy="717550"/>
          </a:xfrm>
          <a:custGeom>
            <a:avLst/>
            <a:gdLst>
              <a:gd name="T0" fmla="*/ 636305 w 876"/>
              <a:gd name="T1" fmla="*/ 717550 h 354"/>
              <a:gd name="T2" fmla="*/ 46277 w 876"/>
              <a:gd name="T3" fmla="*/ 401342 h 354"/>
              <a:gd name="T4" fmla="*/ 150399 w 876"/>
              <a:gd name="T5" fmla="*/ 352694 h 354"/>
              <a:gd name="T6" fmla="*/ 335506 w 876"/>
              <a:gd name="T7" fmla="*/ 291885 h 354"/>
              <a:gd name="T8" fmla="*/ 566890 w 876"/>
              <a:gd name="T9" fmla="*/ 218914 h 354"/>
              <a:gd name="T10" fmla="*/ 798273 w 876"/>
              <a:gd name="T11" fmla="*/ 158104 h 354"/>
              <a:gd name="T12" fmla="*/ 960242 w 876"/>
              <a:gd name="T13" fmla="*/ 109457 h 354"/>
              <a:gd name="T14" fmla="*/ 1110641 w 876"/>
              <a:gd name="T15" fmla="*/ 72971 h 354"/>
              <a:gd name="T16" fmla="*/ 1261040 w 876"/>
              <a:gd name="T17" fmla="*/ 48647 h 354"/>
              <a:gd name="T18" fmla="*/ 1388301 w 876"/>
              <a:gd name="T19" fmla="*/ 24324 h 354"/>
              <a:gd name="T20" fmla="*/ 1503993 w 876"/>
              <a:gd name="T21" fmla="*/ 12162 h 354"/>
              <a:gd name="T22" fmla="*/ 1596547 w 876"/>
              <a:gd name="T23" fmla="*/ 0 h 354"/>
              <a:gd name="T24" fmla="*/ 1642823 w 876"/>
              <a:gd name="T25" fmla="*/ 12162 h 354"/>
              <a:gd name="T26" fmla="*/ 1665962 w 876"/>
              <a:gd name="T27" fmla="*/ 12162 h 354"/>
              <a:gd name="T28" fmla="*/ 1689100 w 876"/>
              <a:gd name="T29" fmla="*/ 24324 h 354"/>
              <a:gd name="T30" fmla="*/ 1689100 w 876"/>
              <a:gd name="T31" fmla="*/ 36486 h 354"/>
              <a:gd name="T32" fmla="*/ 1689100 w 876"/>
              <a:gd name="T33" fmla="*/ 48647 h 354"/>
              <a:gd name="T34" fmla="*/ 1677531 w 876"/>
              <a:gd name="T35" fmla="*/ 72971 h 354"/>
              <a:gd name="T36" fmla="*/ 1654392 w 876"/>
              <a:gd name="T37" fmla="*/ 97295 h 354"/>
              <a:gd name="T38" fmla="*/ 1642823 w 876"/>
              <a:gd name="T39" fmla="*/ 85133 h 354"/>
              <a:gd name="T40" fmla="*/ 1642823 w 876"/>
              <a:gd name="T41" fmla="*/ 60809 h 354"/>
              <a:gd name="T42" fmla="*/ 1642823 w 876"/>
              <a:gd name="T43" fmla="*/ 36486 h 354"/>
              <a:gd name="T44" fmla="*/ 1631254 w 876"/>
              <a:gd name="T45" fmla="*/ 24324 h 354"/>
              <a:gd name="T46" fmla="*/ 1619685 w 876"/>
              <a:gd name="T47" fmla="*/ 12162 h 354"/>
              <a:gd name="T48" fmla="*/ 1596547 w 876"/>
              <a:gd name="T49" fmla="*/ 0 h 354"/>
              <a:gd name="T50" fmla="*/ 1561839 w 876"/>
              <a:gd name="T51" fmla="*/ 0 h 354"/>
              <a:gd name="T52" fmla="*/ 1527132 w 876"/>
              <a:gd name="T53" fmla="*/ 0 h 354"/>
              <a:gd name="T54" fmla="*/ 1480855 w 876"/>
              <a:gd name="T55" fmla="*/ 12162 h 354"/>
              <a:gd name="T56" fmla="*/ 1411440 w 876"/>
              <a:gd name="T57" fmla="*/ 36486 h 354"/>
              <a:gd name="T58" fmla="*/ 1330455 w 876"/>
              <a:gd name="T59" fmla="*/ 72971 h 354"/>
              <a:gd name="T60" fmla="*/ 1237902 w 876"/>
              <a:gd name="T61" fmla="*/ 121619 h 354"/>
              <a:gd name="T62" fmla="*/ 1145349 w 876"/>
              <a:gd name="T63" fmla="*/ 170266 h 354"/>
              <a:gd name="T64" fmla="*/ 1041226 w 876"/>
              <a:gd name="T65" fmla="*/ 243237 h 354"/>
              <a:gd name="T66" fmla="*/ 948673 w 876"/>
              <a:gd name="T67" fmla="*/ 316208 h 354"/>
              <a:gd name="T68" fmla="*/ 867688 w 876"/>
              <a:gd name="T69" fmla="*/ 389180 h 354"/>
              <a:gd name="T70" fmla="*/ 786704 w 876"/>
              <a:gd name="T71" fmla="*/ 462151 h 354"/>
              <a:gd name="T72" fmla="*/ 717289 w 876"/>
              <a:gd name="T73" fmla="*/ 535122 h 354"/>
              <a:gd name="T74" fmla="*/ 682582 w 876"/>
              <a:gd name="T75" fmla="*/ 595931 h 354"/>
              <a:gd name="T76" fmla="*/ 659443 w 876"/>
              <a:gd name="T77" fmla="*/ 656741 h 354"/>
              <a:gd name="T78" fmla="*/ 636305 w 876"/>
              <a:gd name="T79" fmla="*/ 705388 h 3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876" h="354">
                <a:moveTo>
                  <a:pt x="330" y="354"/>
                </a:moveTo>
                <a:lnTo>
                  <a:pt x="330" y="354"/>
                </a:lnTo>
                <a:lnTo>
                  <a:pt x="0" y="210"/>
                </a:lnTo>
                <a:lnTo>
                  <a:pt x="24" y="198"/>
                </a:lnTo>
                <a:lnTo>
                  <a:pt x="48" y="186"/>
                </a:lnTo>
                <a:lnTo>
                  <a:pt x="78" y="174"/>
                </a:lnTo>
                <a:lnTo>
                  <a:pt x="108" y="168"/>
                </a:lnTo>
                <a:lnTo>
                  <a:pt x="174" y="144"/>
                </a:lnTo>
                <a:lnTo>
                  <a:pt x="252" y="120"/>
                </a:lnTo>
                <a:lnTo>
                  <a:pt x="294" y="108"/>
                </a:lnTo>
                <a:lnTo>
                  <a:pt x="330" y="96"/>
                </a:lnTo>
                <a:lnTo>
                  <a:pt x="414" y="78"/>
                </a:lnTo>
                <a:lnTo>
                  <a:pt x="456" y="66"/>
                </a:lnTo>
                <a:lnTo>
                  <a:pt x="498" y="54"/>
                </a:lnTo>
                <a:lnTo>
                  <a:pt x="540" y="48"/>
                </a:lnTo>
                <a:lnTo>
                  <a:pt x="576" y="36"/>
                </a:lnTo>
                <a:lnTo>
                  <a:pt x="618" y="30"/>
                </a:lnTo>
                <a:lnTo>
                  <a:pt x="654" y="24"/>
                </a:lnTo>
                <a:lnTo>
                  <a:pt x="690" y="18"/>
                </a:lnTo>
                <a:lnTo>
                  <a:pt x="720" y="12"/>
                </a:lnTo>
                <a:lnTo>
                  <a:pt x="750" y="6"/>
                </a:lnTo>
                <a:lnTo>
                  <a:pt x="780" y="6"/>
                </a:lnTo>
                <a:lnTo>
                  <a:pt x="804" y="0"/>
                </a:lnTo>
                <a:lnTo>
                  <a:pt x="828" y="0"/>
                </a:lnTo>
                <a:lnTo>
                  <a:pt x="846" y="0"/>
                </a:lnTo>
                <a:lnTo>
                  <a:pt x="852" y="6"/>
                </a:lnTo>
                <a:lnTo>
                  <a:pt x="864" y="6"/>
                </a:lnTo>
                <a:lnTo>
                  <a:pt x="870" y="6"/>
                </a:lnTo>
                <a:lnTo>
                  <a:pt x="876" y="12"/>
                </a:lnTo>
                <a:lnTo>
                  <a:pt x="876" y="18"/>
                </a:lnTo>
                <a:lnTo>
                  <a:pt x="876" y="24"/>
                </a:lnTo>
                <a:lnTo>
                  <a:pt x="876" y="30"/>
                </a:lnTo>
                <a:lnTo>
                  <a:pt x="870" y="36"/>
                </a:lnTo>
                <a:lnTo>
                  <a:pt x="864" y="42"/>
                </a:lnTo>
                <a:lnTo>
                  <a:pt x="858" y="48"/>
                </a:lnTo>
                <a:lnTo>
                  <a:pt x="852" y="54"/>
                </a:lnTo>
                <a:lnTo>
                  <a:pt x="852" y="42"/>
                </a:lnTo>
                <a:lnTo>
                  <a:pt x="852" y="36"/>
                </a:lnTo>
                <a:lnTo>
                  <a:pt x="852" y="30"/>
                </a:lnTo>
                <a:lnTo>
                  <a:pt x="852" y="24"/>
                </a:lnTo>
                <a:lnTo>
                  <a:pt x="852" y="18"/>
                </a:lnTo>
                <a:lnTo>
                  <a:pt x="846" y="12"/>
                </a:lnTo>
                <a:lnTo>
                  <a:pt x="846" y="6"/>
                </a:lnTo>
                <a:lnTo>
                  <a:pt x="840" y="6"/>
                </a:lnTo>
                <a:lnTo>
                  <a:pt x="834" y="0"/>
                </a:lnTo>
                <a:lnTo>
                  <a:pt x="828" y="0"/>
                </a:lnTo>
                <a:lnTo>
                  <a:pt x="822" y="0"/>
                </a:lnTo>
                <a:lnTo>
                  <a:pt x="810" y="0"/>
                </a:lnTo>
                <a:lnTo>
                  <a:pt x="798" y="0"/>
                </a:lnTo>
                <a:lnTo>
                  <a:pt x="792" y="0"/>
                </a:lnTo>
                <a:lnTo>
                  <a:pt x="774" y="6"/>
                </a:lnTo>
                <a:lnTo>
                  <a:pt x="768" y="6"/>
                </a:lnTo>
                <a:lnTo>
                  <a:pt x="756" y="12"/>
                </a:lnTo>
                <a:lnTo>
                  <a:pt x="732" y="18"/>
                </a:lnTo>
                <a:lnTo>
                  <a:pt x="714" y="24"/>
                </a:lnTo>
                <a:lnTo>
                  <a:pt x="690" y="36"/>
                </a:lnTo>
                <a:lnTo>
                  <a:pt x="666" y="48"/>
                </a:lnTo>
                <a:lnTo>
                  <a:pt x="642" y="60"/>
                </a:lnTo>
                <a:lnTo>
                  <a:pt x="618" y="72"/>
                </a:lnTo>
                <a:lnTo>
                  <a:pt x="594" y="84"/>
                </a:lnTo>
                <a:lnTo>
                  <a:pt x="564" y="102"/>
                </a:lnTo>
                <a:lnTo>
                  <a:pt x="540" y="120"/>
                </a:lnTo>
                <a:lnTo>
                  <a:pt x="516" y="138"/>
                </a:lnTo>
                <a:lnTo>
                  <a:pt x="492" y="156"/>
                </a:lnTo>
                <a:lnTo>
                  <a:pt x="468" y="174"/>
                </a:lnTo>
                <a:lnTo>
                  <a:pt x="450" y="192"/>
                </a:lnTo>
                <a:lnTo>
                  <a:pt x="426" y="210"/>
                </a:lnTo>
                <a:lnTo>
                  <a:pt x="408" y="228"/>
                </a:lnTo>
                <a:lnTo>
                  <a:pt x="390" y="246"/>
                </a:lnTo>
                <a:lnTo>
                  <a:pt x="372" y="264"/>
                </a:lnTo>
                <a:lnTo>
                  <a:pt x="360" y="288"/>
                </a:lnTo>
                <a:lnTo>
                  <a:pt x="354" y="294"/>
                </a:lnTo>
                <a:lnTo>
                  <a:pt x="348" y="306"/>
                </a:lnTo>
                <a:lnTo>
                  <a:pt x="342" y="324"/>
                </a:lnTo>
                <a:lnTo>
                  <a:pt x="330" y="342"/>
                </a:lnTo>
                <a:lnTo>
                  <a:pt x="330" y="348"/>
                </a:lnTo>
                <a:lnTo>
                  <a:pt x="330" y="35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25" name="Freeform 6"/>
          <p:cNvSpPr>
            <a:spLocks/>
          </p:cNvSpPr>
          <p:nvPr/>
        </p:nvSpPr>
        <p:spPr bwMode="auto">
          <a:xfrm>
            <a:off x="6638925" y="3109913"/>
            <a:ext cx="1260475" cy="622300"/>
          </a:xfrm>
          <a:custGeom>
            <a:avLst/>
            <a:gdLst>
              <a:gd name="T0" fmla="*/ 173460 w 654"/>
              <a:gd name="T1" fmla="*/ 622300 h 307"/>
              <a:gd name="T2" fmla="*/ 173460 w 654"/>
              <a:gd name="T3" fmla="*/ 622300 h 307"/>
              <a:gd name="T4" fmla="*/ 0 w 654"/>
              <a:gd name="T5" fmla="*/ 0 h 307"/>
              <a:gd name="T6" fmla="*/ 80948 w 654"/>
              <a:gd name="T7" fmla="*/ 24324 h 307"/>
              <a:gd name="T8" fmla="*/ 161896 w 654"/>
              <a:gd name="T9" fmla="*/ 48649 h 307"/>
              <a:gd name="T10" fmla="*/ 242844 w 654"/>
              <a:gd name="T11" fmla="*/ 60811 h 307"/>
              <a:gd name="T12" fmla="*/ 323792 w 654"/>
              <a:gd name="T13" fmla="*/ 72973 h 307"/>
              <a:gd name="T14" fmla="*/ 393176 w 654"/>
              <a:gd name="T15" fmla="*/ 85136 h 307"/>
              <a:gd name="T16" fmla="*/ 474124 w 654"/>
              <a:gd name="T17" fmla="*/ 97298 h 307"/>
              <a:gd name="T18" fmla="*/ 543508 w 654"/>
              <a:gd name="T19" fmla="*/ 97298 h 307"/>
              <a:gd name="T20" fmla="*/ 624456 w 654"/>
              <a:gd name="T21" fmla="*/ 109460 h 307"/>
              <a:gd name="T22" fmla="*/ 693839 w 654"/>
              <a:gd name="T23" fmla="*/ 109460 h 307"/>
              <a:gd name="T24" fmla="*/ 763223 w 654"/>
              <a:gd name="T25" fmla="*/ 109460 h 307"/>
              <a:gd name="T26" fmla="*/ 925119 w 654"/>
              <a:gd name="T27" fmla="*/ 109460 h 307"/>
              <a:gd name="T28" fmla="*/ 1087015 w 654"/>
              <a:gd name="T29" fmla="*/ 109460 h 307"/>
              <a:gd name="T30" fmla="*/ 1260475 w 654"/>
              <a:gd name="T31" fmla="*/ 121622 h 307"/>
              <a:gd name="T32" fmla="*/ 1191091 w 654"/>
              <a:gd name="T33" fmla="*/ 158109 h 307"/>
              <a:gd name="T34" fmla="*/ 1121707 w 654"/>
              <a:gd name="T35" fmla="*/ 182433 h 307"/>
              <a:gd name="T36" fmla="*/ 1052323 w 654"/>
              <a:gd name="T37" fmla="*/ 218920 h 307"/>
              <a:gd name="T38" fmla="*/ 982939 w 654"/>
              <a:gd name="T39" fmla="*/ 257434 h 307"/>
              <a:gd name="T40" fmla="*/ 855735 w 654"/>
              <a:gd name="T41" fmla="*/ 306082 h 307"/>
              <a:gd name="T42" fmla="*/ 705403 w 654"/>
              <a:gd name="T43" fmla="*/ 366893 h 307"/>
              <a:gd name="T44" fmla="*/ 566636 w 654"/>
              <a:gd name="T45" fmla="*/ 427705 h 307"/>
              <a:gd name="T46" fmla="*/ 508816 w 654"/>
              <a:gd name="T47" fmla="*/ 452029 h 307"/>
              <a:gd name="T48" fmla="*/ 439432 w 654"/>
              <a:gd name="T49" fmla="*/ 488516 h 307"/>
              <a:gd name="T50" fmla="*/ 370048 w 654"/>
              <a:gd name="T51" fmla="*/ 512840 h 307"/>
              <a:gd name="T52" fmla="*/ 335356 w 654"/>
              <a:gd name="T53" fmla="*/ 537164 h 307"/>
              <a:gd name="T54" fmla="*/ 300664 w 654"/>
              <a:gd name="T55" fmla="*/ 549327 h 307"/>
              <a:gd name="T56" fmla="*/ 231280 w 654"/>
              <a:gd name="T57" fmla="*/ 585813 h 307"/>
              <a:gd name="T58" fmla="*/ 173460 w 654"/>
              <a:gd name="T59" fmla="*/ 622300 h 30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54" h="307">
                <a:moveTo>
                  <a:pt x="90" y="307"/>
                </a:moveTo>
                <a:lnTo>
                  <a:pt x="90" y="307"/>
                </a:lnTo>
                <a:lnTo>
                  <a:pt x="0" y="0"/>
                </a:lnTo>
                <a:lnTo>
                  <a:pt x="42" y="12"/>
                </a:lnTo>
                <a:lnTo>
                  <a:pt x="84" y="24"/>
                </a:lnTo>
                <a:lnTo>
                  <a:pt x="126" y="30"/>
                </a:lnTo>
                <a:lnTo>
                  <a:pt x="168" y="36"/>
                </a:lnTo>
                <a:lnTo>
                  <a:pt x="204" y="42"/>
                </a:lnTo>
                <a:lnTo>
                  <a:pt x="246" y="48"/>
                </a:lnTo>
                <a:lnTo>
                  <a:pt x="282" y="48"/>
                </a:lnTo>
                <a:lnTo>
                  <a:pt x="324" y="54"/>
                </a:lnTo>
                <a:lnTo>
                  <a:pt x="360" y="54"/>
                </a:lnTo>
                <a:lnTo>
                  <a:pt x="396" y="54"/>
                </a:lnTo>
                <a:lnTo>
                  <a:pt x="480" y="54"/>
                </a:lnTo>
                <a:lnTo>
                  <a:pt x="564" y="54"/>
                </a:lnTo>
                <a:lnTo>
                  <a:pt x="654" y="60"/>
                </a:lnTo>
                <a:lnTo>
                  <a:pt x="618" y="78"/>
                </a:lnTo>
                <a:lnTo>
                  <a:pt x="582" y="90"/>
                </a:lnTo>
                <a:lnTo>
                  <a:pt x="546" y="108"/>
                </a:lnTo>
                <a:lnTo>
                  <a:pt x="510" y="127"/>
                </a:lnTo>
                <a:lnTo>
                  <a:pt x="444" y="151"/>
                </a:lnTo>
                <a:lnTo>
                  <a:pt x="366" y="181"/>
                </a:lnTo>
                <a:lnTo>
                  <a:pt x="294" y="211"/>
                </a:lnTo>
                <a:lnTo>
                  <a:pt x="264" y="223"/>
                </a:lnTo>
                <a:lnTo>
                  <a:pt x="228" y="241"/>
                </a:lnTo>
                <a:lnTo>
                  <a:pt x="192" y="253"/>
                </a:lnTo>
                <a:lnTo>
                  <a:pt x="174" y="265"/>
                </a:lnTo>
                <a:lnTo>
                  <a:pt x="156" y="271"/>
                </a:lnTo>
                <a:lnTo>
                  <a:pt x="120" y="289"/>
                </a:lnTo>
                <a:lnTo>
                  <a:pt x="90" y="307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26" name="Freeform 7"/>
          <p:cNvSpPr>
            <a:spLocks/>
          </p:cNvSpPr>
          <p:nvPr/>
        </p:nvSpPr>
        <p:spPr bwMode="auto">
          <a:xfrm>
            <a:off x="1119188" y="3951288"/>
            <a:ext cx="1273175" cy="608012"/>
          </a:xfrm>
          <a:custGeom>
            <a:avLst/>
            <a:gdLst>
              <a:gd name="T0" fmla="*/ 1006966 w 660"/>
              <a:gd name="T1" fmla="*/ 0 h 300"/>
              <a:gd name="T2" fmla="*/ 1006966 w 660"/>
              <a:gd name="T3" fmla="*/ 0 h 300"/>
              <a:gd name="T4" fmla="*/ 1273175 w 660"/>
              <a:gd name="T5" fmla="*/ 595852 h 300"/>
              <a:gd name="T6" fmla="*/ 1226878 w 660"/>
              <a:gd name="T7" fmla="*/ 583692 h 300"/>
              <a:gd name="T8" fmla="*/ 1180580 w 660"/>
              <a:gd name="T9" fmla="*/ 571531 h 300"/>
              <a:gd name="T10" fmla="*/ 1134283 w 660"/>
              <a:gd name="T11" fmla="*/ 571531 h 300"/>
              <a:gd name="T12" fmla="*/ 1099560 w 660"/>
              <a:gd name="T13" fmla="*/ 571531 h 300"/>
              <a:gd name="T14" fmla="*/ 1053263 w 660"/>
              <a:gd name="T15" fmla="*/ 559371 h 300"/>
              <a:gd name="T16" fmla="*/ 1018540 w 660"/>
              <a:gd name="T17" fmla="*/ 559371 h 300"/>
              <a:gd name="T18" fmla="*/ 937520 w 660"/>
              <a:gd name="T19" fmla="*/ 559371 h 300"/>
              <a:gd name="T20" fmla="*/ 902797 w 660"/>
              <a:gd name="T21" fmla="*/ 547211 h 300"/>
              <a:gd name="T22" fmla="*/ 856500 w 660"/>
              <a:gd name="T23" fmla="*/ 547211 h 300"/>
              <a:gd name="T24" fmla="*/ 787054 w 660"/>
              <a:gd name="T25" fmla="*/ 547211 h 300"/>
              <a:gd name="T26" fmla="*/ 752331 w 660"/>
              <a:gd name="T27" fmla="*/ 559371 h 300"/>
              <a:gd name="T28" fmla="*/ 717608 w 660"/>
              <a:gd name="T29" fmla="*/ 559371 h 300"/>
              <a:gd name="T30" fmla="*/ 636588 w 660"/>
              <a:gd name="T31" fmla="*/ 559371 h 300"/>
              <a:gd name="T32" fmla="*/ 567142 w 660"/>
              <a:gd name="T33" fmla="*/ 559371 h 300"/>
              <a:gd name="T34" fmla="*/ 486121 w 660"/>
              <a:gd name="T35" fmla="*/ 571531 h 300"/>
              <a:gd name="T36" fmla="*/ 335655 w 660"/>
              <a:gd name="T37" fmla="*/ 583692 h 300"/>
              <a:gd name="T38" fmla="*/ 254635 w 660"/>
              <a:gd name="T39" fmla="*/ 595852 h 300"/>
              <a:gd name="T40" fmla="*/ 173615 w 660"/>
              <a:gd name="T41" fmla="*/ 595852 h 300"/>
              <a:gd name="T42" fmla="*/ 92595 w 660"/>
              <a:gd name="T43" fmla="*/ 608012 h 300"/>
              <a:gd name="T44" fmla="*/ 0 w 660"/>
              <a:gd name="T45" fmla="*/ 608012 h 300"/>
              <a:gd name="T46" fmla="*/ 34723 w 660"/>
              <a:gd name="T47" fmla="*/ 595852 h 300"/>
              <a:gd name="T48" fmla="*/ 69446 w 660"/>
              <a:gd name="T49" fmla="*/ 571531 h 300"/>
              <a:gd name="T50" fmla="*/ 127318 w 660"/>
              <a:gd name="T51" fmla="*/ 535051 h 300"/>
              <a:gd name="T52" fmla="*/ 162040 w 660"/>
              <a:gd name="T53" fmla="*/ 510730 h 300"/>
              <a:gd name="T54" fmla="*/ 185189 w 660"/>
              <a:gd name="T55" fmla="*/ 486410 h 300"/>
              <a:gd name="T56" fmla="*/ 254635 w 660"/>
              <a:gd name="T57" fmla="*/ 449929 h 300"/>
              <a:gd name="T58" fmla="*/ 312507 w 660"/>
              <a:gd name="T59" fmla="*/ 413448 h 300"/>
              <a:gd name="T60" fmla="*/ 381953 w 660"/>
              <a:gd name="T61" fmla="*/ 376967 h 300"/>
              <a:gd name="T62" fmla="*/ 509270 w 660"/>
              <a:gd name="T63" fmla="*/ 304006 h 300"/>
              <a:gd name="T64" fmla="*/ 636588 w 660"/>
              <a:gd name="T65" fmla="*/ 243205 h 300"/>
              <a:gd name="T66" fmla="*/ 706033 w 660"/>
              <a:gd name="T67" fmla="*/ 194564 h 300"/>
              <a:gd name="T68" fmla="*/ 763905 w 660"/>
              <a:gd name="T69" fmla="*/ 158083 h 300"/>
              <a:gd name="T70" fmla="*/ 833351 w 660"/>
              <a:gd name="T71" fmla="*/ 121602 h 300"/>
              <a:gd name="T72" fmla="*/ 891223 w 660"/>
              <a:gd name="T73" fmla="*/ 85122 h 300"/>
              <a:gd name="T74" fmla="*/ 925945 w 660"/>
              <a:gd name="T75" fmla="*/ 60801 h 300"/>
              <a:gd name="T76" fmla="*/ 949094 w 660"/>
              <a:gd name="T77" fmla="*/ 36481 h 300"/>
              <a:gd name="T78" fmla="*/ 983817 w 660"/>
              <a:gd name="T79" fmla="*/ 12160 h 300"/>
              <a:gd name="T80" fmla="*/ 1006966 w 660"/>
              <a:gd name="T81" fmla="*/ 0 h 3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60" h="300">
                <a:moveTo>
                  <a:pt x="522" y="0"/>
                </a:moveTo>
                <a:lnTo>
                  <a:pt x="522" y="0"/>
                </a:lnTo>
                <a:lnTo>
                  <a:pt x="660" y="294"/>
                </a:lnTo>
                <a:lnTo>
                  <a:pt x="636" y="288"/>
                </a:lnTo>
                <a:lnTo>
                  <a:pt x="612" y="282"/>
                </a:lnTo>
                <a:lnTo>
                  <a:pt x="588" y="282"/>
                </a:lnTo>
                <a:lnTo>
                  <a:pt x="570" y="282"/>
                </a:lnTo>
                <a:lnTo>
                  <a:pt x="546" y="276"/>
                </a:lnTo>
                <a:lnTo>
                  <a:pt x="528" y="276"/>
                </a:lnTo>
                <a:lnTo>
                  <a:pt x="486" y="276"/>
                </a:lnTo>
                <a:lnTo>
                  <a:pt x="468" y="270"/>
                </a:lnTo>
                <a:lnTo>
                  <a:pt x="444" y="270"/>
                </a:lnTo>
                <a:lnTo>
                  <a:pt x="408" y="270"/>
                </a:lnTo>
                <a:lnTo>
                  <a:pt x="390" y="276"/>
                </a:lnTo>
                <a:lnTo>
                  <a:pt x="372" y="276"/>
                </a:lnTo>
                <a:lnTo>
                  <a:pt x="330" y="276"/>
                </a:lnTo>
                <a:lnTo>
                  <a:pt x="294" y="276"/>
                </a:lnTo>
                <a:lnTo>
                  <a:pt x="252" y="282"/>
                </a:lnTo>
                <a:lnTo>
                  <a:pt x="174" y="288"/>
                </a:lnTo>
                <a:lnTo>
                  <a:pt x="132" y="294"/>
                </a:lnTo>
                <a:lnTo>
                  <a:pt x="90" y="294"/>
                </a:lnTo>
                <a:lnTo>
                  <a:pt x="48" y="300"/>
                </a:lnTo>
                <a:lnTo>
                  <a:pt x="0" y="300"/>
                </a:lnTo>
                <a:lnTo>
                  <a:pt x="18" y="294"/>
                </a:lnTo>
                <a:lnTo>
                  <a:pt x="36" y="282"/>
                </a:lnTo>
                <a:lnTo>
                  <a:pt x="66" y="264"/>
                </a:lnTo>
                <a:lnTo>
                  <a:pt x="84" y="252"/>
                </a:lnTo>
                <a:lnTo>
                  <a:pt x="96" y="240"/>
                </a:lnTo>
                <a:lnTo>
                  <a:pt x="132" y="222"/>
                </a:lnTo>
                <a:lnTo>
                  <a:pt x="162" y="204"/>
                </a:lnTo>
                <a:lnTo>
                  <a:pt x="198" y="186"/>
                </a:lnTo>
                <a:lnTo>
                  <a:pt x="264" y="150"/>
                </a:lnTo>
                <a:lnTo>
                  <a:pt x="330" y="120"/>
                </a:lnTo>
                <a:lnTo>
                  <a:pt x="366" y="96"/>
                </a:lnTo>
                <a:lnTo>
                  <a:pt x="396" y="78"/>
                </a:lnTo>
                <a:lnTo>
                  <a:pt x="432" y="60"/>
                </a:lnTo>
                <a:lnTo>
                  <a:pt x="462" y="42"/>
                </a:lnTo>
                <a:lnTo>
                  <a:pt x="480" y="30"/>
                </a:lnTo>
                <a:lnTo>
                  <a:pt x="492" y="18"/>
                </a:lnTo>
                <a:lnTo>
                  <a:pt x="510" y="6"/>
                </a:lnTo>
                <a:lnTo>
                  <a:pt x="522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27" name="Freeform 8"/>
          <p:cNvSpPr>
            <a:spLocks/>
          </p:cNvSpPr>
          <p:nvPr/>
        </p:nvSpPr>
        <p:spPr bwMode="auto">
          <a:xfrm>
            <a:off x="6858000" y="3817938"/>
            <a:ext cx="1214438" cy="631825"/>
          </a:xfrm>
          <a:custGeom>
            <a:avLst/>
            <a:gdLst>
              <a:gd name="T0" fmla="*/ 0 w 630"/>
              <a:gd name="T1" fmla="*/ 631825 h 312"/>
              <a:gd name="T2" fmla="*/ 0 w 630"/>
              <a:gd name="T3" fmla="*/ 631825 h 312"/>
              <a:gd name="T4" fmla="*/ 115661 w 630"/>
              <a:gd name="T5" fmla="*/ 0 h 312"/>
              <a:gd name="T6" fmla="*/ 173491 w 630"/>
              <a:gd name="T7" fmla="*/ 48602 h 312"/>
              <a:gd name="T8" fmla="*/ 208189 w 630"/>
              <a:gd name="T9" fmla="*/ 72903 h 312"/>
              <a:gd name="T10" fmla="*/ 242888 w 630"/>
              <a:gd name="T11" fmla="*/ 97204 h 312"/>
              <a:gd name="T12" fmla="*/ 312284 w 630"/>
              <a:gd name="T13" fmla="*/ 145806 h 312"/>
              <a:gd name="T14" fmla="*/ 346982 w 630"/>
              <a:gd name="T15" fmla="*/ 157956 h 312"/>
              <a:gd name="T16" fmla="*/ 370114 w 630"/>
              <a:gd name="T17" fmla="*/ 182257 h 312"/>
              <a:gd name="T18" fmla="*/ 439511 w 630"/>
              <a:gd name="T19" fmla="*/ 218709 h 312"/>
              <a:gd name="T20" fmla="*/ 508907 w 630"/>
              <a:gd name="T21" fmla="*/ 243010 h 312"/>
              <a:gd name="T22" fmla="*/ 566738 w 630"/>
              <a:gd name="T23" fmla="*/ 279461 h 312"/>
              <a:gd name="T24" fmla="*/ 636134 w 630"/>
              <a:gd name="T25" fmla="*/ 303762 h 312"/>
              <a:gd name="T26" fmla="*/ 705531 w 630"/>
              <a:gd name="T27" fmla="*/ 340213 h 312"/>
              <a:gd name="T28" fmla="*/ 774927 w 630"/>
              <a:gd name="T29" fmla="*/ 364514 h 312"/>
              <a:gd name="T30" fmla="*/ 913720 w 630"/>
              <a:gd name="T31" fmla="*/ 413116 h 312"/>
              <a:gd name="T32" fmla="*/ 1064079 w 630"/>
              <a:gd name="T33" fmla="*/ 473869 h 312"/>
              <a:gd name="T34" fmla="*/ 1214438 w 630"/>
              <a:gd name="T35" fmla="*/ 546772 h 312"/>
              <a:gd name="T36" fmla="*/ 1145042 w 630"/>
              <a:gd name="T37" fmla="*/ 546772 h 312"/>
              <a:gd name="T38" fmla="*/ 1064079 w 630"/>
              <a:gd name="T39" fmla="*/ 558922 h 312"/>
              <a:gd name="T40" fmla="*/ 983116 w 630"/>
              <a:gd name="T41" fmla="*/ 558922 h 312"/>
              <a:gd name="T42" fmla="*/ 913720 w 630"/>
              <a:gd name="T43" fmla="*/ 571073 h 312"/>
              <a:gd name="T44" fmla="*/ 763361 w 630"/>
              <a:gd name="T45" fmla="*/ 571073 h 312"/>
              <a:gd name="T46" fmla="*/ 601436 w 630"/>
              <a:gd name="T47" fmla="*/ 583223 h 312"/>
              <a:gd name="T48" fmla="*/ 451077 w 630"/>
              <a:gd name="T49" fmla="*/ 583223 h 312"/>
              <a:gd name="T50" fmla="*/ 381681 w 630"/>
              <a:gd name="T51" fmla="*/ 583223 h 312"/>
              <a:gd name="T52" fmla="*/ 300718 w 630"/>
              <a:gd name="T53" fmla="*/ 595374 h 312"/>
              <a:gd name="T54" fmla="*/ 219755 w 630"/>
              <a:gd name="T55" fmla="*/ 595374 h 312"/>
              <a:gd name="T56" fmla="*/ 150359 w 630"/>
              <a:gd name="T57" fmla="*/ 607524 h 312"/>
              <a:gd name="T58" fmla="*/ 69396 w 630"/>
              <a:gd name="T59" fmla="*/ 619675 h 312"/>
              <a:gd name="T60" fmla="*/ 0 w 630"/>
              <a:gd name="T61" fmla="*/ 631825 h 31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30" h="312">
                <a:moveTo>
                  <a:pt x="0" y="312"/>
                </a:moveTo>
                <a:lnTo>
                  <a:pt x="0" y="312"/>
                </a:lnTo>
                <a:lnTo>
                  <a:pt x="60" y="0"/>
                </a:lnTo>
                <a:lnTo>
                  <a:pt x="90" y="24"/>
                </a:lnTo>
                <a:lnTo>
                  <a:pt x="108" y="36"/>
                </a:lnTo>
                <a:lnTo>
                  <a:pt x="126" y="48"/>
                </a:lnTo>
                <a:lnTo>
                  <a:pt x="162" y="72"/>
                </a:lnTo>
                <a:lnTo>
                  <a:pt x="180" y="78"/>
                </a:lnTo>
                <a:lnTo>
                  <a:pt x="192" y="90"/>
                </a:lnTo>
                <a:lnTo>
                  <a:pt x="228" y="108"/>
                </a:lnTo>
                <a:lnTo>
                  <a:pt x="264" y="120"/>
                </a:lnTo>
                <a:lnTo>
                  <a:pt x="294" y="138"/>
                </a:lnTo>
                <a:lnTo>
                  <a:pt x="330" y="150"/>
                </a:lnTo>
                <a:lnTo>
                  <a:pt x="366" y="168"/>
                </a:lnTo>
                <a:lnTo>
                  <a:pt x="402" y="180"/>
                </a:lnTo>
                <a:lnTo>
                  <a:pt x="474" y="204"/>
                </a:lnTo>
                <a:lnTo>
                  <a:pt x="552" y="234"/>
                </a:lnTo>
                <a:lnTo>
                  <a:pt x="630" y="270"/>
                </a:lnTo>
                <a:lnTo>
                  <a:pt x="594" y="270"/>
                </a:lnTo>
                <a:lnTo>
                  <a:pt x="552" y="276"/>
                </a:lnTo>
                <a:lnTo>
                  <a:pt x="510" y="276"/>
                </a:lnTo>
                <a:lnTo>
                  <a:pt x="474" y="282"/>
                </a:lnTo>
                <a:lnTo>
                  <a:pt x="396" y="282"/>
                </a:lnTo>
                <a:lnTo>
                  <a:pt x="312" y="288"/>
                </a:lnTo>
                <a:lnTo>
                  <a:pt x="234" y="288"/>
                </a:lnTo>
                <a:lnTo>
                  <a:pt x="198" y="288"/>
                </a:lnTo>
                <a:lnTo>
                  <a:pt x="156" y="294"/>
                </a:lnTo>
                <a:lnTo>
                  <a:pt x="114" y="294"/>
                </a:lnTo>
                <a:lnTo>
                  <a:pt x="78" y="300"/>
                </a:lnTo>
                <a:lnTo>
                  <a:pt x="36" y="306"/>
                </a:lnTo>
                <a:lnTo>
                  <a:pt x="0" y="31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28" name="Freeform 9"/>
          <p:cNvSpPr>
            <a:spLocks/>
          </p:cNvSpPr>
          <p:nvPr/>
        </p:nvSpPr>
        <p:spPr bwMode="auto">
          <a:xfrm>
            <a:off x="6302375" y="4498975"/>
            <a:ext cx="1133475" cy="925513"/>
          </a:xfrm>
          <a:custGeom>
            <a:avLst/>
            <a:gdLst>
              <a:gd name="T0" fmla="*/ 0 w 588"/>
              <a:gd name="T1" fmla="*/ 511468 h 456"/>
              <a:gd name="T2" fmla="*/ 0 w 588"/>
              <a:gd name="T3" fmla="*/ 511468 h 456"/>
              <a:gd name="T4" fmla="*/ 427945 w 588"/>
              <a:gd name="T5" fmla="*/ 0 h 456"/>
              <a:gd name="T6" fmla="*/ 451077 w 588"/>
              <a:gd name="T7" fmla="*/ 36533 h 456"/>
              <a:gd name="T8" fmla="*/ 462643 w 588"/>
              <a:gd name="T9" fmla="*/ 73067 h 456"/>
              <a:gd name="T10" fmla="*/ 497341 w 588"/>
              <a:gd name="T11" fmla="*/ 146134 h 456"/>
              <a:gd name="T12" fmla="*/ 532039 w 588"/>
              <a:gd name="T13" fmla="*/ 207023 h 456"/>
              <a:gd name="T14" fmla="*/ 578304 w 588"/>
              <a:gd name="T15" fmla="*/ 267912 h 456"/>
              <a:gd name="T16" fmla="*/ 589870 w 588"/>
              <a:gd name="T17" fmla="*/ 292267 h 456"/>
              <a:gd name="T18" fmla="*/ 613002 w 588"/>
              <a:gd name="T19" fmla="*/ 328801 h 456"/>
              <a:gd name="T20" fmla="*/ 659266 w 588"/>
              <a:gd name="T21" fmla="*/ 377512 h 456"/>
              <a:gd name="T22" fmla="*/ 693964 w 588"/>
              <a:gd name="T23" fmla="*/ 438401 h 456"/>
              <a:gd name="T24" fmla="*/ 740229 w 588"/>
              <a:gd name="T25" fmla="*/ 487112 h 456"/>
              <a:gd name="T26" fmla="*/ 832757 w 588"/>
              <a:gd name="T27" fmla="*/ 584535 h 456"/>
              <a:gd name="T28" fmla="*/ 925286 w 588"/>
              <a:gd name="T29" fmla="*/ 694135 h 456"/>
              <a:gd name="T30" fmla="*/ 1029380 w 588"/>
              <a:gd name="T31" fmla="*/ 803735 h 456"/>
              <a:gd name="T32" fmla="*/ 1087211 w 588"/>
              <a:gd name="T33" fmla="*/ 864624 h 456"/>
              <a:gd name="T34" fmla="*/ 1133475 w 588"/>
              <a:gd name="T35" fmla="*/ 925513 h 456"/>
              <a:gd name="T36" fmla="*/ 1064079 w 588"/>
              <a:gd name="T37" fmla="*/ 901157 h 456"/>
              <a:gd name="T38" fmla="*/ 994682 w 588"/>
              <a:gd name="T39" fmla="*/ 876802 h 456"/>
              <a:gd name="T40" fmla="*/ 855889 w 588"/>
              <a:gd name="T41" fmla="*/ 828091 h 456"/>
              <a:gd name="T42" fmla="*/ 717096 w 588"/>
              <a:gd name="T43" fmla="*/ 779379 h 456"/>
              <a:gd name="T44" fmla="*/ 578304 w 588"/>
              <a:gd name="T45" fmla="*/ 718490 h 456"/>
              <a:gd name="T46" fmla="*/ 427945 w 588"/>
              <a:gd name="T47" fmla="*/ 657601 h 456"/>
              <a:gd name="T48" fmla="*/ 289152 w 588"/>
              <a:gd name="T49" fmla="*/ 608890 h 456"/>
              <a:gd name="T50" fmla="*/ 219755 w 588"/>
              <a:gd name="T51" fmla="*/ 584535 h 456"/>
              <a:gd name="T52" fmla="*/ 150359 w 588"/>
              <a:gd name="T53" fmla="*/ 560179 h 456"/>
              <a:gd name="T54" fmla="*/ 80963 w 588"/>
              <a:gd name="T55" fmla="*/ 535823 h 456"/>
              <a:gd name="T56" fmla="*/ 0 w 588"/>
              <a:gd name="T57" fmla="*/ 511468 h 4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88" h="456">
                <a:moveTo>
                  <a:pt x="0" y="252"/>
                </a:moveTo>
                <a:lnTo>
                  <a:pt x="0" y="252"/>
                </a:lnTo>
                <a:lnTo>
                  <a:pt x="222" y="0"/>
                </a:lnTo>
                <a:lnTo>
                  <a:pt x="234" y="18"/>
                </a:lnTo>
                <a:lnTo>
                  <a:pt x="240" y="36"/>
                </a:lnTo>
                <a:lnTo>
                  <a:pt x="258" y="72"/>
                </a:lnTo>
                <a:lnTo>
                  <a:pt x="276" y="102"/>
                </a:lnTo>
                <a:lnTo>
                  <a:pt x="300" y="132"/>
                </a:lnTo>
                <a:lnTo>
                  <a:pt x="306" y="144"/>
                </a:lnTo>
                <a:lnTo>
                  <a:pt x="318" y="162"/>
                </a:lnTo>
                <a:lnTo>
                  <a:pt x="342" y="186"/>
                </a:lnTo>
                <a:lnTo>
                  <a:pt x="360" y="216"/>
                </a:lnTo>
                <a:lnTo>
                  <a:pt x="384" y="240"/>
                </a:lnTo>
                <a:lnTo>
                  <a:pt x="432" y="288"/>
                </a:lnTo>
                <a:lnTo>
                  <a:pt x="480" y="342"/>
                </a:lnTo>
                <a:lnTo>
                  <a:pt x="534" y="396"/>
                </a:lnTo>
                <a:lnTo>
                  <a:pt x="564" y="426"/>
                </a:lnTo>
                <a:lnTo>
                  <a:pt x="588" y="456"/>
                </a:lnTo>
                <a:lnTo>
                  <a:pt x="552" y="444"/>
                </a:lnTo>
                <a:lnTo>
                  <a:pt x="516" y="432"/>
                </a:lnTo>
                <a:lnTo>
                  <a:pt x="444" y="408"/>
                </a:lnTo>
                <a:lnTo>
                  <a:pt x="372" y="384"/>
                </a:lnTo>
                <a:lnTo>
                  <a:pt x="300" y="354"/>
                </a:lnTo>
                <a:lnTo>
                  <a:pt x="222" y="324"/>
                </a:lnTo>
                <a:lnTo>
                  <a:pt x="150" y="300"/>
                </a:lnTo>
                <a:lnTo>
                  <a:pt x="114" y="288"/>
                </a:lnTo>
                <a:lnTo>
                  <a:pt x="78" y="276"/>
                </a:lnTo>
                <a:lnTo>
                  <a:pt x="42" y="264"/>
                </a:lnTo>
                <a:lnTo>
                  <a:pt x="0" y="25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29" name="Freeform 10"/>
          <p:cNvSpPr>
            <a:spLocks/>
          </p:cNvSpPr>
          <p:nvPr/>
        </p:nvSpPr>
        <p:spPr bwMode="auto">
          <a:xfrm>
            <a:off x="5713413" y="5010150"/>
            <a:ext cx="958850" cy="1069975"/>
          </a:xfrm>
          <a:custGeom>
            <a:avLst/>
            <a:gdLst>
              <a:gd name="T0" fmla="*/ 0 w 498"/>
              <a:gd name="T1" fmla="*/ 376923 h 528"/>
              <a:gd name="T2" fmla="*/ 0 w 498"/>
              <a:gd name="T3" fmla="*/ 376923 h 528"/>
              <a:gd name="T4" fmla="*/ 577620 w 498"/>
              <a:gd name="T5" fmla="*/ 0 h 528"/>
              <a:gd name="T6" fmla="*/ 589173 w 498"/>
              <a:gd name="T7" fmla="*/ 36476 h 528"/>
              <a:gd name="T8" fmla="*/ 589173 w 498"/>
              <a:gd name="T9" fmla="*/ 85112 h 528"/>
              <a:gd name="T10" fmla="*/ 600725 w 498"/>
              <a:gd name="T11" fmla="*/ 158064 h 528"/>
              <a:gd name="T12" fmla="*/ 612278 w 498"/>
              <a:gd name="T13" fmla="*/ 194541 h 528"/>
              <a:gd name="T14" fmla="*/ 612278 w 498"/>
              <a:gd name="T15" fmla="*/ 218859 h 528"/>
              <a:gd name="T16" fmla="*/ 635383 w 498"/>
              <a:gd name="T17" fmla="*/ 291811 h 528"/>
              <a:gd name="T18" fmla="*/ 646935 w 498"/>
              <a:gd name="T19" fmla="*/ 352605 h 528"/>
              <a:gd name="T20" fmla="*/ 670040 w 498"/>
              <a:gd name="T21" fmla="*/ 413399 h 528"/>
              <a:gd name="T22" fmla="*/ 693145 w 498"/>
              <a:gd name="T23" fmla="*/ 486352 h 528"/>
              <a:gd name="T24" fmla="*/ 716249 w 498"/>
              <a:gd name="T25" fmla="*/ 547146 h 528"/>
              <a:gd name="T26" fmla="*/ 774011 w 498"/>
              <a:gd name="T27" fmla="*/ 668734 h 528"/>
              <a:gd name="T28" fmla="*/ 831773 w 498"/>
              <a:gd name="T29" fmla="*/ 790322 h 528"/>
              <a:gd name="T30" fmla="*/ 889536 w 498"/>
              <a:gd name="T31" fmla="*/ 924069 h 528"/>
              <a:gd name="T32" fmla="*/ 924193 w 498"/>
              <a:gd name="T33" fmla="*/ 997022 h 528"/>
              <a:gd name="T34" fmla="*/ 958850 w 498"/>
              <a:gd name="T35" fmla="*/ 1069975 h 528"/>
              <a:gd name="T36" fmla="*/ 889536 w 498"/>
              <a:gd name="T37" fmla="*/ 1021340 h 528"/>
              <a:gd name="T38" fmla="*/ 831773 w 498"/>
              <a:gd name="T39" fmla="*/ 984863 h 528"/>
              <a:gd name="T40" fmla="*/ 716249 w 498"/>
              <a:gd name="T41" fmla="*/ 899752 h 528"/>
              <a:gd name="T42" fmla="*/ 658487 w 498"/>
              <a:gd name="T43" fmla="*/ 851116 h 528"/>
              <a:gd name="T44" fmla="*/ 600725 w 498"/>
              <a:gd name="T45" fmla="*/ 814640 h 528"/>
              <a:gd name="T46" fmla="*/ 485201 w 498"/>
              <a:gd name="T47" fmla="*/ 717370 h 528"/>
              <a:gd name="T48" fmla="*/ 369677 w 498"/>
              <a:gd name="T49" fmla="*/ 632258 h 528"/>
              <a:gd name="T50" fmla="*/ 311915 w 498"/>
              <a:gd name="T51" fmla="*/ 583623 h 528"/>
              <a:gd name="T52" fmla="*/ 254153 w 498"/>
              <a:gd name="T53" fmla="*/ 547146 h 528"/>
              <a:gd name="T54" fmla="*/ 196391 w 498"/>
              <a:gd name="T55" fmla="*/ 498511 h 528"/>
              <a:gd name="T56" fmla="*/ 127077 w 498"/>
              <a:gd name="T57" fmla="*/ 462035 h 528"/>
              <a:gd name="T58" fmla="*/ 69314 w 498"/>
              <a:gd name="T59" fmla="*/ 413399 h 528"/>
              <a:gd name="T60" fmla="*/ 0 w 498"/>
              <a:gd name="T61" fmla="*/ 376923 h 5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8" h="528">
                <a:moveTo>
                  <a:pt x="0" y="186"/>
                </a:moveTo>
                <a:lnTo>
                  <a:pt x="0" y="186"/>
                </a:lnTo>
                <a:lnTo>
                  <a:pt x="300" y="0"/>
                </a:lnTo>
                <a:lnTo>
                  <a:pt x="306" y="18"/>
                </a:lnTo>
                <a:lnTo>
                  <a:pt x="306" y="42"/>
                </a:lnTo>
                <a:lnTo>
                  <a:pt x="312" y="78"/>
                </a:lnTo>
                <a:lnTo>
                  <a:pt x="318" y="96"/>
                </a:lnTo>
                <a:lnTo>
                  <a:pt x="318" y="108"/>
                </a:lnTo>
                <a:lnTo>
                  <a:pt x="330" y="144"/>
                </a:lnTo>
                <a:lnTo>
                  <a:pt x="336" y="174"/>
                </a:lnTo>
                <a:lnTo>
                  <a:pt x="348" y="204"/>
                </a:lnTo>
                <a:lnTo>
                  <a:pt x="360" y="240"/>
                </a:lnTo>
                <a:lnTo>
                  <a:pt x="372" y="270"/>
                </a:lnTo>
                <a:lnTo>
                  <a:pt x="402" y="330"/>
                </a:lnTo>
                <a:lnTo>
                  <a:pt x="432" y="390"/>
                </a:lnTo>
                <a:lnTo>
                  <a:pt x="462" y="456"/>
                </a:lnTo>
                <a:lnTo>
                  <a:pt x="480" y="492"/>
                </a:lnTo>
                <a:lnTo>
                  <a:pt x="498" y="528"/>
                </a:lnTo>
                <a:lnTo>
                  <a:pt x="462" y="504"/>
                </a:lnTo>
                <a:lnTo>
                  <a:pt x="432" y="486"/>
                </a:lnTo>
                <a:lnTo>
                  <a:pt x="372" y="444"/>
                </a:lnTo>
                <a:lnTo>
                  <a:pt x="342" y="420"/>
                </a:lnTo>
                <a:lnTo>
                  <a:pt x="312" y="402"/>
                </a:lnTo>
                <a:lnTo>
                  <a:pt x="252" y="354"/>
                </a:lnTo>
                <a:lnTo>
                  <a:pt x="192" y="312"/>
                </a:lnTo>
                <a:lnTo>
                  <a:pt x="162" y="288"/>
                </a:lnTo>
                <a:lnTo>
                  <a:pt x="132" y="270"/>
                </a:lnTo>
                <a:lnTo>
                  <a:pt x="102" y="246"/>
                </a:lnTo>
                <a:lnTo>
                  <a:pt x="66" y="228"/>
                </a:lnTo>
                <a:lnTo>
                  <a:pt x="36" y="204"/>
                </a:lnTo>
                <a:lnTo>
                  <a:pt x="0" y="186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0" name="Freeform 11"/>
          <p:cNvSpPr>
            <a:spLocks/>
          </p:cNvSpPr>
          <p:nvPr/>
        </p:nvSpPr>
        <p:spPr bwMode="auto">
          <a:xfrm>
            <a:off x="3178175" y="5253038"/>
            <a:ext cx="774700" cy="1082675"/>
          </a:xfrm>
          <a:custGeom>
            <a:avLst/>
            <a:gdLst>
              <a:gd name="T0" fmla="*/ 92501 w 402"/>
              <a:gd name="T1" fmla="*/ 0 h 534"/>
              <a:gd name="T2" fmla="*/ 92501 w 402"/>
              <a:gd name="T3" fmla="*/ 0 h 534"/>
              <a:gd name="T4" fmla="*/ 774700 w 402"/>
              <a:gd name="T5" fmla="*/ 194638 h 534"/>
              <a:gd name="T6" fmla="*/ 740012 w 402"/>
              <a:gd name="T7" fmla="*/ 231133 h 534"/>
              <a:gd name="T8" fmla="*/ 716887 w 402"/>
              <a:gd name="T9" fmla="*/ 255463 h 534"/>
              <a:gd name="T10" fmla="*/ 647510 w 402"/>
              <a:gd name="T11" fmla="*/ 304122 h 534"/>
              <a:gd name="T12" fmla="*/ 624385 w 402"/>
              <a:gd name="T13" fmla="*/ 328452 h 534"/>
              <a:gd name="T14" fmla="*/ 589697 w 402"/>
              <a:gd name="T15" fmla="*/ 352782 h 534"/>
              <a:gd name="T16" fmla="*/ 543446 w 402"/>
              <a:gd name="T17" fmla="*/ 401441 h 534"/>
              <a:gd name="T18" fmla="*/ 485633 w 402"/>
              <a:gd name="T19" fmla="*/ 450101 h 534"/>
              <a:gd name="T20" fmla="*/ 462507 w 402"/>
              <a:gd name="T21" fmla="*/ 474431 h 534"/>
              <a:gd name="T22" fmla="*/ 439382 w 402"/>
              <a:gd name="T23" fmla="*/ 510925 h 534"/>
              <a:gd name="T24" fmla="*/ 404694 w 402"/>
              <a:gd name="T25" fmla="*/ 559585 h 534"/>
              <a:gd name="T26" fmla="*/ 358443 w 402"/>
              <a:gd name="T27" fmla="*/ 608244 h 534"/>
              <a:gd name="T28" fmla="*/ 312193 w 402"/>
              <a:gd name="T29" fmla="*/ 669069 h 534"/>
              <a:gd name="T30" fmla="*/ 277504 w 402"/>
              <a:gd name="T31" fmla="*/ 717728 h 534"/>
              <a:gd name="T32" fmla="*/ 196566 w 402"/>
              <a:gd name="T33" fmla="*/ 839377 h 534"/>
              <a:gd name="T34" fmla="*/ 104064 w 402"/>
              <a:gd name="T35" fmla="*/ 948861 h 534"/>
              <a:gd name="T36" fmla="*/ 57813 w 402"/>
              <a:gd name="T37" fmla="*/ 1009686 h 534"/>
              <a:gd name="T38" fmla="*/ 0 w 402"/>
              <a:gd name="T39" fmla="*/ 1082675 h 534"/>
              <a:gd name="T40" fmla="*/ 0 w 402"/>
              <a:gd name="T41" fmla="*/ 1046180 h 534"/>
              <a:gd name="T42" fmla="*/ 0 w 402"/>
              <a:gd name="T43" fmla="*/ 1009686 h 534"/>
              <a:gd name="T44" fmla="*/ 11563 w 402"/>
              <a:gd name="T45" fmla="*/ 948861 h 534"/>
              <a:gd name="T46" fmla="*/ 11563 w 402"/>
              <a:gd name="T47" fmla="*/ 875872 h 534"/>
              <a:gd name="T48" fmla="*/ 23125 w 402"/>
              <a:gd name="T49" fmla="*/ 815047 h 534"/>
              <a:gd name="T50" fmla="*/ 34688 w 402"/>
              <a:gd name="T51" fmla="*/ 681234 h 534"/>
              <a:gd name="T52" fmla="*/ 57813 w 402"/>
              <a:gd name="T53" fmla="*/ 535255 h 534"/>
              <a:gd name="T54" fmla="*/ 69376 w 402"/>
              <a:gd name="T55" fmla="*/ 401441 h 534"/>
              <a:gd name="T56" fmla="*/ 80939 w 402"/>
              <a:gd name="T57" fmla="*/ 340617 h 534"/>
              <a:gd name="T58" fmla="*/ 92501 w 402"/>
              <a:gd name="T59" fmla="*/ 267628 h 534"/>
              <a:gd name="T60" fmla="*/ 92501 w 402"/>
              <a:gd name="T61" fmla="*/ 206803 h 534"/>
              <a:gd name="T62" fmla="*/ 92501 w 402"/>
              <a:gd name="T63" fmla="*/ 133814 h 534"/>
              <a:gd name="T64" fmla="*/ 92501 w 402"/>
              <a:gd name="T65" fmla="*/ 72989 h 534"/>
              <a:gd name="T66" fmla="*/ 92501 w 402"/>
              <a:gd name="T67" fmla="*/ 0 h 5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02" h="534">
                <a:moveTo>
                  <a:pt x="48" y="0"/>
                </a:moveTo>
                <a:lnTo>
                  <a:pt x="48" y="0"/>
                </a:lnTo>
                <a:lnTo>
                  <a:pt x="402" y="96"/>
                </a:lnTo>
                <a:lnTo>
                  <a:pt x="384" y="114"/>
                </a:lnTo>
                <a:lnTo>
                  <a:pt x="372" y="126"/>
                </a:lnTo>
                <a:lnTo>
                  <a:pt x="336" y="150"/>
                </a:lnTo>
                <a:lnTo>
                  <a:pt x="324" y="162"/>
                </a:lnTo>
                <a:lnTo>
                  <a:pt x="306" y="174"/>
                </a:lnTo>
                <a:lnTo>
                  <a:pt x="282" y="198"/>
                </a:lnTo>
                <a:lnTo>
                  <a:pt x="252" y="222"/>
                </a:lnTo>
                <a:lnTo>
                  <a:pt x="240" y="234"/>
                </a:lnTo>
                <a:lnTo>
                  <a:pt x="228" y="252"/>
                </a:lnTo>
                <a:lnTo>
                  <a:pt x="210" y="276"/>
                </a:lnTo>
                <a:lnTo>
                  <a:pt x="186" y="300"/>
                </a:lnTo>
                <a:lnTo>
                  <a:pt x="162" y="330"/>
                </a:lnTo>
                <a:lnTo>
                  <a:pt x="144" y="354"/>
                </a:lnTo>
                <a:lnTo>
                  <a:pt x="102" y="414"/>
                </a:lnTo>
                <a:lnTo>
                  <a:pt x="54" y="468"/>
                </a:lnTo>
                <a:lnTo>
                  <a:pt x="30" y="498"/>
                </a:lnTo>
                <a:lnTo>
                  <a:pt x="0" y="534"/>
                </a:lnTo>
                <a:lnTo>
                  <a:pt x="0" y="516"/>
                </a:lnTo>
                <a:lnTo>
                  <a:pt x="0" y="498"/>
                </a:lnTo>
                <a:lnTo>
                  <a:pt x="6" y="468"/>
                </a:lnTo>
                <a:lnTo>
                  <a:pt x="6" y="432"/>
                </a:lnTo>
                <a:lnTo>
                  <a:pt x="12" y="402"/>
                </a:lnTo>
                <a:lnTo>
                  <a:pt x="18" y="336"/>
                </a:lnTo>
                <a:lnTo>
                  <a:pt x="30" y="264"/>
                </a:lnTo>
                <a:lnTo>
                  <a:pt x="36" y="198"/>
                </a:lnTo>
                <a:lnTo>
                  <a:pt x="42" y="168"/>
                </a:lnTo>
                <a:lnTo>
                  <a:pt x="48" y="132"/>
                </a:lnTo>
                <a:lnTo>
                  <a:pt x="48" y="102"/>
                </a:lnTo>
                <a:lnTo>
                  <a:pt x="48" y="66"/>
                </a:lnTo>
                <a:lnTo>
                  <a:pt x="48" y="36"/>
                </a:lnTo>
                <a:lnTo>
                  <a:pt x="48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1" name="Freeform 12"/>
          <p:cNvSpPr>
            <a:spLocks/>
          </p:cNvSpPr>
          <p:nvPr/>
        </p:nvSpPr>
        <p:spPr bwMode="auto">
          <a:xfrm>
            <a:off x="5146675" y="5302250"/>
            <a:ext cx="890588" cy="1082675"/>
          </a:xfrm>
          <a:custGeom>
            <a:avLst/>
            <a:gdLst>
              <a:gd name="T0" fmla="*/ 0 w 462"/>
              <a:gd name="T1" fmla="*/ 340617 h 534"/>
              <a:gd name="T2" fmla="*/ 0 w 462"/>
              <a:gd name="T3" fmla="*/ 340617 h 534"/>
              <a:gd name="T4" fmla="*/ 601436 w 462"/>
              <a:gd name="T5" fmla="*/ 0 h 534"/>
              <a:gd name="T6" fmla="*/ 601436 w 462"/>
              <a:gd name="T7" fmla="*/ 36495 h 534"/>
              <a:gd name="T8" fmla="*/ 613002 w 462"/>
              <a:gd name="T9" fmla="*/ 85154 h 534"/>
              <a:gd name="T10" fmla="*/ 613002 w 462"/>
              <a:gd name="T11" fmla="*/ 121649 h 534"/>
              <a:gd name="T12" fmla="*/ 613002 w 462"/>
              <a:gd name="T13" fmla="*/ 158144 h 534"/>
              <a:gd name="T14" fmla="*/ 613002 w 462"/>
              <a:gd name="T15" fmla="*/ 194638 h 534"/>
              <a:gd name="T16" fmla="*/ 624568 w 462"/>
              <a:gd name="T17" fmla="*/ 231133 h 534"/>
              <a:gd name="T18" fmla="*/ 636134 w 462"/>
              <a:gd name="T19" fmla="*/ 291957 h 534"/>
              <a:gd name="T20" fmla="*/ 647700 w 462"/>
              <a:gd name="T21" fmla="*/ 364947 h 534"/>
              <a:gd name="T22" fmla="*/ 659266 w 462"/>
              <a:gd name="T23" fmla="*/ 425771 h 534"/>
              <a:gd name="T24" fmla="*/ 682399 w 462"/>
              <a:gd name="T25" fmla="*/ 486596 h 534"/>
              <a:gd name="T26" fmla="*/ 705531 w 462"/>
              <a:gd name="T27" fmla="*/ 547420 h 534"/>
              <a:gd name="T28" fmla="*/ 728663 w 462"/>
              <a:gd name="T29" fmla="*/ 608244 h 534"/>
              <a:gd name="T30" fmla="*/ 751795 w 462"/>
              <a:gd name="T31" fmla="*/ 681234 h 534"/>
              <a:gd name="T32" fmla="*/ 798059 w 462"/>
              <a:gd name="T33" fmla="*/ 802883 h 534"/>
              <a:gd name="T34" fmla="*/ 844324 w 462"/>
              <a:gd name="T35" fmla="*/ 936696 h 534"/>
              <a:gd name="T36" fmla="*/ 867456 w 462"/>
              <a:gd name="T37" fmla="*/ 1009686 h 534"/>
              <a:gd name="T38" fmla="*/ 890588 w 462"/>
              <a:gd name="T39" fmla="*/ 1082675 h 534"/>
              <a:gd name="T40" fmla="*/ 832758 w 462"/>
              <a:gd name="T41" fmla="*/ 1046180 h 534"/>
              <a:gd name="T42" fmla="*/ 774927 w 462"/>
              <a:gd name="T43" fmla="*/ 997521 h 534"/>
              <a:gd name="T44" fmla="*/ 717097 w 462"/>
              <a:gd name="T45" fmla="*/ 948861 h 534"/>
              <a:gd name="T46" fmla="*/ 670833 w 462"/>
              <a:gd name="T47" fmla="*/ 912367 h 534"/>
              <a:gd name="T48" fmla="*/ 555172 w 462"/>
              <a:gd name="T49" fmla="*/ 815047 h 534"/>
              <a:gd name="T50" fmla="*/ 451077 w 462"/>
              <a:gd name="T51" fmla="*/ 717728 h 534"/>
              <a:gd name="T52" fmla="*/ 346982 w 462"/>
              <a:gd name="T53" fmla="*/ 620409 h 534"/>
              <a:gd name="T54" fmla="*/ 289152 w 462"/>
              <a:gd name="T55" fmla="*/ 571750 h 534"/>
              <a:gd name="T56" fmla="*/ 231322 w 462"/>
              <a:gd name="T57" fmla="*/ 523090 h 534"/>
              <a:gd name="T58" fmla="*/ 173491 w 462"/>
              <a:gd name="T59" fmla="*/ 474431 h 534"/>
              <a:gd name="T60" fmla="*/ 115661 w 462"/>
              <a:gd name="T61" fmla="*/ 425771 h 534"/>
              <a:gd name="T62" fmla="*/ 57830 w 462"/>
              <a:gd name="T63" fmla="*/ 389276 h 534"/>
              <a:gd name="T64" fmla="*/ 34698 w 462"/>
              <a:gd name="T65" fmla="*/ 364947 h 534"/>
              <a:gd name="T66" fmla="*/ 0 w 462"/>
              <a:gd name="T67" fmla="*/ 340617 h 5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2" h="534">
                <a:moveTo>
                  <a:pt x="0" y="168"/>
                </a:moveTo>
                <a:lnTo>
                  <a:pt x="0" y="168"/>
                </a:lnTo>
                <a:lnTo>
                  <a:pt x="312" y="0"/>
                </a:lnTo>
                <a:lnTo>
                  <a:pt x="312" y="18"/>
                </a:lnTo>
                <a:lnTo>
                  <a:pt x="318" y="42"/>
                </a:lnTo>
                <a:lnTo>
                  <a:pt x="318" y="60"/>
                </a:lnTo>
                <a:lnTo>
                  <a:pt x="318" y="78"/>
                </a:lnTo>
                <a:lnTo>
                  <a:pt x="318" y="96"/>
                </a:lnTo>
                <a:lnTo>
                  <a:pt x="324" y="114"/>
                </a:lnTo>
                <a:lnTo>
                  <a:pt x="330" y="144"/>
                </a:lnTo>
                <a:lnTo>
                  <a:pt x="336" y="180"/>
                </a:lnTo>
                <a:lnTo>
                  <a:pt x="342" y="210"/>
                </a:lnTo>
                <a:lnTo>
                  <a:pt x="354" y="240"/>
                </a:lnTo>
                <a:lnTo>
                  <a:pt x="366" y="270"/>
                </a:lnTo>
                <a:lnTo>
                  <a:pt x="378" y="300"/>
                </a:lnTo>
                <a:lnTo>
                  <a:pt x="390" y="336"/>
                </a:lnTo>
                <a:lnTo>
                  <a:pt x="414" y="396"/>
                </a:lnTo>
                <a:lnTo>
                  <a:pt x="438" y="462"/>
                </a:lnTo>
                <a:lnTo>
                  <a:pt x="450" y="498"/>
                </a:lnTo>
                <a:lnTo>
                  <a:pt x="462" y="534"/>
                </a:lnTo>
                <a:lnTo>
                  <a:pt x="432" y="516"/>
                </a:lnTo>
                <a:lnTo>
                  <a:pt x="402" y="492"/>
                </a:lnTo>
                <a:lnTo>
                  <a:pt x="372" y="468"/>
                </a:lnTo>
                <a:lnTo>
                  <a:pt x="348" y="450"/>
                </a:lnTo>
                <a:lnTo>
                  <a:pt x="288" y="402"/>
                </a:lnTo>
                <a:lnTo>
                  <a:pt x="234" y="354"/>
                </a:lnTo>
                <a:lnTo>
                  <a:pt x="180" y="306"/>
                </a:lnTo>
                <a:lnTo>
                  <a:pt x="150" y="282"/>
                </a:lnTo>
                <a:lnTo>
                  <a:pt x="120" y="258"/>
                </a:lnTo>
                <a:lnTo>
                  <a:pt x="90" y="234"/>
                </a:lnTo>
                <a:lnTo>
                  <a:pt x="60" y="210"/>
                </a:lnTo>
                <a:lnTo>
                  <a:pt x="30" y="192"/>
                </a:lnTo>
                <a:lnTo>
                  <a:pt x="18" y="180"/>
                </a:lnTo>
                <a:lnTo>
                  <a:pt x="0" y="168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2" name="Freeform 13"/>
          <p:cNvSpPr>
            <a:spLocks/>
          </p:cNvSpPr>
          <p:nvPr/>
        </p:nvSpPr>
        <p:spPr bwMode="auto">
          <a:xfrm>
            <a:off x="1489075" y="2538413"/>
            <a:ext cx="1133475" cy="927100"/>
          </a:xfrm>
          <a:custGeom>
            <a:avLst/>
            <a:gdLst>
              <a:gd name="T0" fmla="*/ 1133475 w 588"/>
              <a:gd name="T1" fmla="*/ 413848 h 457"/>
              <a:gd name="T2" fmla="*/ 1133475 w 588"/>
              <a:gd name="T3" fmla="*/ 413848 h 457"/>
              <a:gd name="T4" fmla="*/ 705530 w 588"/>
              <a:gd name="T5" fmla="*/ 927100 h 457"/>
              <a:gd name="T6" fmla="*/ 693964 w 588"/>
              <a:gd name="T7" fmla="*/ 890584 h 457"/>
              <a:gd name="T8" fmla="*/ 670832 w 588"/>
              <a:gd name="T9" fmla="*/ 854068 h 457"/>
              <a:gd name="T10" fmla="*/ 659266 w 588"/>
              <a:gd name="T11" fmla="*/ 817552 h 457"/>
              <a:gd name="T12" fmla="*/ 636134 w 588"/>
              <a:gd name="T13" fmla="*/ 791179 h 457"/>
              <a:gd name="T14" fmla="*/ 624568 w 588"/>
              <a:gd name="T15" fmla="*/ 754663 h 457"/>
              <a:gd name="T16" fmla="*/ 601436 w 588"/>
              <a:gd name="T17" fmla="*/ 718147 h 457"/>
              <a:gd name="T18" fmla="*/ 566738 w 588"/>
              <a:gd name="T19" fmla="*/ 657288 h 457"/>
              <a:gd name="T20" fmla="*/ 543605 w 588"/>
              <a:gd name="T21" fmla="*/ 632944 h 457"/>
              <a:gd name="T22" fmla="*/ 520473 w 588"/>
              <a:gd name="T23" fmla="*/ 608600 h 457"/>
              <a:gd name="T24" fmla="*/ 508907 w 588"/>
              <a:gd name="T25" fmla="*/ 572084 h 457"/>
              <a:gd name="T26" fmla="*/ 485775 w 588"/>
              <a:gd name="T27" fmla="*/ 547740 h 457"/>
              <a:gd name="T28" fmla="*/ 439511 w 588"/>
              <a:gd name="T29" fmla="*/ 499052 h 457"/>
              <a:gd name="T30" fmla="*/ 393246 w 588"/>
              <a:gd name="T31" fmla="*/ 450364 h 457"/>
              <a:gd name="T32" fmla="*/ 346982 w 588"/>
              <a:gd name="T33" fmla="*/ 389504 h 457"/>
              <a:gd name="T34" fmla="*/ 300718 w 588"/>
              <a:gd name="T35" fmla="*/ 340816 h 457"/>
              <a:gd name="T36" fmla="*/ 208189 w 588"/>
              <a:gd name="T37" fmla="*/ 231268 h 457"/>
              <a:gd name="T38" fmla="*/ 161925 w 588"/>
              <a:gd name="T39" fmla="*/ 182580 h 457"/>
              <a:gd name="T40" fmla="*/ 104095 w 588"/>
              <a:gd name="T41" fmla="*/ 121720 h 457"/>
              <a:gd name="T42" fmla="*/ 57830 w 588"/>
              <a:gd name="T43" fmla="*/ 60860 h 457"/>
              <a:gd name="T44" fmla="*/ 0 w 588"/>
              <a:gd name="T45" fmla="*/ 0 h 457"/>
              <a:gd name="T46" fmla="*/ 34698 w 588"/>
              <a:gd name="T47" fmla="*/ 12172 h 457"/>
              <a:gd name="T48" fmla="*/ 69396 w 588"/>
              <a:gd name="T49" fmla="*/ 24344 h 457"/>
              <a:gd name="T50" fmla="*/ 104095 w 588"/>
              <a:gd name="T51" fmla="*/ 36516 h 457"/>
              <a:gd name="T52" fmla="*/ 138793 w 588"/>
              <a:gd name="T53" fmla="*/ 48688 h 457"/>
              <a:gd name="T54" fmla="*/ 219755 w 588"/>
              <a:gd name="T55" fmla="*/ 73032 h 457"/>
              <a:gd name="T56" fmla="*/ 289152 w 588"/>
              <a:gd name="T57" fmla="*/ 97376 h 457"/>
              <a:gd name="T58" fmla="*/ 358548 w 588"/>
              <a:gd name="T59" fmla="*/ 133892 h 457"/>
              <a:gd name="T60" fmla="*/ 427945 w 588"/>
              <a:gd name="T61" fmla="*/ 158236 h 457"/>
              <a:gd name="T62" fmla="*/ 566738 w 588"/>
              <a:gd name="T63" fmla="*/ 219096 h 457"/>
              <a:gd name="T64" fmla="*/ 705530 w 588"/>
              <a:gd name="T65" fmla="*/ 267784 h 457"/>
              <a:gd name="T66" fmla="*/ 774927 w 588"/>
              <a:gd name="T67" fmla="*/ 304300 h 457"/>
              <a:gd name="T68" fmla="*/ 809625 w 588"/>
              <a:gd name="T69" fmla="*/ 316472 h 457"/>
              <a:gd name="T70" fmla="*/ 844323 w 588"/>
              <a:gd name="T71" fmla="*/ 328644 h 457"/>
              <a:gd name="T72" fmla="*/ 913720 w 588"/>
              <a:gd name="T73" fmla="*/ 352988 h 457"/>
              <a:gd name="T74" fmla="*/ 948418 w 588"/>
              <a:gd name="T75" fmla="*/ 365160 h 457"/>
              <a:gd name="T76" fmla="*/ 983116 w 588"/>
              <a:gd name="T77" fmla="*/ 377332 h 457"/>
              <a:gd name="T78" fmla="*/ 1029380 w 588"/>
              <a:gd name="T79" fmla="*/ 389504 h 457"/>
              <a:gd name="T80" fmla="*/ 1064079 w 588"/>
              <a:gd name="T81" fmla="*/ 389504 h 457"/>
              <a:gd name="T82" fmla="*/ 1098777 w 588"/>
              <a:gd name="T83" fmla="*/ 401676 h 457"/>
              <a:gd name="T84" fmla="*/ 1133475 w 588"/>
              <a:gd name="T85" fmla="*/ 413848 h 4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88" h="457">
                <a:moveTo>
                  <a:pt x="588" y="204"/>
                </a:moveTo>
                <a:lnTo>
                  <a:pt x="588" y="204"/>
                </a:lnTo>
                <a:lnTo>
                  <a:pt x="366" y="457"/>
                </a:lnTo>
                <a:lnTo>
                  <a:pt x="360" y="439"/>
                </a:lnTo>
                <a:lnTo>
                  <a:pt x="348" y="421"/>
                </a:lnTo>
                <a:lnTo>
                  <a:pt x="342" y="403"/>
                </a:lnTo>
                <a:lnTo>
                  <a:pt x="330" y="390"/>
                </a:lnTo>
                <a:lnTo>
                  <a:pt x="324" y="372"/>
                </a:lnTo>
                <a:lnTo>
                  <a:pt x="312" y="354"/>
                </a:lnTo>
                <a:lnTo>
                  <a:pt x="294" y="324"/>
                </a:lnTo>
                <a:lnTo>
                  <a:pt x="282" y="312"/>
                </a:lnTo>
                <a:lnTo>
                  <a:pt x="270" y="300"/>
                </a:lnTo>
                <a:lnTo>
                  <a:pt x="264" y="282"/>
                </a:lnTo>
                <a:lnTo>
                  <a:pt x="252" y="270"/>
                </a:lnTo>
                <a:lnTo>
                  <a:pt x="228" y="246"/>
                </a:lnTo>
                <a:lnTo>
                  <a:pt x="204" y="222"/>
                </a:lnTo>
                <a:lnTo>
                  <a:pt x="180" y="192"/>
                </a:lnTo>
                <a:lnTo>
                  <a:pt x="156" y="168"/>
                </a:lnTo>
                <a:lnTo>
                  <a:pt x="108" y="114"/>
                </a:lnTo>
                <a:lnTo>
                  <a:pt x="84" y="90"/>
                </a:lnTo>
                <a:lnTo>
                  <a:pt x="54" y="60"/>
                </a:lnTo>
                <a:lnTo>
                  <a:pt x="30" y="30"/>
                </a:lnTo>
                <a:lnTo>
                  <a:pt x="0" y="0"/>
                </a:lnTo>
                <a:lnTo>
                  <a:pt x="18" y="6"/>
                </a:lnTo>
                <a:lnTo>
                  <a:pt x="36" y="12"/>
                </a:lnTo>
                <a:lnTo>
                  <a:pt x="54" y="18"/>
                </a:lnTo>
                <a:lnTo>
                  <a:pt x="72" y="24"/>
                </a:lnTo>
                <a:lnTo>
                  <a:pt x="114" y="36"/>
                </a:lnTo>
                <a:lnTo>
                  <a:pt x="150" y="48"/>
                </a:lnTo>
                <a:lnTo>
                  <a:pt x="186" y="66"/>
                </a:lnTo>
                <a:lnTo>
                  <a:pt x="222" y="78"/>
                </a:lnTo>
                <a:lnTo>
                  <a:pt x="294" y="108"/>
                </a:lnTo>
                <a:lnTo>
                  <a:pt x="366" y="132"/>
                </a:lnTo>
                <a:lnTo>
                  <a:pt x="402" y="150"/>
                </a:lnTo>
                <a:lnTo>
                  <a:pt x="420" y="156"/>
                </a:lnTo>
                <a:lnTo>
                  <a:pt x="438" y="162"/>
                </a:lnTo>
                <a:lnTo>
                  <a:pt x="474" y="174"/>
                </a:lnTo>
                <a:lnTo>
                  <a:pt x="492" y="180"/>
                </a:lnTo>
                <a:lnTo>
                  <a:pt x="510" y="186"/>
                </a:lnTo>
                <a:lnTo>
                  <a:pt x="534" y="192"/>
                </a:lnTo>
                <a:lnTo>
                  <a:pt x="552" y="192"/>
                </a:lnTo>
                <a:lnTo>
                  <a:pt x="570" y="198"/>
                </a:lnTo>
                <a:lnTo>
                  <a:pt x="588" y="20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3" name="Freeform 14"/>
          <p:cNvSpPr>
            <a:spLocks/>
          </p:cNvSpPr>
          <p:nvPr/>
        </p:nvSpPr>
        <p:spPr bwMode="auto">
          <a:xfrm>
            <a:off x="4600575" y="5461000"/>
            <a:ext cx="719138" cy="1082675"/>
          </a:xfrm>
          <a:custGeom>
            <a:avLst/>
            <a:gdLst>
              <a:gd name="T0" fmla="*/ 0 w 373"/>
              <a:gd name="T1" fmla="*/ 72989 h 534"/>
              <a:gd name="T2" fmla="*/ 0 w 373"/>
              <a:gd name="T3" fmla="*/ 72989 h 534"/>
              <a:gd name="T4" fmla="*/ 719138 w 373"/>
              <a:gd name="T5" fmla="*/ 0 h 534"/>
              <a:gd name="T6" fmla="*/ 707570 w 373"/>
              <a:gd name="T7" fmla="*/ 36495 h 534"/>
              <a:gd name="T8" fmla="*/ 684434 w 373"/>
              <a:gd name="T9" fmla="*/ 72989 h 534"/>
              <a:gd name="T10" fmla="*/ 672866 w 373"/>
              <a:gd name="T11" fmla="*/ 109484 h 534"/>
              <a:gd name="T12" fmla="*/ 649731 w 373"/>
              <a:gd name="T13" fmla="*/ 145979 h 534"/>
              <a:gd name="T14" fmla="*/ 626595 w 373"/>
              <a:gd name="T15" fmla="*/ 206803 h 534"/>
              <a:gd name="T16" fmla="*/ 603459 w 373"/>
              <a:gd name="T17" fmla="*/ 279792 h 534"/>
              <a:gd name="T18" fmla="*/ 580323 w 373"/>
              <a:gd name="T19" fmla="*/ 340617 h 534"/>
              <a:gd name="T20" fmla="*/ 557187 w 373"/>
              <a:gd name="T21" fmla="*/ 401441 h 534"/>
              <a:gd name="T22" fmla="*/ 545619 w 373"/>
              <a:gd name="T23" fmla="*/ 474431 h 534"/>
              <a:gd name="T24" fmla="*/ 522484 w 373"/>
              <a:gd name="T25" fmla="*/ 535255 h 534"/>
              <a:gd name="T26" fmla="*/ 510916 w 373"/>
              <a:gd name="T27" fmla="*/ 596079 h 534"/>
              <a:gd name="T28" fmla="*/ 499348 w 373"/>
              <a:gd name="T29" fmla="*/ 656904 h 534"/>
              <a:gd name="T30" fmla="*/ 476212 w 373"/>
              <a:gd name="T31" fmla="*/ 790718 h 534"/>
              <a:gd name="T32" fmla="*/ 453076 w 373"/>
              <a:gd name="T33" fmla="*/ 936696 h 534"/>
              <a:gd name="T34" fmla="*/ 441508 w 373"/>
              <a:gd name="T35" fmla="*/ 1009686 h 534"/>
              <a:gd name="T36" fmla="*/ 418373 w 373"/>
              <a:gd name="T37" fmla="*/ 1082675 h 534"/>
              <a:gd name="T38" fmla="*/ 395237 w 373"/>
              <a:gd name="T39" fmla="*/ 1021851 h 534"/>
              <a:gd name="T40" fmla="*/ 360533 w 373"/>
              <a:gd name="T41" fmla="*/ 961026 h 534"/>
              <a:gd name="T42" fmla="*/ 337397 w 373"/>
              <a:gd name="T43" fmla="*/ 900202 h 534"/>
              <a:gd name="T44" fmla="*/ 314261 w 373"/>
              <a:gd name="T45" fmla="*/ 839377 h 534"/>
              <a:gd name="T46" fmla="*/ 267990 w 373"/>
              <a:gd name="T47" fmla="*/ 705563 h 534"/>
              <a:gd name="T48" fmla="*/ 221718 w 373"/>
              <a:gd name="T49" fmla="*/ 571750 h 534"/>
              <a:gd name="T50" fmla="*/ 198582 w 373"/>
              <a:gd name="T51" fmla="*/ 510925 h 534"/>
              <a:gd name="T52" fmla="*/ 175447 w 373"/>
              <a:gd name="T53" fmla="*/ 450101 h 534"/>
              <a:gd name="T54" fmla="*/ 152311 w 373"/>
              <a:gd name="T55" fmla="*/ 377112 h 534"/>
              <a:gd name="T56" fmla="*/ 129175 w 373"/>
              <a:gd name="T57" fmla="*/ 316287 h 534"/>
              <a:gd name="T58" fmla="*/ 94471 w 373"/>
              <a:gd name="T59" fmla="*/ 255463 h 534"/>
              <a:gd name="T60" fmla="*/ 71335 w 373"/>
              <a:gd name="T61" fmla="*/ 194638 h 534"/>
              <a:gd name="T62" fmla="*/ 34704 w 373"/>
              <a:gd name="T63" fmla="*/ 133814 h 534"/>
              <a:gd name="T64" fmla="*/ 23136 w 373"/>
              <a:gd name="T65" fmla="*/ 97319 h 534"/>
              <a:gd name="T66" fmla="*/ 0 w 373"/>
              <a:gd name="T67" fmla="*/ 72989 h 5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73" h="534">
                <a:moveTo>
                  <a:pt x="0" y="36"/>
                </a:moveTo>
                <a:lnTo>
                  <a:pt x="0" y="36"/>
                </a:lnTo>
                <a:lnTo>
                  <a:pt x="373" y="0"/>
                </a:lnTo>
                <a:lnTo>
                  <a:pt x="367" y="18"/>
                </a:lnTo>
                <a:lnTo>
                  <a:pt x="355" y="36"/>
                </a:lnTo>
                <a:lnTo>
                  <a:pt x="349" y="54"/>
                </a:lnTo>
                <a:lnTo>
                  <a:pt x="337" y="72"/>
                </a:lnTo>
                <a:lnTo>
                  <a:pt x="325" y="102"/>
                </a:lnTo>
                <a:lnTo>
                  <a:pt x="313" y="138"/>
                </a:lnTo>
                <a:lnTo>
                  <a:pt x="301" y="168"/>
                </a:lnTo>
                <a:lnTo>
                  <a:pt x="289" y="198"/>
                </a:lnTo>
                <a:lnTo>
                  <a:pt x="283" y="234"/>
                </a:lnTo>
                <a:lnTo>
                  <a:pt x="271" y="264"/>
                </a:lnTo>
                <a:lnTo>
                  <a:pt x="265" y="294"/>
                </a:lnTo>
                <a:lnTo>
                  <a:pt x="259" y="324"/>
                </a:lnTo>
                <a:lnTo>
                  <a:pt x="247" y="390"/>
                </a:lnTo>
                <a:lnTo>
                  <a:pt x="235" y="462"/>
                </a:lnTo>
                <a:lnTo>
                  <a:pt x="229" y="498"/>
                </a:lnTo>
                <a:lnTo>
                  <a:pt x="217" y="534"/>
                </a:lnTo>
                <a:lnTo>
                  <a:pt x="205" y="504"/>
                </a:lnTo>
                <a:lnTo>
                  <a:pt x="187" y="474"/>
                </a:lnTo>
                <a:lnTo>
                  <a:pt x="175" y="444"/>
                </a:lnTo>
                <a:lnTo>
                  <a:pt x="163" y="414"/>
                </a:lnTo>
                <a:lnTo>
                  <a:pt x="139" y="348"/>
                </a:lnTo>
                <a:lnTo>
                  <a:pt x="115" y="282"/>
                </a:lnTo>
                <a:lnTo>
                  <a:pt x="103" y="252"/>
                </a:lnTo>
                <a:lnTo>
                  <a:pt x="91" y="222"/>
                </a:lnTo>
                <a:lnTo>
                  <a:pt x="79" y="186"/>
                </a:lnTo>
                <a:lnTo>
                  <a:pt x="67" y="156"/>
                </a:lnTo>
                <a:lnTo>
                  <a:pt x="49" y="126"/>
                </a:lnTo>
                <a:lnTo>
                  <a:pt x="37" y="96"/>
                </a:lnTo>
                <a:lnTo>
                  <a:pt x="18" y="66"/>
                </a:lnTo>
                <a:lnTo>
                  <a:pt x="12" y="48"/>
                </a:lnTo>
                <a:lnTo>
                  <a:pt x="0" y="36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4" name="Freeform 15"/>
          <p:cNvSpPr>
            <a:spLocks/>
          </p:cNvSpPr>
          <p:nvPr/>
        </p:nvSpPr>
        <p:spPr bwMode="auto">
          <a:xfrm>
            <a:off x="3941763" y="5521325"/>
            <a:ext cx="719137" cy="1046163"/>
          </a:xfrm>
          <a:custGeom>
            <a:avLst/>
            <a:gdLst>
              <a:gd name="T0" fmla="*/ 0 w 373"/>
              <a:gd name="T1" fmla="*/ 0 h 516"/>
              <a:gd name="T2" fmla="*/ 0 w 373"/>
              <a:gd name="T3" fmla="*/ 0 h 516"/>
              <a:gd name="T4" fmla="*/ 719137 w 373"/>
              <a:gd name="T5" fmla="*/ 0 h 516"/>
              <a:gd name="T6" fmla="*/ 670937 w 373"/>
              <a:gd name="T7" fmla="*/ 60823 h 516"/>
              <a:gd name="T8" fmla="*/ 636234 w 373"/>
              <a:gd name="T9" fmla="*/ 133812 h 516"/>
              <a:gd name="T10" fmla="*/ 589962 w 373"/>
              <a:gd name="T11" fmla="*/ 194635 h 516"/>
              <a:gd name="T12" fmla="*/ 566826 w 373"/>
              <a:gd name="T13" fmla="*/ 255458 h 516"/>
              <a:gd name="T14" fmla="*/ 532123 w 373"/>
              <a:gd name="T15" fmla="*/ 316282 h 516"/>
              <a:gd name="T16" fmla="*/ 508987 w 373"/>
              <a:gd name="T17" fmla="*/ 377105 h 516"/>
              <a:gd name="T18" fmla="*/ 485851 w 373"/>
              <a:gd name="T19" fmla="*/ 437929 h 516"/>
              <a:gd name="T20" fmla="*/ 474283 w 373"/>
              <a:gd name="T21" fmla="*/ 474423 h 516"/>
              <a:gd name="T22" fmla="*/ 462715 w 373"/>
              <a:gd name="T23" fmla="*/ 498752 h 516"/>
              <a:gd name="T24" fmla="*/ 416444 w 373"/>
              <a:gd name="T25" fmla="*/ 632564 h 516"/>
              <a:gd name="T26" fmla="*/ 381740 w 373"/>
              <a:gd name="T27" fmla="*/ 766375 h 516"/>
              <a:gd name="T28" fmla="*/ 335469 w 373"/>
              <a:gd name="T29" fmla="*/ 900187 h 516"/>
              <a:gd name="T30" fmla="*/ 312333 w 373"/>
              <a:gd name="T31" fmla="*/ 973175 h 516"/>
              <a:gd name="T32" fmla="*/ 289197 w 373"/>
              <a:gd name="T33" fmla="*/ 1046163 h 516"/>
              <a:gd name="T34" fmla="*/ 266061 w 373"/>
              <a:gd name="T35" fmla="*/ 985340 h 516"/>
              <a:gd name="T36" fmla="*/ 242926 w 373"/>
              <a:gd name="T37" fmla="*/ 912351 h 516"/>
              <a:gd name="T38" fmla="*/ 231358 w 373"/>
              <a:gd name="T39" fmla="*/ 851528 h 516"/>
              <a:gd name="T40" fmla="*/ 208222 w 373"/>
              <a:gd name="T41" fmla="*/ 790705 h 516"/>
              <a:gd name="T42" fmla="*/ 185086 w 373"/>
              <a:gd name="T43" fmla="*/ 656893 h 516"/>
              <a:gd name="T44" fmla="*/ 150383 w 373"/>
              <a:gd name="T45" fmla="*/ 523082 h 516"/>
              <a:gd name="T46" fmla="*/ 115679 w 373"/>
              <a:gd name="T47" fmla="*/ 389270 h 516"/>
              <a:gd name="T48" fmla="*/ 104111 w 373"/>
              <a:gd name="T49" fmla="*/ 316282 h 516"/>
              <a:gd name="T50" fmla="*/ 92543 w 373"/>
              <a:gd name="T51" fmla="*/ 255458 h 516"/>
              <a:gd name="T52" fmla="*/ 69407 w 373"/>
              <a:gd name="T53" fmla="*/ 194635 h 516"/>
              <a:gd name="T54" fmla="*/ 46272 w 373"/>
              <a:gd name="T55" fmla="*/ 121647 h 516"/>
              <a:gd name="T56" fmla="*/ 23136 w 373"/>
              <a:gd name="T57" fmla="*/ 60823 h 516"/>
              <a:gd name="T58" fmla="*/ 0 w 373"/>
              <a:gd name="T59" fmla="*/ 0 h 5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73" h="516">
                <a:moveTo>
                  <a:pt x="0" y="0"/>
                </a:moveTo>
                <a:lnTo>
                  <a:pt x="0" y="0"/>
                </a:lnTo>
                <a:lnTo>
                  <a:pt x="373" y="0"/>
                </a:lnTo>
                <a:lnTo>
                  <a:pt x="348" y="30"/>
                </a:lnTo>
                <a:lnTo>
                  <a:pt x="330" y="66"/>
                </a:lnTo>
                <a:lnTo>
                  <a:pt x="306" y="96"/>
                </a:lnTo>
                <a:lnTo>
                  <a:pt x="294" y="126"/>
                </a:lnTo>
                <a:lnTo>
                  <a:pt x="276" y="156"/>
                </a:lnTo>
                <a:lnTo>
                  <a:pt x="264" y="186"/>
                </a:lnTo>
                <a:lnTo>
                  <a:pt x="252" y="216"/>
                </a:lnTo>
                <a:lnTo>
                  <a:pt x="246" y="234"/>
                </a:lnTo>
                <a:lnTo>
                  <a:pt x="240" y="246"/>
                </a:lnTo>
                <a:lnTo>
                  <a:pt x="216" y="312"/>
                </a:lnTo>
                <a:lnTo>
                  <a:pt x="198" y="378"/>
                </a:lnTo>
                <a:lnTo>
                  <a:pt x="174" y="444"/>
                </a:lnTo>
                <a:lnTo>
                  <a:pt x="162" y="480"/>
                </a:lnTo>
                <a:lnTo>
                  <a:pt x="150" y="516"/>
                </a:lnTo>
                <a:lnTo>
                  <a:pt x="138" y="486"/>
                </a:lnTo>
                <a:lnTo>
                  <a:pt x="126" y="450"/>
                </a:lnTo>
                <a:lnTo>
                  <a:pt x="120" y="420"/>
                </a:lnTo>
                <a:lnTo>
                  <a:pt x="108" y="390"/>
                </a:lnTo>
                <a:lnTo>
                  <a:pt x="96" y="324"/>
                </a:lnTo>
                <a:lnTo>
                  <a:pt x="78" y="258"/>
                </a:lnTo>
                <a:lnTo>
                  <a:pt x="60" y="192"/>
                </a:lnTo>
                <a:lnTo>
                  <a:pt x="54" y="156"/>
                </a:lnTo>
                <a:lnTo>
                  <a:pt x="48" y="126"/>
                </a:lnTo>
                <a:lnTo>
                  <a:pt x="36" y="96"/>
                </a:lnTo>
                <a:lnTo>
                  <a:pt x="24" y="60"/>
                </a:lnTo>
                <a:lnTo>
                  <a:pt x="12" y="3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5" name="Freeform 16"/>
          <p:cNvSpPr>
            <a:spLocks/>
          </p:cNvSpPr>
          <p:nvPr/>
        </p:nvSpPr>
        <p:spPr bwMode="auto">
          <a:xfrm>
            <a:off x="1477963" y="4511675"/>
            <a:ext cx="1168400" cy="887413"/>
          </a:xfrm>
          <a:custGeom>
            <a:avLst/>
            <a:gdLst>
              <a:gd name="T0" fmla="*/ 705667 w 606"/>
              <a:gd name="T1" fmla="*/ 0 h 438"/>
              <a:gd name="T2" fmla="*/ 705667 w 606"/>
              <a:gd name="T3" fmla="*/ 0 h 438"/>
              <a:gd name="T4" fmla="*/ 1168400 w 606"/>
              <a:gd name="T5" fmla="*/ 486254 h 438"/>
              <a:gd name="T6" fmla="*/ 1133695 w 606"/>
              <a:gd name="T7" fmla="*/ 498410 h 438"/>
              <a:gd name="T8" fmla="*/ 1110558 w 606"/>
              <a:gd name="T9" fmla="*/ 498410 h 438"/>
              <a:gd name="T10" fmla="*/ 1087422 w 606"/>
              <a:gd name="T11" fmla="*/ 498410 h 438"/>
              <a:gd name="T12" fmla="*/ 1041149 w 606"/>
              <a:gd name="T13" fmla="*/ 510566 h 438"/>
              <a:gd name="T14" fmla="*/ 1006444 w 606"/>
              <a:gd name="T15" fmla="*/ 510566 h 438"/>
              <a:gd name="T16" fmla="*/ 960170 w 606"/>
              <a:gd name="T17" fmla="*/ 522723 h 438"/>
              <a:gd name="T18" fmla="*/ 925465 w 606"/>
              <a:gd name="T19" fmla="*/ 534879 h 438"/>
              <a:gd name="T20" fmla="*/ 890760 w 606"/>
              <a:gd name="T21" fmla="*/ 547035 h 438"/>
              <a:gd name="T22" fmla="*/ 844487 w 606"/>
              <a:gd name="T23" fmla="*/ 547035 h 438"/>
              <a:gd name="T24" fmla="*/ 775077 w 606"/>
              <a:gd name="T25" fmla="*/ 571348 h 438"/>
              <a:gd name="T26" fmla="*/ 740372 w 606"/>
              <a:gd name="T27" fmla="*/ 583504 h 438"/>
              <a:gd name="T28" fmla="*/ 705667 w 606"/>
              <a:gd name="T29" fmla="*/ 595661 h 438"/>
              <a:gd name="T30" fmla="*/ 636257 w 606"/>
              <a:gd name="T31" fmla="*/ 619973 h 438"/>
              <a:gd name="T32" fmla="*/ 601552 w 606"/>
              <a:gd name="T33" fmla="*/ 632130 h 438"/>
              <a:gd name="T34" fmla="*/ 566848 w 606"/>
              <a:gd name="T35" fmla="*/ 644286 h 438"/>
              <a:gd name="T36" fmla="*/ 509006 w 606"/>
              <a:gd name="T37" fmla="*/ 680755 h 438"/>
              <a:gd name="T38" fmla="*/ 439596 w 606"/>
              <a:gd name="T39" fmla="*/ 705068 h 438"/>
              <a:gd name="T40" fmla="*/ 300776 w 606"/>
              <a:gd name="T41" fmla="*/ 765850 h 438"/>
              <a:gd name="T42" fmla="*/ 231366 w 606"/>
              <a:gd name="T43" fmla="*/ 790162 h 438"/>
              <a:gd name="T44" fmla="*/ 150388 w 606"/>
              <a:gd name="T45" fmla="*/ 826631 h 438"/>
              <a:gd name="T46" fmla="*/ 80978 w 606"/>
              <a:gd name="T47" fmla="*/ 863100 h 438"/>
              <a:gd name="T48" fmla="*/ 0 w 606"/>
              <a:gd name="T49" fmla="*/ 887413 h 438"/>
              <a:gd name="T50" fmla="*/ 11568 w 606"/>
              <a:gd name="T51" fmla="*/ 863100 h 438"/>
              <a:gd name="T52" fmla="*/ 34705 w 606"/>
              <a:gd name="T53" fmla="*/ 826631 h 438"/>
              <a:gd name="T54" fmla="*/ 57842 w 606"/>
              <a:gd name="T55" fmla="*/ 802319 h 438"/>
              <a:gd name="T56" fmla="*/ 80978 w 606"/>
              <a:gd name="T57" fmla="*/ 778006 h 438"/>
              <a:gd name="T58" fmla="*/ 104115 w 606"/>
              <a:gd name="T59" fmla="*/ 741537 h 438"/>
              <a:gd name="T60" fmla="*/ 127251 w 606"/>
              <a:gd name="T61" fmla="*/ 717224 h 438"/>
              <a:gd name="T62" fmla="*/ 161956 w 606"/>
              <a:gd name="T63" fmla="*/ 668599 h 438"/>
              <a:gd name="T64" fmla="*/ 208230 w 606"/>
              <a:gd name="T65" fmla="*/ 607817 h 438"/>
              <a:gd name="T66" fmla="*/ 254503 w 606"/>
              <a:gd name="T67" fmla="*/ 559192 h 438"/>
              <a:gd name="T68" fmla="*/ 358618 w 606"/>
              <a:gd name="T69" fmla="*/ 449785 h 438"/>
              <a:gd name="T70" fmla="*/ 404891 w 606"/>
              <a:gd name="T71" fmla="*/ 401159 h 438"/>
              <a:gd name="T72" fmla="*/ 451164 w 606"/>
              <a:gd name="T73" fmla="*/ 340378 h 438"/>
              <a:gd name="T74" fmla="*/ 497438 w 606"/>
              <a:gd name="T75" fmla="*/ 291752 h 438"/>
              <a:gd name="T76" fmla="*/ 543711 w 606"/>
              <a:gd name="T77" fmla="*/ 230971 h 438"/>
              <a:gd name="T78" fmla="*/ 566848 w 606"/>
              <a:gd name="T79" fmla="*/ 206658 h 438"/>
              <a:gd name="T80" fmla="*/ 578416 w 606"/>
              <a:gd name="T81" fmla="*/ 182345 h 438"/>
              <a:gd name="T82" fmla="*/ 601552 w 606"/>
              <a:gd name="T83" fmla="*/ 145876 h 438"/>
              <a:gd name="T84" fmla="*/ 624689 w 606"/>
              <a:gd name="T85" fmla="*/ 121563 h 438"/>
              <a:gd name="T86" fmla="*/ 647826 w 606"/>
              <a:gd name="T87" fmla="*/ 97251 h 438"/>
              <a:gd name="T88" fmla="*/ 659394 w 606"/>
              <a:gd name="T89" fmla="*/ 60782 h 438"/>
              <a:gd name="T90" fmla="*/ 682531 w 606"/>
              <a:gd name="T91" fmla="*/ 36469 h 438"/>
              <a:gd name="T92" fmla="*/ 694099 w 606"/>
              <a:gd name="T93" fmla="*/ 24313 h 438"/>
              <a:gd name="T94" fmla="*/ 705667 w 606"/>
              <a:gd name="T95" fmla="*/ 0 h 4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06" h="438">
                <a:moveTo>
                  <a:pt x="366" y="0"/>
                </a:moveTo>
                <a:lnTo>
                  <a:pt x="366" y="0"/>
                </a:lnTo>
                <a:lnTo>
                  <a:pt x="606" y="240"/>
                </a:lnTo>
                <a:lnTo>
                  <a:pt x="588" y="246"/>
                </a:lnTo>
                <a:lnTo>
                  <a:pt x="576" y="246"/>
                </a:lnTo>
                <a:lnTo>
                  <a:pt x="564" y="246"/>
                </a:lnTo>
                <a:lnTo>
                  <a:pt x="540" y="252"/>
                </a:lnTo>
                <a:lnTo>
                  <a:pt x="522" y="252"/>
                </a:lnTo>
                <a:lnTo>
                  <a:pt x="498" y="258"/>
                </a:lnTo>
                <a:lnTo>
                  <a:pt x="480" y="264"/>
                </a:lnTo>
                <a:lnTo>
                  <a:pt x="462" y="270"/>
                </a:lnTo>
                <a:lnTo>
                  <a:pt x="438" y="270"/>
                </a:lnTo>
                <a:lnTo>
                  <a:pt x="402" y="282"/>
                </a:lnTo>
                <a:lnTo>
                  <a:pt x="384" y="288"/>
                </a:lnTo>
                <a:lnTo>
                  <a:pt x="366" y="294"/>
                </a:lnTo>
                <a:lnTo>
                  <a:pt x="330" y="306"/>
                </a:lnTo>
                <a:lnTo>
                  <a:pt x="312" y="312"/>
                </a:lnTo>
                <a:lnTo>
                  <a:pt x="294" y="318"/>
                </a:lnTo>
                <a:lnTo>
                  <a:pt x="264" y="336"/>
                </a:lnTo>
                <a:lnTo>
                  <a:pt x="228" y="348"/>
                </a:lnTo>
                <a:lnTo>
                  <a:pt x="156" y="378"/>
                </a:lnTo>
                <a:lnTo>
                  <a:pt x="120" y="390"/>
                </a:lnTo>
                <a:lnTo>
                  <a:pt x="78" y="408"/>
                </a:lnTo>
                <a:lnTo>
                  <a:pt x="42" y="426"/>
                </a:lnTo>
                <a:lnTo>
                  <a:pt x="0" y="438"/>
                </a:lnTo>
                <a:lnTo>
                  <a:pt x="6" y="426"/>
                </a:lnTo>
                <a:lnTo>
                  <a:pt x="18" y="408"/>
                </a:lnTo>
                <a:lnTo>
                  <a:pt x="30" y="396"/>
                </a:lnTo>
                <a:lnTo>
                  <a:pt x="42" y="384"/>
                </a:lnTo>
                <a:lnTo>
                  <a:pt x="54" y="366"/>
                </a:lnTo>
                <a:lnTo>
                  <a:pt x="66" y="354"/>
                </a:lnTo>
                <a:lnTo>
                  <a:pt x="84" y="330"/>
                </a:lnTo>
                <a:lnTo>
                  <a:pt x="108" y="300"/>
                </a:lnTo>
                <a:lnTo>
                  <a:pt x="132" y="276"/>
                </a:lnTo>
                <a:lnTo>
                  <a:pt x="186" y="222"/>
                </a:lnTo>
                <a:lnTo>
                  <a:pt x="210" y="198"/>
                </a:lnTo>
                <a:lnTo>
                  <a:pt x="234" y="168"/>
                </a:lnTo>
                <a:lnTo>
                  <a:pt x="258" y="144"/>
                </a:lnTo>
                <a:lnTo>
                  <a:pt x="282" y="114"/>
                </a:lnTo>
                <a:lnTo>
                  <a:pt x="294" y="102"/>
                </a:lnTo>
                <a:lnTo>
                  <a:pt x="300" y="90"/>
                </a:lnTo>
                <a:lnTo>
                  <a:pt x="312" y="72"/>
                </a:lnTo>
                <a:lnTo>
                  <a:pt x="324" y="60"/>
                </a:lnTo>
                <a:lnTo>
                  <a:pt x="336" y="48"/>
                </a:lnTo>
                <a:lnTo>
                  <a:pt x="342" y="30"/>
                </a:lnTo>
                <a:lnTo>
                  <a:pt x="354" y="18"/>
                </a:lnTo>
                <a:lnTo>
                  <a:pt x="360" y="12"/>
                </a:lnTo>
                <a:lnTo>
                  <a:pt x="366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6" name="Freeform 17"/>
          <p:cNvSpPr>
            <a:spLocks/>
          </p:cNvSpPr>
          <p:nvPr/>
        </p:nvSpPr>
        <p:spPr bwMode="auto">
          <a:xfrm>
            <a:off x="2252663" y="4973638"/>
            <a:ext cx="1017587" cy="1009650"/>
          </a:xfrm>
          <a:custGeom>
            <a:avLst/>
            <a:gdLst>
              <a:gd name="T0" fmla="*/ 427849 w 528"/>
              <a:gd name="T1" fmla="*/ 0 h 498"/>
              <a:gd name="T2" fmla="*/ 427849 w 528"/>
              <a:gd name="T3" fmla="*/ 0 h 498"/>
              <a:gd name="T4" fmla="*/ 1017587 w 528"/>
              <a:gd name="T5" fmla="*/ 352769 h 498"/>
              <a:gd name="T6" fmla="*/ 936643 w 528"/>
              <a:gd name="T7" fmla="*/ 389263 h 498"/>
              <a:gd name="T8" fmla="*/ 867262 w 528"/>
              <a:gd name="T9" fmla="*/ 425756 h 498"/>
              <a:gd name="T10" fmla="*/ 797881 w 528"/>
              <a:gd name="T11" fmla="*/ 462249 h 498"/>
              <a:gd name="T12" fmla="*/ 728500 w 528"/>
              <a:gd name="T13" fmla="*/ 498743 h 498"/>
              <a:gd name="T14" fmla="*/ 659119 w 528"/>
              <a:gd name="T15" fmla="*/ 535236 h 498"/>
              <a:gd name="T16" fmla="*/ 601301 w 528"/>
              <a:gd name="T17" fmla="*/ 571730 h 498"/>
              <a:gd name="T18" fmla="*/ 543484 w 528"/>
              <a:gd name="T19" fmla="*/ 608223 h 498"/>
              <a:gd name="T20" fmla="*/ 485667 w 528"/>
              <a:gd name="T21" fmla="*/ 644716 h 498"/>
              <a:gd name="T22" fmla="*/ 427849 w 528"/>
              <a:gd name="T23" fmla="*/ 693374 h 498"/>
              <a:gd name="T24" fmla="*/ 370032 w 528"/>
              <a:gd name="T25" fmla="*/ 729867 h 498"/>
              <a:gd name="T26" fmla="*/ 254397 w 528"/>
              <a:gd name="T27" fmla="*/ 827183 h 498"/>
              <a:gd name="T28" fmla="*/ 138762 w 528"/>
              <a:gd name="T29" fmla="*/ 912334 h 498"/>
              <a:gd name="T30" fmla="*/ 0 w 528"/>
              <a:gd name="T31" fmla="*/ 1009650 h 498"/>
              <a:gd name="T32" fmla="*/ 23127 w 528"/>
              <a:gd name="T33" fmla="*/ 948828 h 498"/>
              <a:gd name="T34" fmla="*/ 46254 w 528"/>
              <a:gd name="T35" fmla="*/ 888005 h 498"/>
              <a:gd name="T36" fmla="*/ 69381 w 528"/>
              <a:gd name="T37" fmla="*/ 827183 h 498"/>
              <a:gd name="T38" fmla="*/ 104071 w 528"/>
              <a:gd name="T39" fmla="*/ 754196 h 498"/>
              <a:gd name="T40" fmla="*/ 161889 w 528"/>
              <a:gd name="T41" fmla="*/ 632552 h 498"/>
              <a:gd name="T42" fmla="*/ 219706 w 528"/>
              <a:gd name="T43" fmla="*/ 510907 h 498"/>
              <a:gd name="T44" fmla="*/ 277524 w 528"/>
              <a:gd name="T45" fmla="*/ 389263 h 498"/>
              <a:gd name="T46" fmla="*/ 312214 w 528"/>
              <a:gd name="T47" fmla="*/ 316276 h 498"/>
              <a:gd name="T48" fmla="*/ 335341 w 528"/>
              <a:gd name="T49" fmla="*/ 255454 h 498"/>
              <a:gd name="T50" fmla="*/ 358468 w 528"/>
              <a:gd name="T51" fmla="*/ 194631 h 498"/>
              <a:gd name="T52" fmla="*/ 381595 w 528"/>
              <a:gd name="T53" fmla="*/ 133809 h 498"/>
              <a:gd name="T54" fmla="*/ 393159 w 528"/>
              <a:gd name="T55" fmla="*/ 97316 h 498"/>
              <a:gd name="T56" fmla="*/ 404722 w 528"/>
              <a:gd name="T57" fmla="*/ 60822 h 498"/>
              <a:gd name="T58" fmla="*/ 427849 w 528"/>
              <a:gd name="T59" fmla="*/ 0 h 4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28" h="498">
                <a:moveTo>
                  <a:pt x="222" y="0"/>
                </a:moveTo>
                <a:lnTo>
                  <a:pt x="222" y="0"/>
                </a:lnTo>
                <a:lnTo>
                  <a:pt x="528" y="174"/>
                </a:lnTo>
                <a:lnTo>
                  <a:pt x="486" y="192"/>
                </a:lnTo>
                <a:lnTo>
                  <a:pt x="450" y="210"/>
                </a:lnTo>
                <a:lnTo>
                  <a:pt x="414" y="228"/>
                </a:lnTo>
                <a:lnTo>
                  <a:pt x="378" y="246"/>
                </a:lnTo>
                <a:lnTo>
                  <a:pt x="342" y="264"/>
                </a:lnTo>
                <a:lnTo>
                  <a:pt x="312" y="282"/>
                </a:lnTo>
                <a:lnTo>
                  <a:pt x="282" y="300"/>
                </a:lnTo>
                <a:lnTo>
                  <a:pt x="252" y="318"/>
                </a:lnTo>
                <a:lnTo>
                  <a:pt x="222" y="342"/>
                </a:lnTo>
                <a:lnTo>
                  <a:pt x="192" y="360"/>
                </a:lnTo>
                <a:lnTo>
                  <a:pt x="132" y="408"/>
                </a:lnTo>
                <a:lnTo>
                  <a:pt x="72" y="450"/>
                </a:lnTo>
                <a:lnTo>
                  <a:pt x="0" y="498"/>
                </a:lnTo>
                <a:lnTo>
                  <a:pt x="12" y="468"/>
                </a:lnTo>
                <a:lnTo>
                  <a:pt x="24" y="438"/>
                </a:lnTo>
                <a:lnTo>
                  <a:pt x="36" y="408"/>
                </a:lnTo>
                <a:lnTo>
                  <a:pt x="54" y="372"/>
                </a:lnTo>
                <a:lnTo>
                  <a:pt x="84" y="312"/>
                </a:lnTo>
                <a:lnTo>
                  <a:pt x="114" y="252"/>
                </a:lnTo>
                <a:lnTo>
                  <a:pt x="144" y="192"/>
                </a:lnTo>
                <a:lnTo>
                  <a:pt x="162" y="156"/>
                </a:lnTo>
                <a:lnTo>
                  <a:pt x="174" y="126"/>
                </a:lnTo>
                <a:lnTo>
                  <a:pt x="186" y="96"/>
                </a:lnTo>
                <a:lnTo>
                  <a:pt x="198" y="66"/>
                </a:lnTo>
                <a:lnTo>
                  <a:pt x="204" y="48"/>
                </a:lnTo>
                <a:lnTo>
                  <a:pt x="210" y="30"/>
                </a:lnTo>
                <a:lnTo>
                  <a:pt x="222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7" name="Freeform 18"/>
          <p:cNvSpPr>
            <a:spLocks/>
          </p:cNvSpPr>
          <p:nvPr/>
        </p:nvSpPr>
        <p:spPr bwMode="auto">
          <a:xfrm>
            <a:off x="946150" y="3416300"/>
            <a:ext cx="1190625" cy="631825"/>
          </a:xfrm>
          <a:custGeom>
            <a:avLst/>
            <a:gdLst>
              <a:gd name="T0" fmla="*/ 1190625 w 618"/>
              <a:gd name="T1" fmla="*/ 0 h 312"/>
              <a:gd name="T2" fmla="*/ 1190625 w 618"/>
              <a:gd name="T3" fmla="*/ 0 h 312"/>
              <a:gd name="T4" fmla="*/ 1190625 w 618"/>
              <a:gd name="T5" fmla="*/ 631825 h 312"/>
              <a:gd name="T6" fmla="*/ 1155947 w 618"/>
              <a:gd name="T7" fmla="*/ 619675 h 312"/>
              <a:gd name="T8" fmla="*/ 1109709 w 618"/>
              <a:gd name="T9" fmla="*/ 595374 h 312"/>
              <a:gd name="T10" fmla="*/ 1075030 w 618"/>
              <a:gd name="T11" fmla="*/ 571073 h 312"/>
              <a:gd name="T12" fmla="*/ 1040352 w 618"/>
              <a:gd name="T13" fmla="*/ 558922 h 312"/>
              <a:gd name="T14" fmla="*/ 1005674 w 618"/>
              <a:gd name="T15" fmla="*/ 546772 h 312"/>
              <a:gd name="T16" fmla="*/ 970995 w 618"/>
              <a:gd name="T17" fmla="*/ 522471 h 312"/>
              <a:gd name="T18" fmla="*/ 936317 w 618"/>
              <a:gd name="T19" fmla="*/ 510320 h 312"/>
              <a:gd name="T20" fmla="*/ 901638 w 618"/>
              <a:gd name="T21" fmla="*/ 498170 h 312"/>
              <a:gd name="T22" fmla="*/ 866960 w 618"/>
              <a:gd name="T23" fmla="*/ 486019 h 312"/>
              <a:gd name="T24" fmla="*/ 820722 w 618"/>
              <a:gd name="T25" fmla="*/ 473869 h 312"/>
              <a:gd name="T26" fmla="*/ 786044 w 618"/>
              <a:gd name="T27" fmla="*/ 461718 h 312"/>
              <a:gd name="T28" fmla="*/ 751365 w 618"/>
              <a:gd name="T29" fmla="*/ 449568 h 312"/>
              <a:gd name="T30" fmla="*/ 716687 w 618"/>
              <a:gd name="T31" fmla="*/ 437417 h 312"/>
              <a:gd name="T32" fmla="*/ 682008 w 618"/>
              <a:gd name="T33" fmla="*/ 425267 h 312"/>
              <a:gd name="T34" fmla="*/ 612652 w 618"/>
              <a:gd name="T35" fmla="*/ 413116 h 312"/>
              <a:gd name="T36" fmla="*/ 543295 w 618"/>
              <a:gd name="T37" fmla="*/ 388815 h 312"/>
              <a:gd name="T38" fmla="*/ 473938 w 618"/>
              <a:gd name="T39" fmla="*/ 376665 h 312"/>
              <a:gd name="T40" fmla="*/ 323665 w 618"/>
              <a:gd name="T41" fmla="*/ 340213 h 312"/>
              <a:gd name="T42" fmla="*/ 242749 w 618"/>
              <a:gd name="T43" fmla="*/ 315913 h 312"/>
              <a:gd name="T44" fmla="*/ 173392 w 618"/>
              <a:gd name="T45" fmla="*/ 303762 h 312"/>
              <a:gd name="T46" fmla="*/ 92476 w 618"/>
              <a:gd name="T47" fmla="*/ 279461 h 312"/>
              <a:gd name="T48" fmla="*/ 0 w 618"/>
              <a:gd name="T49" fmla="*/ 255160 h 312"/>
              <a:gd name="T50" fmla="*/ 34678 w 618"/>
              <a:gd name="T51" fmla="*/ 243010 h 312"/>
              <a:gd name="T52" fmla="*/ 80916 w 618"/>
              <a:gd name="T53" fmla="*/ 243010 h 312"/>
              <a:gd name="T54" fmla="*/ 115595 w 618"/>
              <a:gd name="T55" fmla="*/ 230859 h 312"/>
              <a:gd name="T56" fmla="*/ 150273 w 618"/>
              <a:gd name="T57" fmla="*/ 218709 h 312"/>
              <a:gd name="T58" fmla="*/ 219630 w 618"/>
              <a:gd name="T59" fmla="*/ 206558 h 312"/>
              <a:gd name="T60" fmla="*/ 300546 w 618"/>
              <a:gd name="T61" fmla="*/ 182257 h 312"/>
              <a:gd name="T62" fmla="*/ 369903 w 618"/>
              <a:gd name="T63" fmla="*/ 170107 h 312"/>
              <a:gd name="T64" fmla="*/ 450819 w 618"/>
              <a:gd name="T65" fmla="*/ 157956 h 312"/>
              <a:gd name="T66" fmla="*/ 601092 w 618"/>
              <a:gd name="T67" fmla="*/ 133655 h 312"/>
              <a:gd name="T68" fmla="*/ 670449 w 618"/>
              <a:gd name="T69" fmla="*/ 121505 h 312"/>
              <a:gd name="T70" fmla="*/ 751365 w 618"/>
              <a:gd name="T71" fmla="*/ 109354 h 312"/>
              <a:gd name="T72" fmla="*/ 820722 w 618"/>
              <a:gd name="T73" fmla="*/ 97204 h 312"/>
              <a:gd name="T74" fmla="*/ 866960 w 618"/>
              <a:gd name="T75" fmla="*/ 85053 h 312"/>
              <a:gd name="T76" fmla="*/ 901638 w 618"/>
              <a:gd name="T77" fmla="*/ 85053 h 312"/>
              <a:gd name="T78" fmla="*/ 970995 w 618"/>
              <a:gd name="T79" fmla="*/ 60752 h 312"/>
              <a:gd name="T80" fmla="*/ 1051911 w 618"/>
              <a:gd name="T81" fmla="*/ 48602 h 312"/>
              <a:gd name="T82" fmla="*/ 1086590 w 618"/>
              <a:gd name="T83" fmla="*/ 36451 h 312"/>
              <a:gd name="T84" fmla="*/ 1121268 w 618"/>
              <a:gd name="T85" fmla="*/ 24301 h 312"/>
              <a:gd name="T86" fmla="*/ 1155947 w 618"/>
              <a:gd name="T87" fmla="*/ 12150 h 312"/>
              <a:gd name="T88" fmla="*/ 1190625 w 618"/>
              <a:gd name="T89" fmla="*/ 0 h 3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18" h="312">
                <a:moveTo>
                  <a:pt x="618" y="0"/>
                </a:moveTo>
                <a:lnTo>
                  <a:pt x="618" y="0"/>
                </a:lnTo>
                <a:lnTo>
                  <a:pt x="618" y="312"/>
                </a:lnTo>
                <a:lnTo>
                  <a:pt x="600" y="306"/>
                </a:lnTo>
                <a:lnTo>
                  <a:pt x="576" y="294"/>
                </a:lnTo>
                <a:lnTo>
                  <a:pt x="558" y="282"/>
                </a:lnTo>
                <a:lnTo>
                  <a:pt x="540" y="276"/>
                </a:lnTo>
                <a:lnTo>
                  <a:pt x="522" y="270"/>
                </a:lnTo>
                <a:lnTo>
                  <a:pt x="504" y="258"/>
                </a:lnTo>
                <a:lnTo>
                  <a:pt x="486" y="252"/>
                </a:lnTo>
                <a:lnTo>
                  <a:pt x="468" y="246"/>
                </a:lnTo>
                <a:lnTo>
                  <a:pt x="450" y="240"/>
                </a:lnTo>
                <a:lnTo>
                  <a:pt x="426" y="234"/>
                </a:lnTo>
                <a:lnTo>
                  <a:pt x="408" y="228"/>
                </a:lnTo>
                <a:lnTo>
                  <a:pt x="390" y="222"/>
                </a:lnTo>
                <a:lnTo>
                  <a:pt x="372" y="216"/>
                </a:lnTo>
                <a:lnTo>
                  <a:pt x="354" y="210"/>
                </a:lnTo>
                <a:lnTo>
                  <a:pt x="318" y="204"/>
                </a:lnTo>
                <a:lnTo>
                  <a:pt x="282" y="192"/>
                </a:lnTo>
                <a:lnTo>
                  <a:pt x="246" y="186"/>
                </a:lnTo>
                <a:lnTo>
                  <a:pt x="168" y="168"/>
                </a:lnTo>
                <a:lnTo>
                  <a:pt x="126" y="156"/>
                </a:lnTo>
                <a:lnTo>
                  <a:pt x="90" y="150"/>
                </a:lnTo>
                <a:lnTo>
                  <a:pt x="48" y="138"/>
                </a:lnTo>
                <a:lnTo>
                  <a:pt x="0" y="126"/>
                </a:lnTo>
                <a:lnTo>
                  <a:pt x="18" y="120"/>
                </a:lnTo>
                <a:lnTo>
                  <a:pt x="42" y="120"/>
                </a:lnTo>
                <a:lnTo>
                  <a:pt x="60" y="114"/>
                </a:lnTo>
                <a:lnTo>
                  <a:pt x="78" y="108"/>
                </a:lnTo>
                <a:lnTo>
                  <a:pt x="114" y="102"/>
                </a:lnTo>
                <a:lnTo>
                  <a:pt x="156" y="90"/>
                </a:lnTo>
                <a:lnTo>
                  <a:pt x="192" y="84"/>
                </a:lnTo>
                <a:lnTo>
                  <a:pt x="234" y="78"/>
                </a:lnTo>
                <a:lnTo>
                  <a:pt x="312" y="66"/>
                </a:lnTo>
                <a:lnTo>
                  <a:pt x="348" y="60"/>
                </a:lnTo>
                <a:lnTo>
                  <a:pt x="390" y="54"/>
                </a:lnTo>
                <a:lnTo>
                  <a:pt x="426" y="48"/>
                </a:lnTo>
                <a:lnTo>
                  <a:pt x="450" y="42"/>
                </a:lnTo>
                <a:lnTo>
                  <a:pt x="468" y="42"/>
                </a:lnTo>
                <a:lnTo>
                  <a:pt x="504" y="30"/>
                </a:lnTo>
                <a:lnTo>
                  <a:pt x="546" y="24"/>
                </a:lnTo>
                <a:lnTo>
                  <a:pt x="564" y="18"/>
                </a:lnTo>
                <a:lnTo>
                  <a:pt x="582" y="12"/>
                </a:lnTo>
                <a:lnTo>
                  <a:pt x="600" y="6"/>
                </a:lnTo>
                <a:lnTo>
                  <a:pt x="618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8" name="Freeform 19"/>
          <p:cNvSpPr>
            <a:spLocks/>
          </p:cNvSpPr>
          <p:nvPr/>
        </p:nvSpPr>
        <p:spPr bwMode="auto">
          <a:xfrm>
            <a:off x="4530725" y="1247775"/>
            <a:ext cx="719138" cy="1082675"/>
          </a:xfrm>
          <a:custGeom>
            <a:avLst/>
            <a:gdLst>
              <a:gd name="T0" fmla="*/ 719138 w 373"/>
              <a:gd name="T1" fmla="*/ 1082675 h 534"/>
              <a:gd name="T2" fmla="*/ 719138 w 373"/>
              <a:gd name="T3" fmla="*/ 1082675 h 534"/>
              <a:gd name="T4" fmla="*/ 0 w 373"/>
              <a:gd name="T5" fmla="*/ 985356 h 534"/>
              <a:gd name="T6" fmla="*/ 34704 w 373"/>
              <a:gd name="T7" fmla="*/ 961026 h 534"/>
              <a:gd name="T8" fmla="*/ 57840 w 373"/>
              <a:gd name="T9" fmla="*/ 924531 h 534"/>
              <a:gd name="T10" fmla="*/ 80975 w 373"/>
              <a:gd name="T11" fmla="*/ 900202 h 534"/>
              <a:gd name="T12" fmla="*/ 104111 w 373"/>
              <a:gd name="T13" fmla="*/ 875872 h 534"/>
              <a:gd name="T14" fmla="*/ 140743 w 373"/>
              <a:gd name="T15" fmla="*/ 839377 h 534"/>
              <a:gd name="T16" fmla="*/ 152311 w 373"/>
              <a:gd name="T17" fmla="*/ 815047 h 534"/>
              <a:gd name="T18" fmla="*/ 175447 w 373"/>
              <a:gd name="T19" fmla="*/ 778553 h 534"/>
              <a:gd name="T20" fmla="*/ 198582 w 373"/>
              <a:gd name="T21" fmla="*/ 754223 h 534"/>
              <a:gd name="T22" fmla="*/ 221718 w 373"/>
              <a:gd name="T23" fmla="*/ 729893 h 534"/>
              <a:gd name="T24" fmla="*/ 233286 w 373"/>
              <a:gd name="T25" fmla="*/ 693399 h 534"/>
              <a:gd name="T26" fmla="*/ 279558 w 373"/>
              <a:gd name="T27" fmla="*/ 632574 h 534"/>
              <a:gd name="T28" fmla="*/ 291126 w 373"/>
              <a:gd name="T29" fmla="*/ 608244 h 534"/>
              <a:gd name="T30" fmla="*/ 302693 w 373"/>
              <a:gd name="T31" fmla="*/ 583915 h 534"/>
              <a:gd name="T32" fmla="*/ 337397 w 373"/>
              <a:gd name="T33" fmla="*/ 523090 h 534"/>
              <a:gd name="T34" fmla="*/ 372101 w 373"/>
              <a:gd name="T35" fmla="*/ 462266 h 534"/>
              <a:gd name="T36" fmla="*/ 395237 w 373"/>
              <a:gd name="T37" fmla="*/ 401441 h 534"/>
              <a:gd name="T38" fmla="*/ 453076 w 373"/>
              <a:gd name="T39" fmla="*/ 279792 h 534"/>
              <a:gd name="T40" fmla="*/ 487780 w 373"/>
              <a:gd name="T41" fmla="*/ 206803 h 534"/>
              <a:gd name="T42" fmla="*/ 522484 w 373"/>
              <a:gd name="T43" fmla="*/ 145979 h 534"/>
              <a:gd name="T44" fmla="*/ 557187 w 373"/>
              <a:gd name="T45" fmla="*/ 72989 h 534"/>
              <a:gd name="T46" fmla="*/ 591891 w 373"/>
              <a:gd name="T47" fmla="*/ 0 h 534"/>
              <a:gd name="T48" fmla="*/ 603459 w 373"/>
              <a:gd name="T49" fmla="*/ 36495 h 534"/>
              <a:gd name="T50" fmla="*/ 603459 w 373"/>
              <a:gd name="T51" fmla="*/ 72989 h 534"/>
              <a:gd name="T52" fmla="*/ 615027 w 373"/>
              <a:gd name="T53" fmla="*/ 133814 h 534"/>
              <a:gd name="T54" fmla="*/ 626595 w 373"/>
              <a:gd name="T55" fmla="*/ 170308 h 534"/>
              <a:gd name="T56" fmla="*/ 626595 w 373"/>
              <a:gd name="T57" fmla="*/ 206803 h 534"/>
              <a:gd name="T58" fmla="*/ 626595 w 373"/>
              <a:gd name="T59" fmla="*/ 279792 h 534"/>
              <a:gd name="T60" fmla="*/ 638163 w 373"/>
              <a:gd name="T61" fmla="*/ 340617 h 534"/>
              <a:gd name="T62" fmla="*/ 638163 w 373"/>
              <a:gd name="T63" fmla="*/ 413606 h 534"/>
              <a:gd name="T64" fmla="*/ 649731 w 373"/>
              <a:gd name="T65" fmla="*/ 474431 h 534"/>
              <a:gd name="T66" fmla="*/ 649731 w 373"/>
              <a:gd name="T67" fmla="*/ 547420 h 534"/>
              <a:gd name="T68" fmla="*/ 661298 w 373"/>
              <a:gd name="T69" fmla="*/ 681234 h 534"/>
              <a:gd name="T70" fmla="*/ 661298 w 373"/>
              <a:gd name="T71" fmla="*/ 742058 h 534"/>
              <a:gd name="T72" fmla="*/ 672866 w 373"/>
              <a:gd name="T73" fmla="*/ 815047 h 534"/>
              <a:gd name="T74" fmla="*/ 672866 w 373"/>
              <a:gd name="T75" fmla="*/ 875872 h 534"/>
              <a:gd name="T76" fmla="*/ 684434 w 373"/>
              <a:gd name="T77" fmla="*/ 948861 h 534"/>
              <a:gd name="T78" fmla="*/ 696002 w 373"/>
              <a:gd name="T79" fmla="*/ 985356 h 534"/>
              <a:gd name="T80" fmla="*/ 707570 w 373"/>
              <a:gd name="T81" fmla="*/ 1021851 h 534"/>
              <a:gd name="T82" fmla="*/ 707570 w 373"/>
              <a:gd name="T83" fmla="*/ 1046180 h 534"/>
              <a:gd name="T84" fmla="*/ 719138 w 373"/>
              <a:gd name="T85" fmla="*/ 1082675 h 5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73" h="534">
                <a:moveTo>
                  <a:pt x="373" y="534"/>
                </a:moveTo>
                <a:lnTo>
                  <a:pt x="373" y="534"/>
                </a:lnTo>
                <a:lnTo>
                  <a:pt x="0" y="486"/>
                </a:lnTo>
                <a:lnTo>
                  <a:pt x="18" y="474"/>
                </a:lnTo>
                <a:lnTo>
                  <a:pt x="30" y="456"/>
                </a:lnTo>
                <a:lnTo>
                  <a:pt x="42" y="444"/>
                </a:lnTo>
                <a:lnTo>
                  <a:pt x="54" y="432"/>
                </a:lnTo>
                <a:lnTo>
                  <a:pt x="73" y="414"/>
                </a:lnTo>
                <a:lnTo>
                  <a:pt x="79" y="402"/>
                </a:lnTo>
                <a:lnTo>
                  <a:pt x="91" y="384"/>
                </a:lnTo>
                <a:lnTo>
                  <a:pt x="103" y="372"/>
                </a:lnTo>
                <a:lnTo>
                  <a:pt x="115" y="360"/>
                </a:lnTo>
                <a:lnTo>
                  <a:pt x="121" y="342"/>
                </a:lnTo>
                <a:lnTo>
                  <a:pt x="145" y="312"/>
                </a:lnTo>
                <a:lnTo>
                  <a:pt x="151" y="300"/>
                </a:lnTo>
                <a:lnTo>
                  <a:pt x="157" y="288"/>
                </a:lnTo>
                <a:lnTo>
                  <a:pt x="175" y="258"/>
                </a:lnTo>
                <a:lnTo>
                  <a:pt x="193" y="228"/>
                </a:lnTo>
                <a:lnTo>
                  <a:pt x="205" y="198"/>
                </a:lnTo>
                <a:lnTo>
                  <a:pt x="235" y="138"/>
                </a:lnTo>
                <a:lnTo>
                  <a:pt x="253" y="102"/>
                </a:lnTo>
                <a:lnTo>
                  <a:pt x="271" y="72"/>
                </a:lnTo>
                <a:lnTo>
                  <a:pt x="289" y="36"/>
                </a:lnTo>
                <a:lnTo>
                  <a:pt x="307" y="0"/>
                </a:lnTo>
                <a:lnTo>
                  <a:pt x="313" y="18"/>
                </a:lnTo>
                <a:lnTo>
                  <a:pt x="313" y="36"/>
                </a:lnTo>
                <a:lnTo>
                  <a:pt x="319" y="66"/>
                </a:lnTo>
                <a:lnTo>
                  <a:pt x="325" y="84"/>
                </a:lnTo>
                <a:lnTo>
                  <a:pt x="325" y="102"/>
                </a:lnTo>
                <a:lnTo>
                  <a:pt x="325" y="138"/>
                </a:lnTo>
                <a:lnTo>
                  <a:pt x="331" y="168"/>
                </a:lnTo>
                <a:lnTo>
                  <a:pt x="331" y="204"/>
                </a:lnTo>
                <a:lnTo>
                  <a:pt x="337" y="234"/>
                </a:lnTo>
                <a:lnTo>
                  <a:pt x="337" y="270"/>
                </a:lnTo>
                <a:lnTo>
                  <a:pt x="343" y="336"/>
                </a:lnTo>
                <a:lnTo>
                  <a:pt x="343" y="366"/>
                </a:lnTo>
                <a:lnTo>
                  <a:pt x="349" y="402"/>
                </a:lnTo>
                <a:lnTo>
                  <a:pt x="349" y="432"/>
                </a:lnTo>
                <a:lnTo>
                  <a:pt x="355" y="468"/>
                </a:lnTo>
                <a:lnTo>
                  <a:pt x="361" y="486"/>
                </a:lnTo>
                <a:lnTo>
                  <a:pt x="367" y="504"/>
                </a:lnTo>
                <a:lnTo>
                  <a:pt x="367" y="516"/>
                </a:lnTo>
                <a:lnTo>
                  <a:pt x="373" y="534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39" name="Freeform 20"/>
          <p:cNvSpPr>
            <a:spLocks/>
          </p:cNvSpPr>
          <p:nvPr/>
        </p:nvSpPr>
        <p:spPr bwMode="auto">
          <a:xfrm>
            <a:off x="2311400" y="1795463"/>
            <a:ext cx="936625" cy="1071562"/>
          </a:xfrm>
          <a:custGeom>
            <a:avLst/>
            <a:gdLst>
              <a:gd name="T0" fmla="*/ 936625 w 486"/>
              <a:gd name="T1" fmla="*/ 694080 h 528"/>
              <a:gd name="T2" fmla="*/ 936625 w 486"/>
              <a:gd name="T3" fmla="*/ 694080 h 528"/>
              <a:gd name="T4" fmla="*/ 346898 w 486"/>
              <a:gd name="T5" fmla="*/ 1071562 h 528"/>
              <a:gd name="T6" fmla="*/ 346898 w 486"/>
              <a:gd name="T7" fmla="*/ 1022855 h 528"/>
              <a:gd name="T8" fmla="*/ 335335 w 486"/>
              <a:gd name="T9" fmla="*/ 986324 h 528"/>
              <a:gd name="T10" fmla="*/ 335335 w 486"/>
              <a:gd name="T11" fmla="*/ 949794 h 528"/>
              <a:gd name="T12" fmla="*/ 335335 w 486"/>
              <a:gd name="T13" fmla="*/ 937617 h 528"/>
              <a:gd name="T14" fmla="*/ 335335 w 486"/>
              <a:gd name="T15" fmla="*/ 913263 h 528"/>
              <a:gd name="T16" fmla="*/ 323772 w 486"/>
              <a:gd name="T17" fmla="*/ 876733 h 528"/>
              <a:gd name="T18" fmla="*/ 312208 w 486"/>
              <a:gd name="T19" fmla="*/ 840202 h 528"/>
              <a:gd name="T20" fmla="*/ 312208 w 486"/>
              <a:gd name="T21" fmla="*/ 815848 h 528"/>
              <a:gd name="T22" fmla="*/ 300645 w 486"/>
              <a:gd name="T23" fmla="*/ 779318 h 528"/>
              <a:gd name="T24" fmla="*/ 289082 w 486"/>
              <a:gd name="T25" fmla="*/ 742787 h 528"/>
              <a:gd name="T26" fmla="*/ 289082 w 486"/>
              <a:gd name="T27" fmla="*/ 706257 h 528"/>
              <a:gd name="T28" fmla="*/ 277519 w 486"/>
              <a:gd name="T29" fmla="*/ 681903 h 528"/>
              <a:gd name="T30" fmla="*/ 265955 w 486"/>
              <a:gd name="T31" fmla="*/ 645373 h 528"/>
              <a:gd name="T32" fmla="*/ 254392 w 486"/>
              <a:gd name="T33" fmla="*/ 621019 h 528"/>
              <a:gd name="T34" fmla="*/ 242829 w 486"/>
              <a:gd name="T35" fmla="*/ 584488 h 528"/>
              <a:gd name="T36" fmla="*/ 219702 w 486"/>
              <a:gd name="T37" fmla="*/ 523604 h 528"/>
              <a:gd name="T38" fmla="*/ 196576 w 486"/>
              <a:gd name="T39" fmla="*/ 462720 h 528"/>
              <a:gd name="T40" fmla="*/ 161886 w 486"/>
              <a:gd name="T41" fmla="*/ 401836 h 528"/>
              <a:gd name="T42" fmla="*/ 115633 w 486"/>
              <a:gd name="T43" fmla="*/ 280067 h 528"/>
              <a:gd name="T44" fmla="*/ 57816 w 486"/>
              <a:gd name="T45" fmla="*/ 146122 h 528"/>
              <a:gd name="T46" fmla="*/ 23127 w 486"/>
              <a:gd name="T47" fmla="*/ 73061 h 528"/>
              <a:gd name="T48" fmla="*/ 11563 w 486"/>
              <a:gd name="T49" fmla="*/ 36531 h 528"/>
              <a:gd name="T50" fmla="*/ 0 w 486"/>
              <a:gd name="T51" fmla="*/ 0 h 528"/>
              <a:gd name="T52" fmla="*/ 23127 w 486"/>
              <a:gd name="T53" fmla="*/ 12177 h 528"/>
              <a:gd name="T54" fmla="*/ 57816 w 486"/>
              <a:gd name="T55" fmla="*/ 36531 h 528"/>
              <a:gd name="T56" fmla="*/ 92506 w 486"/>
              <a:gd name="T57" fmla="*/ 60884 h 528"/>
              <a:gd name="T58" fmla="*/ 115633 w 486"/>
              <a:gd name="T59" fmla="*/ 73061 h 528"/>
              <a:gd name="T60" fmla="*/ 173449 w 486"/>
              <a:gd name="T61" fmla="*/ 121768 h 528"/>
              <a:gd name="T62" fmla="*/ 231265 w 486"/>
              <a:gd name="T63" fmla="*/ 170476 h 528"/>
              <a:gd name="T64" fmla="*/ 289082 w 486"/>
              <a:gd name="T65" fmla="*/ 207006 h 528"/>
              <a:gd name="T66" fmla="*/ 346898 w 486"/>
              <a:gd name="T67" fmla="*/ 255714 h 528"/>
              <a:gd name="T68" fmla="*/ 462531 w 486"/>
              <a:gd name="T69" fmla="*/ 353128 h 528"/>
              <a:gd name="T70" fmla="*/ 520347 w 486"/>
              <a:gd name="T71" fmla="*/ 401836 h 528"/>
              <a:gd name="T72" fmla="*/ 566600 w 486"/>
              <a:gd name="T73" fmla="*/ 438366 h 528"/>
              <a:gd name="T74" fmla="*/ 624417 w 486"/>
              <a:gd name="T75" fmla="*/ 487074 h 528"/>
              <a:gd name="T76" fmla="*/ 682233 w 486"/>
              <a:gd name="T77" fmla="*/ 535781 h 528"/>
              <a:gd name="T78" fmla="*/ 740049 w 486"/>
              <a:gd name="T79" fmla="*/ 572312 h 528"/>
              <a:gd name="T80" fmla="*/ 809429 w 486"/>
              <a:gd name="T81" fmla="*/ 621019 h 528"/>
              <a:gd name="T82" fmla="*/ 867245 w 486"/>
              <a:gd name="T83" fmla="*/ 657549 h 528"/>
              <a:gd name="T84" fmla="*/ 901935 w 486"/>
              <a:gd name="T85" fmla="*/ 681903 h 528"/>
              <a:gd name="T86" fmla="*/ 936625 w 486"/>
              <a:gd name="T87" fmla="*/ 694080 h 5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86" h="528">
                <a:moveTo>
                  <a:pt x="486" y="342"/>
                </a:moveTo>
                <a:lnTo>
                  <a:pt x="486" y="342"/>
                </a:lnTo>
                <a:lnTo>
                  <a:pt x="180" y="528"/>
                </a:lnTo>
                <a:lnTo>
                  <a:pt x="180" y="504"/>
                </a:lnTo>
                <a:lnTo>
                  <a:pt x="174" y="486"/>
                </a:lnTo>
                <a:lnTo>
                  <a:pt x="174" y="468"/>
                </a:lnTo>
                <a:lnTo>
                  <a:pt x="174" y="462"/>
                </a:lnTo>
                <a:lnTo>
                  <a:pt x="174" y="450"/>
                </a:lnTo>
                <a:lnTo>
                  <a:pt x="168" y="432"/>
                </a:lnTo>
                <a:lnTo>
                  <a:pt x="162" y="414"/>
                </a:lnTo>
                <a:lnTo>
                  <a:pt x="162" y="402"/>
                </a:lnTo>
                <a:lnTo>
                  <a:pt x="156" y="384"/>
                </a:lnTo>
                <a:lnTo>
                  <a:pt x="150" y="366"/>
                </a:lnTo>
                <a:lnTo>
                  <a:pt x="150" y="348"/>
                </a:lnTo>
                <a:lnTo>
                  <a:pt x="144" y="336"/>
                </a:lnTo>
                <a:lnTo>
                  <a:pt x="138" y="318"/>
                </a:lnTo>
                <a:lnTo>
                  <a:pt x="132" y="306"/>
                </a:lnTo>
                <a:lnTo>
                  <a:pt x="126" y="288"/>
                </a:lnTo>
                <a:lnTo>
                  <a:pt x="114" y="258"/>
                </a:lnTo>
                <a:lnTo>
                  <a:pt x="102" y="228"/>
                </a:lnTo>
                <a:lnTo>
                  <a:pt x="84" y="198"/>
                </a:lnTo>
                <a:lnTo>
                  <a:pt x="60" y="138"/>
                </a:lnTo>
                <a:lnTo>
                  <a:pt x="30" y="72"/>
                </a:lnTo>
                <a:lnTo>
                  <a:pt x="12" y="36"/>
                </a:lnTo>
                <a:lnTo>
                  <a:pt x="6" y="18"/>
                </a:lnTo>
                <a:lnTo>
                  <a:pt x="0" y="0"/>
                </a:lnTo>
                <a:lnTo>
                  <a:pt x="12" y="6"/>
                </a:lnTo>
                <a:lnTo>
                  <a:pt x="30" y="18"/>
                </a:lnTo>
                <a:lnTo>
                  <a:pt x="48" y="30"/>
                </a:lnTo>
                <a:lnTo>
                  <a:pt x="60" y="36"/>
                </a:lnTo>
                <a:lnTo>
                  <a:pt x="90" y="60"/>
                </a:lnTo>
                <a:lnTo>
                  <a:pt x="120" y="84"/>
                </a:lnTo>
                <a:lnTo>
                  <a:pt x="150" y="102"/>
                </a:lnTo>
                <a:lnTo>
                  <a:pt x="180" y="126"/>
                </a:lnTo>
                <a:lnTo>
                  <a:pt x="240" y="174"/>
                </a:lnTo>
                <a:lnTo>
                  <a:pt x="270" y="198"/>
                </a:lnTo>
                <a:lnTo>
                  <a:pt x="294" y="216"/>
                </a:lnTo>
                <a:lnTo>
                  <a:pt x="324" y="240"/>
                </a:lnTo>
                <a:lnTo>
                  <a:pt x="354" y="264"/>
                </a:lnTo>
                <a:lnTo>
                  <a:pt x="384" y="282"/>
                </a:lnTo>
                <a:lnTo>
                  <a:pt x="420" y="306"/>
                </a:lnTo>
                <a:lnTo>
                  <a:pt x="450" y="324"/>
                </a:lnTo>
                <a:lnTo>
                  <a:pt x="468" y="336"/>
                </a:lnTo>
                <a:lnTo>
                  <a:pt x="486" y="342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40" name="Freeform 21"/>
          <p:cNvSpPr>
            <a:spLocks/>
          </p:cNvSpPr>
          <p:nvPr/>
        </p:nvSpPr>
        <p:spPr bwMode="auto">
          <a:xfrm>
            <a:off x="3860800" y="1187450"/>
            <a:ext cx="704850" cy="1106488"/>
          </a:xfrm>
          <a:custGeom>
            <a:avLst/>
            <a:gdLst>
              <a:gd name="T0" fmla="*/ 704850 w 366"/>
              <a:gd name="T1" fmla="*/ 972737 h 546"/>
              <a:gd name="T2" fmla="*/ 704850 w 366"/>
              <a:gd name="T3" fmla="*/ 972737 h 546"/>
              <a:gd name="T4" fmla="*/ 0 w 366"/>
              <a:gd name="T5" fmla="*/ 1106488 h 546"/>
              <a:gd name="T6" fmla="*/ 23110 w 366"/>
              <a:gd name="T7" fmla="*/ 1070010 h 546"/>
              <a:gd name="T8" fmla="*/ 23110 w 366"/>
              <a:gd name="T9" fmla="*/ 1057851 h 546"/>
              <a:gd name="T10" fmla="*/ 34665 w 366"/>
              <a:gd name="T11" fmla="*/ 1033533 h 546"/>
              <a:gd name="T12" fmla="*/ 46220 w 366"/>
              <a:gd name="T13" fmla="*/ 997055 h 546"/>
              <a:gd name="T14" fmla="*/ 57775 w 366"/>
              <a:gd name="T15" fmla="*/ 960577 h 546"/>
              <a:gd name="T16" fmla="*/ 69330 w 366"/>
              <a:gd name="T17" fmla="*/ 924100 h 546"/>
              <a:gd name="T18" fmla="*/ 80884 w 366"/>
              <a:gd name="T19" fmla="*/ 887622 h 546"/>
              <a:gd name="T20" fmla="*/ 80884 w 366"/>
              <a:gd name="T21" fmla="*/ 863304 h 546"/>
              <a:gd name="T22" fmla="*/ 92439 w 366"/>
              <a:gd name="T23" fmla="*/ 826826 h 546"/>
              <a:gd name="T24" fmla="*/ 103994 w 366"/>
              <a:gd name="T25" fmla="*/ 790349 h 546"/>
              <a:gd name="T26" fmla="*/ 103994 w 366"/>
              <a:gd name="T27" fmla="*/ 753871 h 546"/>
              <a:gd name="T28" fmla="*/ 115549 w 366"/>
              <a:gd name="T29" fmla="*/ 693075 h 546"/>
              <a:gd name="T30" fmla="*/ 127104 w 366"/>
              <a:gd name="T31" fmla="*/ 632279 h 546"/>
              <a:gd name="T32" fmla="*/ 127104 w 366"/>
              <a:gd name="T33" fmla="*/ 559324 h 546"/>
              <a:gd name="T34" fmla="*/ 127104 w 366"/>
              <a:gd name="T35" fmla="*/ 498528 h 546"/>
              <a:gd name="T36" fmla="*/ 138659 w 366"/>
              <a:gd name="T37" fmla="*/ 437732 h 546"/>
              <a:gd name="T38" fmla="*/ 138659 w 366"/>
              <a:gd name="T39" fmla="*/ 303980 h 546"/>
              <a:gd name="T40" fmla="*/ 138659 w 366"/>
              <a:gd name="T41" fmla="*/ 231025 h 546"/>
              <a:gd name="T42" fmla="*/ 150214 w 366"/>
              <a:gd name="T43" fmla="*/ 158070 h 546"/>
              <a:gd name="T44" fmla="*/ 150214 w 366"/>
              <a:gd name="T45" fmla="*/ 85114 h 546"/>
              <a:gd name="T46" fmla="*/ 161769 w 366"/>
              <a:gd name="T47" fmla="*/ 0 h 546"/>
              <a:gd name="T48" fmla="*/ 173324 w 366"/>
              <a:gd name="T49" fmla="*/ 36478 h 546"/>
              <a:gd name="T50" fmla="*/ 196434 w 366"/>
              <a:gd name="T51" fmla="*/ 60796 h 546"/>
              <a:gd name="T52" fmla="*/ 219543 w 366"/>
              <a:gd name="T53" fmla="*/ 85114 h 546"/>
              <a:gd name="T54" fmla="*/ 231098 w 366"/>
              <a:gd name="T55" fmla="*/ 121592 h 546"/>
              <a:gd name="T56" fmla="*/ 254208 w 366"/>
              <a:gd name="T57" fmla="*/ 145911 h 546"/>
              <a:gd name="T58" fmla="*/ 265763 w 366"/>
              <a:gd name="T59" fmla="*/ 182388 h 546"/>
              <a:gd name="T60" fmla="*/ 300428 w 366"/>
              <a:gd name="T61" fmla="*/ 243184 h 546"/>
              <a:gd name="T62" fmla="*/ 335093 w 366"/>
              <a:gd name="T63" fmla="*/ 303980 h 546"/>
              <a:gd name="T64" fmla="*/ 369757 w 366"/>
              <a:gd name="T65" fmla="*/ 364776 h 546"/>
              <a:gd name="T66" fmla="*/ 427532 w 366"/>
              <a:gd name="T67" fmla="*/ 486368 h 546"/>
              <a:gd name="T68" fmla="*/ 462197 w 366"/>
              <a:gd name="T69" fmla="*/ 547164 h 546"/>
              <a:gd name="T70" fmla="*/ 485307 w 366"/>
              <a:gd name="T71" fmla="*/ 607960 h 546"/>
              <a:gd name="T72" fmla="*/ 519971 w 366"/>
              <a:gd name="T73" fmla="*/ 668756 h 546"/>
              <a:gd name="T74" fmla="*/ 554636 w 366"/>
              <a:gd name="T75" fmla="*/ 729553 h 546"/>
              <a:gd name="T76" fmla="*/ 577746 w 366"/>
              <a:gd name="T77" fmla="*/ 766030 h 546"/>
              <a:gd name="T78" fmla="*/ 589301 w 366"/>
              <a:gd name="T79" fmla="*/ 790349 h 546"/>
              <a:gd name="T80" fmla="*/ 612411 w 366"/>
              <a:gd name="T81" fmla="*/ 826826 h 546"/>
              <a:gd name="T82" fmla="*/ 623966 w 366"/>
              <a:gd name="T83" fmla="*/ 851145 h 546"/>
              <a:gd name="T84" fmla="*/ 647075 w 366"/>
              <a:gd name="T85" fmla="*/ 887622 h 546"/>
              <a:gd name="T86" fmla="*/ 670185 w 366"/>
              <a:gd name="T87" fmla="*/ 911941 h 546"/>
              <a:gd name="T88" fmla="*/ 693295 w 366"/>
              <a:gd name="T89" fmla="*/ 936259 h 546"/>
              <a:gd name="T90" fmla="*/ 704850 w 366"/>
              <a:gd name="T91" fmla="*/ 972737 h 54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66" h="546">
                <a:moveTo>
                  <a:pt x="366" y="480"/>
                </a:moveTo>
                <a:lnTo>
                  <a:pt x="366" y="480"/>
                </a:lnTo>
                <a:lnTo>
                  <a:pt x="0" y="546"/>
                </a:lnTo>
                <a:lnTo>
                  <a:pt x="12" y="528"/>
                </a:lnTo>
                <a:lnTo>
                  <a:pt x="12" y="522"/>
                </a:lnTo>
                <a:lnTo>
                  <a:pt x="18" y="510"/>
                </a:lnTo>
                <a:lnTo>
                  <a:pt x="24" y="492"/>
                </a:lnTo>
                <a:lnTo>
                  <a:pt x="30" y="474"/>
                </a:lnTo>
                <a:lnTo>
                  <a:pt x="36" y="456"/>
                </a:lnTo>
                <a:lnTo>
                  <a:pt x="42" y="438"/>
                </a:lnTo>
                <a:lnTo>
                  <a:pt x="42" y="426"/>
                </a:lnTo>
                <a:lnTo>
                  <a:pt x="48" y="408"/>
                </a:lnTo>
                <a:lnTo>
                  <a:pt x="54" y="390"/>
                </a:lnTo>
                <a:lnTo>
                  <a:pt x="54" y="372"/>
                </a:lnTo>
                <a:lnTo>
                  <a:pt x="60" y="342"/>
                </a:lnTo>
                <a:lnTo>
                  <a:pt x="66" y="312"/>
                </a:lnTo>
                <a:lnTo>
                  <a:pt x="66" y="276"/>
                </a:lnTo>
                <a:lnTo>
                  <a:pt x="66" y="246"/>
                </a:lnTo>
                <a:lnTo>
                  <a:pt x="72" y="216"/>
                </a:lnTo>
                <a:lnTo>
                  <a:pt x="72" y="150"/>
                </a:lnTo>
                <a:lnTo>
                  <a:pt x="72" y="114"/>
                </a:lnTo>
                <a:lnTo>
                  <a:pt x="78" y="78"/>
                </a:lnTo>
                <a:lnTo>
                  <a:pt x="78" y="42"/>
                </a:lnTo>
                <a:lnTo>
                  <a:pt x="84" y="0"/>
                </a:lnTo>
                <a:lnTo>
                  <a:pt x="90" y="18"/>
                </a:lnTo>
                <a:lnTo>
                  <a:pt x="102" y="30"/>
                </a:lnTo>
                <a:lnTo>
                  <a:pt x="114" y="42"/>
                </a:lnTo>
                <a:lnTo>
                  <a:pt x="120" y="60"/>
                </a:lnTo>
                <a:lnTo>
                  <a:pt x="132" y="72"/>
                </a:lnTo>
                <a:lnTo>
                  <a:pt x="138" y="90"/>
                </a:lnTo>
                <a:lnTo>
                  <a:pt x="156" y="120"/>
                </a:lnTo>
                <a:lnTo>
                  <a:pt x="174" y="150"/>
                </a:lnTo>
                <a:lnTo>
                  <a:pt x="192" y="180"/>
                </a:lnTo>
                <a:lnTo>
                  <a:pt x="222" y="240"/>
                </a:lnTo>
                <a:lnTo>
                  <a:pt x="240" y="270"/>
                </a:lnTo>
                <a:lnTo>
                  <a:pt x="252" y="300"/>
                </a:lnTo>
                <a:lnTo>
                  <a:pt x="270" y="330"/>
                </a:lnTo>
                <a:lnTo>
                  <a:pt x="288" y="360"/>
                </a:lnTo>
                <a:lnTo>
                  <a:pt x="300" y="378"/>
                </a:lnTo>
                <a:lnTo>
                  <a:pt x="306" y="390"/>
                </a:lnTo>
                <a:lnTo>
                  <a:pt x="318" y="408"/>
                </a:lnTo>
                <a:lnTo>
                  <a:pt x="324" y="420"/>
                </a:lnTo>
                <a:lnTo>
                  <a:pt x="336" y="438"/>
                </a:lnTo>
                <a:lnTo>
                  <a:pt x="348" y="450"/>
                </a:lnTo>
                <a:lnTo>
                  <a:pt x="360" y="462"/>
                </a:lnTo>
                <a:lnTo>
                  <a:pt x="366" y="48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41" name="Freeform 22"/>
          <p:cNvSpPr>
            <a:spLocks/>
          </p:cNvSpPr>
          <p:nvPr/>
        </p:nvSpPr>
        <p:spPr bwMode="auto">
          <a:xfrm>
            <a:off x="2981325" y="1552575"/>
            <a:ext cx="949325" cy="1058863"/>
          </a:xfrm>
          <a:custGeom>
            <a:avLst/>
            <a:gdLst>
              <a:gd name="T0" fmla="*/ 949325 w 492"/>
              <a:gd name="T1" fmla="*/ 681567 h 522"/>
              <a:gd name="T2" fmla="*/ 949325 w 492"/>
              <a:gd name="T3" fmla="*/ 681567 h 522"/>
              <a:gd name="T4" fmla="*/ 370468 w 492"/>
              <a:gd name="T5" fmla="*/ 1058863 h 522"/>
              <a:gd name="T6" fmla="*/ 370468 w 492"/>
              <a:gd name="T7" fmla="*/ 1022350 h 522"/>
              <a:gd name="T8" fmla="*/ 358891 w 492"/>
              <a:gd name="T9" fmla="*/ 985838 h 522"/>
              <a:gd name="T10" fmla="*/ 358891 w 492"/>
              <a:gd name="T11" fmla="*/ 949325 h 522"/>
              <a:gd name="T12" fmla="*/ 347314 w 492"/>
              <a:gd name="T13" fmla="*/ 912813 h 522"/>
              <a:gd name="T14" fmla="*/ 347314 w 492"/>
              <a:gd name="T15" fmla="*/ 876300 h 522"/>
              <a:gd name="T16" fmla="*/ 335737 w 492"/>
              <a:gd name="T17" fmla="*/ 839788 h 522"/>
              <a:gd name="T18" fmla="*/ 324160 w 492"/>
              <a:gd name="T19" fmla="*/ 803275 h 522"/>
              <a:gd name="T20" fmla="*/ 324160 w 492"/>
              <a:gd name="T21" fmla="*/ 766763 h 522"/>
              <a:gd name="T22" fmla="*/ 312583 w 492"/>
              <a:gd name="T23" fmla="*/ 742421 h 522"/>
              <a:gd name="T24" fmla="*/ 301005 w 492"/>
              <a:gd name="T25" fmla="*/ 705909 h 522"/>
              <a:gd name="T26" fmla="*/ 289428 w 492"/>
              <a:gd name="T27" fmla="*/ 669396 h 522"/>
              <a:gd name="T28" fmla="*/ 277851 w 492"/>
              <a:gd name="T29" fmla="*/ 645054 h 522"/>
              <a:gd name="T30" fmla="*/ 266274 w 492"/>
              <a:gd name="T31" fmla="*/ 608542 h 522"/>
              <a:gd name="T32" fmla="*/ 254697 w 492"/>
              <a:gd name="T33" fmla="*/ 584200 h 522"/>
              <a:gd name="T34" fmla="*/ 231543 w 492"/>
              <a:gd name="T35" fmla="*/ 523346 h 522"/>
              <a:gd name="T36" fmla="*/ 208388 w 492"/>
              <a:gd name="T37" fmla="*/ 462492 h 522"/>
              <a:gd name="T38" fmla="*/ 173657 w 492"/>
              <a:gd name="T39" fmla="*/ 401638 h 522"/>
              <a:gd name="T40" fmla="*/ 115771 w 492"/>
              <a:gd name="T41" fmla="*/ 267758 h 522"/>
              <a:gd name="T42" fmla="*/ 92617 w 492"/>
              <a:gd name="T43" fmla="*/ 206904 h 522"/>
              <a:gd name="T44" fmla="*/ 57886 w 492"/>
              <a:gd name="T45" fmla="*/ 146050 h 522"/>
              <a:gd name="T46" fmla="*/ 23154 w 492"/>
              <a:gd name="T47" fmla="*/ 73025 h 522"/>
              <a:gd name="T48" fmla="*/ 0 w 492"/>
              <a:gd name="T49" fmla="*/ 0 h 522"/>
              <a:gd name="T50" fmla="*/ 57886 w 492"/>
              <a:gd name="T51" fmla="*/ 36513 h 522"/>
              <a:gd name="T52" fmla="*/ 127348 w 492"/>
              <a:gd name="T53" fmla="*/ 73025 h 522"/>
              <a:gd name="T54" fmla="*/ 185234 w 492"/>
              <a:gd name="T55" fmla="*/ 121708 h 522"/>
              <a:gd name="T56" fmla="*/ 243120 w 492"/>
              <a:gd name="T57" fmla="*/ 158221 h 522"/>
              <a:gd name="T58" fmla="*/ 301005 w 492"/>
              <a:gd name="T59" fmla="*/ 206904 h 522"/>
              <a:gd name="T60" fmla="*/ 358891 w 492"/>
              <a:gd name="T61" fmla="*/ 255588 h 522"/>
              <a:gd name="T62" fmla="*/ 474663 w 492"/>
              <a:gd name="T63" fmla="*/ 340783 h 522"/>
              <a:gd name="T64" fmla="*/ 520971 w 492"/>
              <a:gd name="T65" fmla="*/ 389467 h 522"/>
              <a:gd name="T66" fmla="*/ 578857 w 492"/>
              <a:gd name="T67" fmla="*/ 438150 h 522"/>
              <a:gd name="T68" fmla="*/ 636742 w 492"/>
              <a:gd name="T69" fmla="*/ 474663 h 522"/>
              <a:gd name="T70" fmla="*/ 671474 w 492"/>
              <a:gd name="T71" fmla="*/ 499004 h 522"/>
              <a:gd name="T72" fmla="*/ 706205 w 492"/>
              <a:gd name="T73" fmla="*/ 523346 h 522"/>
              <a:gd name="T74" fmla="*/ 729359 w 492"/>
              <a:gd name="T75" fmla="*/ 547688 h 522"/>
              <a:gd name="T76" fmla="*/ 764091 w 492"/>
              <a:gd name="T77" fmla="*/ 559859 h 522"/>
              <a:gd name="T78" fmla="*/ 821977 w 492"/>
              <a:gd name="T79" fmla="*/ 608542 h 522"/>
              <a:gd name="T80" fmla="*/ 856708 w 492"/>
              <a:gd name="T81" fmla="*/ 620713 h 522"/>
              <a:gd name="T82" fmla="*/ 879862 w 492"/>
              <a:gd name="T83" fmla="*/ 645054 h 522"/>
              <a:gd name="T84" fmla="*/ 914594 w 492"/>
              <a:gd name="T85" fmla="*/ 657225 h 522"/>
              <a:gd name="T86" fmla="*/ 949325 w 492"/>
              <a:gd name="T87" fmla="*/ 681567 h 52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92" h="522">
                <a:moveTo>
                  <a:pt x="492" y="336"/>
                </a:moveTo>
                <a:lnTo>
                  <a:pt x="492" y="336"/>
                </a:lnTo>
                <a:lnTo>
                  <a:pt x="192" y="522"/>
                </a:lnTo>
                <a:lnTo>
                  <a:pt x="192" y="504"/>
                </a:lnTo>
                <a:lnTo>
                  <a:pt x="186" y="486"/>
                </a:lnTo>
                <a:lnTo>
                  <a:pt x="186" y="468"/>
                </a:lnTo>
                <a:lnTo>
                  <a:pt x="180" y="450"/>
                </a:lnTo>
                <a:lnTo>
                  <a:pt x="180" y="432"/>
                </a:lnTo>
                <a:lnTo>
                  <a:pt x="174" y="414"/>
                </a:lnTo>
                <a:lnTo>
                  <a:pt x="168" y="396"/>
                </a:lnTo>
                <a:lnTo>
                  <a:pt x="168" y="378"/>
                </a:lnTo>
                <a:lnTo>
                  <a:pt x="162" y="366"/>
                </a:lnTo>
                <a:lnTo>
                  <a:pt x="156" y="348"/>
                </a:lnTo>
                <a:lnTo>
                  <a:pt x="150" y="330"/>
                </a:lnTo>
                <a:lnTo>
                  <a:pt x="144" y="318"/>
                </a:lnTo>
                <a:lnTo>
                  <a:pt x="138" y="300"/>
                </a:lnTo>
                <a:lnTo>
                  <a:pt x="132" y="288"/>
                </a:lnTo>
                <a:lnTo>
                  <a:pt x="120" y="258"/>
                </a:lnTo>
                <a:lnTo>
                  <a:pt x="108" y="228"/>
                </a:lnTo>
                <a:lnTo>
                  <a:pt x="90" y="198"/>
                </a:lnTo>
                <a:lnTo>
                  <a:pt x="60" y="132"/>
                </a:lnTo>
                <a:lnTo>
                  <a:pt x="48" y="102"/>
                </a:lnTo>
                <a:lnTo>
                  <a:pt x="30" y="72"/>
                </a:lnTo>
                <a:lnTo>
                  <a:pt x="12" y="36"/>
                </a:lnTo>
                <a:lnTo>
                  <a:pt x="0" y="0"/>
                </a:lnTo>
                <a:lnTo>
                  <a:pt x="30" y="18"/>
                </a:lnTo>
                <a:lnTo>
                  <a:pt x="66" y="36"/>
                </a:lnTo>
                <a:lnTo>
                  <a:pt x="96" y="60"/>
                </a:lnTo>
                <a:lnTo>
                  <a:pt x="126" y="78"/>
                </a:lnTo>
                <a:lnTo>
                  <a:pt x="156" y="102"/>
                </a:lnTo>
                <a:lnTo>
                  <a:pt x="186" y="126"/>
                </a:lnTo>
                <a:lnTo>
                  <a:pt x="246" y="168"/>
                </a:lnTo>
                <a:lnTo>
                  <a:pt x="270" y="192"/>
                </a:lnTo>
                <a:lnTo>
                  <a:pt x="300" y="216"/>
                </a:lnTo>
                <a:lnTo>
                  <a:pt x="330" y="234"/>
                </a:lnTo>
                <a:lnTo>
                  <a:pt x="348" y="246"/>
                </a:lnTo>
                <a:lnTo>
                  <a:pt x="366" y="258"/>
                </a:lnTo>
                <a:lnTo>
                  <a:pt x="378" y="270"/>
                </a:lnTo>
                <a:lnTo>
                  <a:pt x="396" y="276"/>
                </a:lnTo>
                <a:lnTo>
                  <a:pt x="426" y="300"/>
                </a:lnTo>
                <a:lnTo>
                  <a:pt x="444" y="306"/>
                </a:lnTo>
                <a:lnTo>
                  <a:pt x="456" y="318"/>
                </a:lnTo>
                <a:lnTo>
                  <a:pt x="474" y="324"/>
                </a:lnTo>
                <a:lnTo>
                  <a:pt x="492" y="336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745942" name="Group 23"/>
          <p:cNvGrpSpPr>
            <a:grpSpLocks/>
          </p:cNvGrpSpPr>
          <p:nvPr/>
        </p:nvGrpSpPr>
        <p:grpSpPr bwMode="auto">
          <a:xfrm>
            <a:off x="3451225" y="4005263"/>
            <a:ext cx="838200" cy="466725"/>
            <a:chOff x="2174" y="2523"/>
            <a:chExt cx="528" cy="294"/>
          </a:xfrm>
        </p:grpSpPr>
        <p:sp>
          <p:nvSpPr>
            <p:cNvPr id="1745943" name="Freeform 24"/>
            <p:cNvSpPr>
              <a:spLocks/>
            </p:cNvSpPr>
            <p:nvPr/>
          </p:nvSpPr>
          <p:spPr bwMode="auto">
            <a:xfrm>
              <a:off x="2174" y="2727"/>
              <a:ext cx="114" cy="90"/>
            </a:xfrm>
            <a:custGeom>
              <a:avLst/>
              <a:gdLst>
                <a:gd name="T0" fmla="*/ 96 w 114"/>
                <a:gd name="T1" fmla="*/ 36 h 90"/>
                <a:gd name="T2" fmla="*/ 96 w 114"/>
                <a:gd name="T3" fmla="*/ 36 h 90"/>
                <a:gd name="T4" fmla="*/ 114 w 114"/>
                <a:gd name="T5" fmla="*/ 72 h 90"/>
                <a:gd name="T6" fmla="*/ 0 w 114"/>
                <a:gd name="T7" fmla="*/ 90 h 90"/>
                <a:gd name="T8" fmla="*/ 72 w 114"/>
                <a:gd name="T9" fmla="*/ 0 h 90"/>
                <a:gd name="T10" fmla="*/ 96 w 114"/>
                <a:gd name="T11" fmla="*/ 36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90">
                  <a:moveTo>
                    <a:pt x="96" y="36"/>
                  </a:moveTo>
                  <a:lnTo>
                    <a:pt x="96" y="36"/>
                  </a:lnTo>
                  <a:lnTo>
                    <a:pt x="114" y="72"/>
                  </a:lnTo>
                  <a:lnTo>
                    <a:pt x="0" y="90"/>
                  </a:lnTo>
                  <a:lnTo>
                    <a:pt x="72" y="0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745944" name="Line 25"/>
            <p:cNvSpPr>
              <a:spLocks noChangeShapeType="1"/>
            </p:cNvSpPr>
            <p:nvPr/>
          </p:nvSpPr>
          <p:spPr bwMode="auto">
            <a:xfrm flipH="1">
              <a:off x="2270" y="2523"/>
              <a:ext cx="432" cy="2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745945" name="Rectangle 26"/>
          <p:cNvSpPr>
            <a:spLocks noChangeArrowheads="1"/>
          </p:cNvSpPr>
          <p:nvPr/>
        </p:nvSpPr>
        <p:spPr bwMode="auto">
          <a:xfrm>
            <a:off x="3251200" y="4529138"/>
            <a:ext cx="78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400" b="1">
                <a:solidFill>
                  <a:srgbClr val="000000"/>
                </a:solidFill>
                <a:ea typeface="MS PGothic" pitchFamily="34" charset="-128"/>
              </a:rPr>
              <a:t>!! </a:t>
            </a:r>
            <a:endParaRPr lang="en-US">
              <a:ea typeface="MS PGothic" pitchFamily="34" charset="-128"/>
            </a:endParaRPr>
          </a:p>
        </p:txBody>
      </p:sp>
      <p:sp>
        <p:nvSpPr>
          <p:cNvPr id="1745946" name="Line 27"/>
          <p:cNvSpPr>
            <a:spLocks noChangeShapeType="1"/>
          </p:cNvSpPr>
          <p:nvPr/>
        </p:nvSpPr>
        <p:spPr bwMode="auto">
          <a:xfrm rot="4378984" flipV="1">
            <a:off x="3650456" y="3356769"/>
            <a:ext cx="695325" cy="4016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45947" name="Rectangle 28"/>
          <p:cNvSpPr>
            <a:spLocks noChangeArrowheads="1"/>
          </p:cNvSpPr>
          <p:nvPr/>
        </p:nvSpPr>
        <p:spPr bwMode="auto">
          <a:xfrm>
            <a:off x="3222625" y="3357563"/>
            <a:ext cx="78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400" b="1">
                <a:solidFill>
                  <a:srgbClr val="000000"/>
                </a:solidFill>
                <a:ea typeface="MS PGothic" pitchFamily="34" charset="-128"/>
              </a:rPr>
              <a:t>!! </a:t>
            </a:r>
            <a:endParaRPr lang="en-US">
              <a:ea typeface="MS PGothic" pitchFamily="34" charset="-128"/>
            </a:endParaRPr>
          </a:p>
        </p:txBody>
      </p:sp>
      <p:sp>
        <p:nvSpPr>
          <p:cNvPr id="911391" name="Oval 31"/>
          <p:cNvSpPr>
            <a:spLocks noChangeArrowheads="1"/>
          </p:cNvSpPr>
          <p:nvPr/>
        </p:nvSpPr>
        <p:spPr bwMode="auto">
          <a:xfrm>
            <a:off x="257175" y="1685925"/>
            <a:ext cx="3390900" cy="1704975"/>
          </a:xfrm>
          <a:prstGeom prst="ellipse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745949" name="Rectangle 32"/>
          <p:cNvSpPr>
            <a:spLocks noChangeArrowheads="1"/>
          </p:cNvSpPr>
          <p:nvPr/>
        </p:nvSpPr>
        <p:spPr bwMode="auto">
          <a:xfrm>
            <a:off x="681038" y="1889125"/>
            <a:ext cx="30273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333333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Converted solar energy; Oil,biomass….</a:t>
            </a:r>
          </a:p>
        </p:txBody>
      </p:sp>
      <p:sp>
        <p:nvSpPr>
          <p:cNvPr id="911393" name="Oval 33"/>
          <p:cNvSpPr>
            <a:spLocks noChangeArrowheads="1"/>
          </p:cNvSpPr>
          <p:nvPr/>
        </p:nvSpPr>
        <p:spPr bwMode="auto">
          <a:xfrm>
            <a:off x="5638800" y="4095750"/>
            <a:ext cx="2835275" cy="1608138"/>
          </a:xfrm>
          <a:prstGeom prst="ellipse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745951" name="Rectangle 34"/>
          <p:cNvSpPr>
            <a:spLocks noChangeArrowheads="1"/>
          </p:cNvSpPr>
          <p:nvPr/>
        </p:nvSpPr>
        <p:spPr bwMode="auto">
          <a:xfrm>
            <a:off x="6138863" y="4900613"/>
            <a:ext cx="19796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Electricity</a:t>
            </a:r>
            <a:r>
              <a:rPr lang="en-US" sz="2900" b="1">
                <a:solidFill>
                  <a:srgbClr val="EAEAEA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</a:t>
            </a:r>
            <a:endParaRPr lang="en-US">
              <a:solidFill>
                <a:srgbClr val="EAEAEA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45952" name="Rectangle 35"/>
          <p:cNvSpPr>
            <a:spLocks noChangeArrowheads="1"/>
          </p:cNvSpPr>
          <p:nvPr/>
        </p:nvSpPr>
        <p:spPr bwMode="auto">
          <a:xfrm>
            <a:off x="6110288" y="4462463"/>
            <a:ext cx="19605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9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Solar cells </a:t>
            </a:r>
            <a:endParaRPr lang="en-US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745953" name="Group 36"/>
          <p:cNvGrpSpPr>
            <a:grpSpLocks/>
          </p:cNvGrpSpPr>
          <p:nvPr/>
        </p:nvGrpSpPr>
        <p:grpSpPr bwMode="auto">
          <a:xfrm>
            <a:off x="4897438" y="4087813"/>
            <a:ext cx="819150" cy="466725"/>
            <a:chOff x="2955" y="2529"/>
            <a:chExt cx="516" cy="294"/>
          </a:xfrm>
        </p:grpSpPr>
        <p:sp>
          <p:nvSpPr>
            <p:cNvPr id="1745954" name="Freeform 37"/>
            <p:cNvSpPr>
              <a:spLocks/>
            </p:cNvSpPr>
            <p:nvPr/>
          </p:nvSpPr>
          <p:spPr bwMode="auto">
            <a:xfrm>
              <a:off x="3357" y="2733"/>
              <a:ext cx="114" cy="90"/>
            </a:xfrm>
            <a:custGeom>
              <a:avLst/>
              <a:gdLst>
                <a:gd name="T0" fmla="*/ 24 w 114"/>
                <a:gd name="T1" fmla="*/ 36 h 90"/>
                <a:gd name="T2" fmla="*/ 24 w 114"/>
                <a:gd name="T3" fmla="*/ 36 h 90"/>
                <a:gd name="T4" fmla="*/ 42 w 114"/>
                <a:gd name="T5" fmla="*/ 0 h 90"/>
                <a:gd name="T6" fmla="*/ 114 w 114"/>
                <a:gd name="T7" fmla="*/ 90 h 90"/>
                <a:gd name="T8" fmla="*/ 0 w 114"/>
                <a:gd name="T9" fmla="*/ 72 h 90"/>
                <a:gd name="T10" fmla="*/ 24 w 114"/>
                <a:gd name="T11" fmla="*/ 36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90">
                  <a:moveTo>
                    <a:pt x="24" y="36"/>
                  </a:moveTo>
                  <a:lnTo>
                    <a:pt x="24" y="36"/>
                  </a:lnTo>
                  <a:lnTo>
                    <a:pt x="42" y="0"/>
                  </a:lnTo>
                  <a:lnTo>
                    <a:pt x="114" y="90"/>
                  </a:lnTo>
                  <a:lnTo>
                    <a:pt x="0" y="72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745955" name="Line 38"/>
            <p:cNvSpPr>
              <a:spLocks noChangeShapeType="1"/>
            </p:cNvSpPr>
            <p:nvPr/>
          </p:nvSpPr>
          <p:spPr bwMode="auto">
            <a:xfrm>
              <a:off x="2955" y="2529"/>
              <a:ext cx="438" cy="2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745956" name="Rectangle 39"/>
          <p:cNvSpPr>
            <a:spLocks noChangeArrowheads="1"/>
          </p:cNvSpPr>
          <p:nvPr/>
        </p:nvSpPr>
        <p:spPr bwMode="auto">
          <a:xfrm>
            <a:off x="4983163" y="4392613"/>
            <a:ext cx="511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400" b="1">
                <a:solidFill>
                  <a:srgbClr val="000000"/>
                </a:solidFill>
                <a:ea typeface="MS PGothic" pitchFamily="34" charset="-128"/>
              </a:rPr>
              <a:t>! </a:t>
            </a:r>
            <a:endParaRPr lang="en-US">
              <a:ea typeface="MS PGothic" pitchFamily="34" charset="-128"/>
            </a:endParaRPr>
          </a:p>
        </p:txBody>
      </p:sp>
      <p:sp>
        <p:nvSpPr>
          <p:cNvPr id="1745957" name="Rectangle 40"/>
          <p:cNvSpPr>
            <a:spLocks noChangeArrowheads="1"/>
          </p:cNvSpPr>
          <p:nvPr/>
        </p:nvSpPr>
        <p:spPr bwMode="auto">
          <a:xfrm>
            <a:off x="5126038" y="4373563"/>
            <a:ext cx="657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5400" b="1">
                <a:solidFill>
                  <a:srgbClr val="000000"/>
                </a:solidFill>
                <a:ea typeface="MS PGothic" pitchFamily="34" charset="-128"/>
              </a:rPr>
              <a:t>? </a:t>
            </a:r>
            <a:endParaRPr lang="en-US">
              <a:ea typeface="MS PGothic" pitchFamily="34" charset="-128"/>
            </a:endParaRPr>
          </a:p>
        </p:txBody>
      </p:sp>
      <p:grpSp>
        <p:nvGrpSpPr>
          <p:cNvPr id="41" name="Group 41"/>
          <p:cNvGrpSpPr>
            <a:grpSpLocks/>
          </p:cNvGrpSpPr>
          <p:nvPr/>
        </p:nvGrpSpPr>
        <p:grpSpPr bwMode="auto">
          <a:xfrm>
            <a:off x="4356100" y="1552575"/>
            <a:ext cx="4106863" cy="2278063"/>
            <a:chOff x="2744" y="1098"/>
            <a:chExt cx="2587" cy="1296"/>
          </a:xfrm>
          <a:effectLst>
            <a:outerShdw blurRad="38100" dist="22860" dir="5400000" algn="tl" rotWithShape="0">
              <a:prstClr val="black">
                <a:alpha val="35000"/>
              </a:prstClr>
            </a:outerShdw>
          </a:effectLst>
        </p:grpSpPr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334" y="1098"/>
              <a:ext cx="1995" cy="1179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3599" y="1325"/>
              <a:ext cx="1472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Solar fuel</a:t>
              </a:r>
              <a:endPara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3553" y="1661"/>
              <a:ext cx="177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for storage </a:t>
              </a:r>
              <a:endPara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2744" y="1979"/>
              <a:ext cx="720" cy="415"/>
              <a:chOff x="2973" y="1946"/>
              <a:chExt cx="720" cy="415"/>
            </a:xfrm>
          </p:grpSpPr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3321" y="1946"/>
                <a:ext cx="372" cy="295"/>
              </a:xfrm>
              <a:custGeom>
                <a:avLst/>
                <a:gdLst>
                  <a:gd name="T0" fmla="*/ 66 w 372"/>
                  <a:gd name="T1" fmla="*/ 174 h 295"/>
                  <a:gd name="T2" fmla="*/ 66 w 372"/>
                  <a:gd name="T3" fmla="*/ 174 h 295"/>
                  <a:gd name="T4" fmla="*/ 0 w 372"/>
                  <a:gd name="T5" fmla="*/ 54 h 295"/>
                  <a:gd name="T6" fmla="*/ 372 w 372"/>
                  <a:gd name="T7" fmla="*/ 0 h 295"/>
                  <a:gd name="T8" fmla="*/ 138 w 372"/>
                  <a:gd name="T9" fmla="*/ 295 h 295"/>
                  <a:gd name="T10" fmla="*/ 66 w 372"/>
                  <a:gd name="T11" fmla="*/ 17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295">
                    <a:moveTo>
                      <a:pt x="66" y="174"/>
                    </a:moveTo>
                    <a:lnTo>
                      <a:pt x="66" y="174"/>
                    </a:lnTo>
                    <a:lnTo>
                      <a:pt x="0" y="54"/>
                    </a:lnTo>
                    <a:lnTo>
                      <a:pt x="372" y="0"/>
                    </a:lnTo>
                    <a:lnTo>
                      <a:pt x="138" y="295"/>
                    </a:lnTo>
                    <a:lnTo>
                      <a:pt x="66" y="174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 flipV="1">
                <a:off x="2973" y="2108"/>
                <a:ext cx="438" cy="253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v-SE"/>
              </a:p>
            </p:txBody>
          </p:sp>
        </p:grpSp>
      </p:grpSp>
      <p:sp>
        <p:nvSpPr>
          <p:cNvPr id="1745959" name="Freeform 7"/>
          <p:cNvSpPr>
            <a:spLocks/>
          </p:cNvSpPr>
          <p:nvPr/>
        </p:nvSpPr>
        <p:spPr bwMode="auto">
          <a:xfrm>
            <a:off x="1119188" y="3951288"/>
            <a:ext cx="1273175" cy="608012"/>
          </a:xfrm>
          <a:custGeom>
            <a:avLst/>
            <a:gdLst>
              <a:gd name="T0" fmla="*/ 1006966 w 660"/>
              <a:gd name="T1" fmla="*/ 0 h 300"/>
              <a:gd name="T2" fmla="*/ 1006966 w 660"/>
              <a:gd name="T3" fmla="*/ 0 h 300"/>
              <a:gd name="T4" fmla="*/ 1273175 w 660"/>
              <a:gd name="T5" fmla="*/ 595852 h 300"/>
              <a:gd name="T6" fmla="*/ 1226878 w 660"/>
              <a:gd name="T7" fmla="*/ 583692 h 300"/>
              <a:gd name="T8" fmla="*/ 1180580 w 660"/>
              <a:gd name="T9" fmla="*/ 571531 h 300"/>
              <a:gd name="T10" fmla="*/ 1134283 w 660"/>
              <a:gd name="T11" fmla="*/ 571531 h 300"/>
              <a:gd name="T12" fmla="*/ 1099560 w 660"/>
              <a:gd name="T13" fmla="*/ 571531 h 300"/>
              <a:gd name="T14" fmla="*/ 1053263 w 660"/>
              <a:gd name="T15" fmla="*/ 559371 h 300"/>
              <a:gd name="T16" fmla="*/ 1018540 w 660"/>
              <a:gd name="T17" fmla="*/ 559371 h 300"/>
              <a:gd name="T18" fmla="*/ 937520 w 660"/>
              <a:gd name="T19" fmla="*/ 559371 h 300"/>
              <a:gd name="T20" fmla="*/ 902797 w 660"/>
              <a:gd name="T21" fmla="*/ 547211 h 300"/>
              <a:gd name="T22" fmla="*/ 856500 w 660"/>
              <a:gd name="T23" fmla="*/ 547211 h 300"/>
              <a:gd name="T24" fmla="*/ 787054 w 660"/>
              <a:gd name="T25" fmla="*/ 547211 h 300"/>
              <a:gd name="T26" fmla="*/ 752331 w 660"/>
              <a:gd name="T27" fmla="*/ 559371 h 300"/>
              <a:gd name="T28" fmla="*/ 717608 w 660"/>
              <a:gd name="T29" fmla="*/ 559371 h 300"/>
              <a:gd name="T30" fmla="*/ 636588 w 660"/>
              <a:gd name="T31" fmla="*/ 559371 h 300"/>
              <a:gd name="T32" fmla="*/ 567142 w 660"/>
              <a:gd name="T33" fmla="*/ 559371 h 300"/>
              <a:gd name="T34" fmla="*/ 486121 w 660"/>
              <a:gd name="T35" fmla="*/ 571531 h 300"/>
              <a:gd name="T36" fmla="*/ 335655 w 660"/>
              <a:gd name="T37" fmla="*/ 583692 h 300"/>
              <a:gd name="T38" fmla="*/ 254635 w 660"/>
              <a:gd name="T39" fmla="*/ 595852 h 300"/>
              <a:gd name="T40" fmla="*/ 173615 w 660"/>
              <a:gd name="T41" fmla="*/ 595852 h 300"/>
              <a:gd name="T42" fmla="*/ 92595 w 660"/>
              <a:gd name="T43" fmla="*/ 608012 h 300"/>
              <a:gd name="T44" fmla="*/ 0 w 660"/>
              <a:gd name="T45" fmla="*/ 608012 h 300"/>
              <a:gd name="T46" fmla="*/ 34723 w 660"/>
              <a:gd name="T47" fmla="*/ 595852 h 300"/>
              <a:gd name="T48" fmla="*/ 69446 w 660"/>
              <a:gd name="T49" fmla="*/ 571531 h 300"/>
              <a:gd name="T50" fmla="*/ 127318 w 660"/>
              <a:gd name="T51" fmla="*/ 535051 h 300"/>
              <a:gd name="T52" fmla="*/ 162040 w 660"/>
              <a:gd name="T53" fmla="*/ 510730 h 300"/>
              <a:gd name="T54" fmla="*/ 185189 w 660"/>
              <a:gd name="T55" fmla="*/ 486410 h 300"/>
              <a:gd name="T56" fmla="*/ 254635 w 660"/>
              <a:gd name="T57" fmla="*/ 449929 h 300"/>
              <a:gd name="T58" fmla="*/ 312507 w 660"/>
              <a:gd name="T59" fmla="*/ 413448 h 300"/>
              <a:gd name="T60" fmla="*/ 381953 w 660"/>
              <a:gd name="T61" fmla="*/ 376967 h 300"/>
              <a:gd name="T62" fmla="*/ 509270 w 660"/>
              <a:gd name="T63" fmla="*/ 304006 h 300"/>
              <a:gd name="T64" fmla="*/ 636588 w 660"/>
              <a:gd name="T65" fmla="*/ 243205 h 300"/>
              <a:gd name="T66" fmla="*/ 706033 w 660"/>
              <a:gd name="T67" fmla="*/ 194564 h 300"/>
              <a:gd name="T68" fmla="*/ 763905 w 660"/>
              <a:gd name="T69" fmla="*/ 158083 h 300"/>
              <a:gd name="T70" fmla="*/ 833351 w 660"/>
              <a:gd name="T71" fmla="*/ 121602 h 300"/>
              <a:gd name="T72" fmla="*/ 891223 w 660"/>
              <a:gd name="T73" fmla="*/ 85122 h 300"/>
              <a:gd name="T74" fmla="*/ 925945 w 660"/>
              <a:gd name="T75" fmla="*/ 60801 h 300"/>
              <a:gd name="T76" fmla="*/ 949094 w 660"/>
              <a:gd name="T77" fmla="*/ 36481 h 300"/>
              <a:gd name="T78" fmla="*/ 983817 w 660"/>
              <a:gd name="T79" fmla="*/ 12160 h 300"/>
              <a:gd name="T80" fmla="*/ 1006966 w 660"/>
              <a:gd name="T81" fmla="*/ 0 h 3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60" h="300">
                <a:moveTo>
                  <a:pt x="522" y="0"/>
                </a:moveTo>
                <a:lnTo>
                  <a:pt x="522" y="0"/>
                </a:lnTo>
                <a:lnTo>
                  <a:pt x="660" y="294"/>
                </a:lnTo>
                <a:lnTo>
                  <a:pt x="636" y="288"/>
                </a:lnTo>
                <a:lnTo>
                  <a:pt x="612" y="282"/>
                </a:lnTo>
                <a:lnTo>
                  <a:pt x="588" y="282"/>
                </a:lnTo>
                <a:lnTo>
                  <a:pt x="570" y="282"/>
                </a:lnTo>
                <a:lnTo>
                  <a:pt x="546" y="276"/>
                </a:lnTo>
                <a:lnTo>
                  <a:pt x="528" y="276"/>
                </a:lnTo>
                <a:lnTo>
                  <a:pt x="486" y="276"/>
                </a:lnTo>
                <a:lnTo>
                  <a:pt x="468" y="270"/>
                </a:lnTo>
                <a:lnTo>
                  <a:pt x="444" y="270"/>
                </a:lnTo>
                <a:lnTo>
                  <a:pt x="408" y="270"/>
                </a:lnTo>
                <a:lnTo>
                  <a:pt x="390" y="276"/>
                </a:lnTo>
                <a:lnTo>
                  <a:pt x="372" y="276"/>
                </a:lnTo>
                <a:lnTo>
                  <a:pt x="330" y="276"/>
                </a:lnTo>
                <a:lnTo>
                  <a:pt x="294" y="276"/>
                </a:lnTo>
                <a:lnTo>
                  <a:pt x="252" y="282"/>
                </a:lnTo>
                <a:lnTo>
                  <a:pt x="174" y="288"/>
                </a:lnTo>
                <a:lnTo>
                  <a:pt x="132" y="294"/>
                </a:lnTo>
                <a:lnTo>
                  <a:pt x="90" y="294"/>
                </a:lnTo>
                <a:lnTo>
                  <a:pt x="48" y="300"/>
                </a:lnTo>
                <a:lnTo>
                  <a:pt x="0" y="300"/>
                </a:lnTo>
                <a:lnTo>
                  <a:pt x="18" y="294"/>
                </a:lnTo>
                <a:lnTo>
                  <a:pt x="36" y="282"/>
                </a:lnTo>
                <a:lnTo>
                  <a:pt x="66" y="264"/>
                </a:lnTo>
                <a:lnTo>
                  <a:pt x="84" y="252"/>
                </a:lnTo>
                <a:lnTo>
                  <a:pt x="96" y="240"/>
                </a:lnTo>
                <a:lnTo>
                  <a:pt x="132" y="222"/>
                </a:lnTo>
                <a:lnTo>
                  <a:pt x="162" y="204"/>
                </a:lnTo>
                <a:lnTo>
                  <a:pt x="198" y="186"/>
                </a:lnTo>
                <a:lnTo>
                  <a:pt x="264" y="150"/>
                </a:lnTo>
                <a:lnTo>
                  <a:pt x="330" y="120"/>
                </a:lnTo>
                <a:lnTo>
                  <a:pt x="366" y="96"/>
                </a:lnTo>
                <a:lnTo>
                  <a:pt x="396" y="78"/>
                </a:lnTo>
                <a:lnTo>
                  <a:pt x="432" y="60"/>
                </a:lnTo>
                <a:lnTo>
                  <a:pt x="462" y="42"/>
                </a:lnTo>
                <a:lnTo>
                  <a:pt x="480" y="30"/>
                </a:lnTo>
                <a:lnTo>
                  <a:pt x="492" y="18"/>
                </a:lnTo>
                <a:lnTo>
                  <a:pt x="510" y="6"/>
                </a:lnTo>
                <a:lnTo>
                  <a:pt x="522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60" name="Freeform 16"/>
          <p:cNvSpPr>
            <a:spLocks/>
          </p:cNvSpPr>
          <p:nvPr/>
        </p:nvSpPr>
        <p:spPr bwMode="auto">
          <a:xfrm>
            <a:off x="1477963" y="4511675"/>
            <a:ext cx="1168400" cy="887413"/>
          </a:xfrm>
          <a:custGeom>
            <a:avLst/>
            <a:gdLst>
              <a:gd name="T0" fmla="*/ 705667 w 606"/>
              <a:gd name="T1" fmla="*/ 0 h 438"/>
              <a:gd name="T2" fmla="*/ 705667 w 606"/>
              <a:gd name="T3" fmla="*/ 0 h 438"/>
              <a:gd name="T4" fmla="*/ 1168400 w 606"/>
              <a:gd name="T5" fmla="*/ 486254 h 438"/>
              <a:gd name="T6" fmla="*/ 1133695 w 606"/>
              <a:gd name="T7" fmla="*/ 498410 h 438"/>
              <a:gd name="T8" fmla="*/ 1110558 w 606"/>
              <a:gd name="T9" fmla="*/ 498410 h 438"/>
              <a:gd name="T10" fmla="*/ 1087422 w 606"/>
              <a:gd name="T11" fmla="*/ 498410 h 438"/>
              <a:gd name="T12" fmla="*/ 1041149 w 606"/>
              <a:gd name="T13" fmla="*/ 510566 h 438"/>
              <a:gd name="T14" fmla="*/ 1006444 w 606"/>
              <a:gd name="T15" fmla="*/ 510566 h 438"/>
              <a:gd name="T16" fmla="*/ 960170 w 606"/>
              <a:gd name="T17" fmla="*/ 522723 h 438"/>
              <a:gd name="T18" fmla="*/ 925465 w 606"/>
              <a:gd name="T19" fmla="*/ 534879 h 438"/>
              <a:gd name="T20" fmla="*/ 890760 w 606"/>
              <a:gd name="T21" fmla="*/ 547035 h 438"/>
              <a:gd name="T22" fmla="*/ 844487 w 606"/>
              <a:gd name="T23" fmla="*/ 547035 h 438"/>
              <a:gd name="T24" fmla="*/ 775077 w 606"/>
              <a:gd name="T25" fmla="*/ 571348 h 438"/>
              <a:gd name="T26" fmla="*/ 740372 w 606"/>
              <a:gd name="T27" fmla="*/ 583504 h 438"/>
              <a:gd name="T28" fmla="*/ 705667 w 606"/>
              <a:gd name="T29" fmla="*/ 595661 h 438"/>
              <a:gd name="T30" fmla="*/ 636257 w 606"/>
              <a:gd name="T31" fmla="*/ 619973 h 438"/>
              <a:gd name="T32" fmla="*/ 601552 w 606"/>
              <a:gd name="T33" fmla="*/ 632130 h 438"/>
              <a:gd name="T34" fmla="*/ 566848 w 606"/>
              <a:gd name="T35" fmla="*/ 644286 h 438"/>
              <a:gd name="T36" fmla="*/ 509006 w 606"/>
              <a:gd name="T37" fmla="*/ 680755 h 438"/>
              <a:gd name="T38" fmla="*/ 439596 w 606"/>
              <a:gd name="T39" fmla="*/ 705068 h 438"/>
              <a:gd name="T40" fmla="*/ 300776 w 606"/>
              <a:gd name="T41" fmla="*/ 765850 h 438"/>
              <a:gd name="T42" fmla="*/ 231366 w 606"/>
              <a:gd name="T43" fmla="*/ 790162 h 438"/>
              <a:gd name="T44" fmla="*/ 150388 w 606"/>
              <a:gd name="T45" fmla="*/ 826631 h 438"/>
              <a:gd name="T46" fmla="*/ 80978 w 606"/>
              <a:gd name="T47" fmla="*/ 863100 h 438"/>
              <a:gd name="T48" fmla="*/ 0 w 606"/>
              <a:gd name="T49" fmla="*/ 887413 h 438"/>
              <a:gd name="T50" fmla="*/ 11568 w 606"/>
              <a:gd name="T51" fmla="*/ 863100 h 438"/>
              <a:gd name="T52" fmla="*/ 34705 w 606"/>
              <a:gd name="T53" fmla="*/ 826631 h 438"/>
              <a:gd name="T54" fmla="*/ 57842 w 606"/>
              <a:gd name="T55" fmla="*/ 802319 h 438"/>
              <a:gd name="T56" fmla="*/ 80978 w 606"/>
              <a:gd name="T57" fmla="*/ 778006 h 438"/>
              <a:gd name="T58" fmla="*/ 104115 w 606"/>
              <a:gd name="T59" fmla="*/ 741537 h 438"/>
              <a:gd name="T60" fmla="*/ 127251 w 606"/>
              <a:gd name="T61" fmla="*/ 717224 h 438"/>
              <a:gd name="T62" fmla="*/ 161956 w 606"/>
              <a:gd name="T63" fmla="*/ 668599 h 438"/>
              <a:gd name="T64" fmla="*/ 208230 w 606"/>
              <a:gd name="T65" fmla="*/ 607817 h 438"/>
              <a:gd name="T66" fmla="*/ 254503 w 606"/>
              <a:gd name="T67" fmla="*/ 559192 h 438"/>
              <a:gd name="T68" fmla="*/ 358618 w 606"/>
              <a:gd name="T69" fmla="*/ 449785 h 438"/>
              <a:gd name="T70" fmla="*/ 404891 w 606"/>
              <a:gd name="T71" fmla="*/ 401159 h 438"/>
              <a:gd name="T72" fmla="*/ 451164 w 606"/>
              <a:gd name="T73" fmla="*/ 340378 h 438"/>
              <a:gd name="T74" fmla="*/ 497438 w 606"/>
              <a:gd name="T75" fmla="*/ 291752 h 438"/>
              <a:gd name="T76" fmla="*/ 543711 w 606"/>
              <a:gd name="T77" fmla="*/ 230971 h 438"/>
              <a:gd name="T78" fmla="*/ 566848 w 606"/>
              <a:gd name="T79" fmla="*/ 206658 h 438"/>
              <a:gd name="T80" fmla="*/ 578416 w 606"/>
              <a:gd name="T81" fmla="*/ 182345 h 438"/>
              <a:gd name="T82" fmla="*/ 601552 w 606"/>
              <a:gd name="T83" fmla="*/ 145876 h 438"/>
              <a:gd name="T84" fmla="*/ 624689 w 606"/>
              <a:gd name="T85" fmla="*/ 121563 h 438"/>
              <a:gd name="T86" fmla="*/ 647826 w 606"/>
              <a:gd name="T87" fmla="*/ 97251 h 438"/>
              <a:gd name="T88" fmla="*/ 659394 w 606"/>
              <a:gd name="T89" fmla="*/ 60782 h 438"/>
              <a:gd name="T90" fmla="*/ 682531 w 606"/>
              <a:gd name="T91" fmla="*/ 36469 h 438"/>
              <a:gd name="T92" fmla="*/ 694099 w 606"/>
              <a:gd name="T93" fmla="*/ 24313 h 438"/>
              <a:gd name="T94" fmla="*/ 705667 w 606"/>
              <a:gd name="T95" fmla="*/ 0 h 4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06" h="438">
                <a:moveTo>
                  <a:pt x="366" y="0"/>
                </a:moveTo>
                <a:lnTo>
                  <a:pt x="366" y="0"/>
                </a:lnTo>
                <a:lnTo>
                  <a:pt x="606" y="240"/>
                </a:lnTo>
                <a:lnTo>
                  <a:pt x="588" y="246"/>
                </a:lnTo>
                <a:lnTo>
                  <a:pt x="576" y="246"/>
                </a:lnTo>
                <a:lnTo>
                  <a:pt x="564" y="246"/>
                </a:lnTo>
                <a:lnTo>
                  <a:pt x="540" y="252"/>
                </a:lnTo>
                <a:lnTo>
                  <a:pt x="522" y="252"/>
                </a:lnTo>
                <a:lnTo>
                  <a:pt x="498" y="258"/>
                </a:lnTo>
                <a:lnTo>
                  <a:pt x="480" y="264"/>
                </a:lnTo>
                <a:lnTo>
                  <a:pt x="462" y="270"/>
                </a:lnTo>
                <a:lnTo>
                  <a:pt x="438" y="270"/>
                </a:lnTo>
                <a:lnTo>
                  <a:pt x="402" y="282"/>
                </a:lnTo>
                <a:lnTo>
                  <a:pt x="384" y="288"/>
                </a:lnTo>
                <a:lnTo>
                  <a:pt x="366" y="294"/>
                </a:lnTo>
                <a:lnTo>
                  <a:pt x="330" y="306"/>
                </a:lnTo>
                <a:lnTo>
                  <a:pt x="312" y="312"/>
                </a:lnTo>
                <a:lnTo>
                  <a:pt x="294" y="318"/>
                </a:lnTo>
                <a:lnTo>
                  <a:pt x="264" y="336"/>
                </a:lnTo>
                <a:lnTo>
                  <a:pt x="228" y="348"/>
                </a:lnTo>
                <a:lnTo>
                  <a:pt x="156" y="378"/>
                </a:lnTo>
                <a:lnTo>
                  <a:pt x="120" y="390"/>
                </a:lnTo>
                <a:lnTo>
                  <a:pt x="78" y="408"/>
                </a:lnTo>
                <a:lnTo>
                  <a:pt x="42" y="426"/>
                </a:lnTo>
                <a:lnTo>
                  <a:pt x="0" y="438"/>
                </a:lnTo>
                <a:lnTo>
                  <a:pt x="6" y="426"/>
                </a:lnTo>
                <a:lnTo>
                  <a:pt x="18" y="408"/>
                </a:lnTo>
                <a:lnTo>
                  <a:pt x="30" y="396"/>
                </a:lnTo>
                <a:lnTo>
                  <a:pt x="42" y="384"/>
                </a:lnTo>
                <a:lnTo>
                  <a:pt x="54" y="366"/>
                </a:lnTo>
                <a:lnTo>
                  <a:pt x="66" y="354"/>
                </a:lnTo>
                <a:lnTo>
                  <a:pt x="84" y="330"/>
                </a:lnTo>
                <a:lnTo>
                  <a:pt x="108" y="300"/>
                </a:lnTo>
                <a:lnTo>
                  <a:pt x="132" y="276"/>
                </a:lnTo>
                <a:lnTo>
                  <a:pt x="186" y="222"/>
                </a:lnTo>
                <a:lnTo>
                  <a:pt x="210" y="198"/>
                </a:lnTo>
                <a:lnTo>
                  <a:pt x="234" y="168"/>
                </a:lnTo>
                <a:lnTo>
                  <a:pt x="258" y="144"/>
                </a:lnTo>
                <a:lnTo>
                  <a:pt x="282" y="114"/>
                </a:lnTo>
                <a:lnTo>
                  <a:pt x="294" y="102"/>
                </a:lnTo>
                <a:lnTo>
                  <a:pt x="300" y="90"/>
                </a:lnTo>
                <a:lnTo>
                  <a:pt x="312" y="72"/>
                </a:lnTo>
                <a:lnTo>
                  <a:pt x="324" y="60"/>
                </a:lnTo>
                <a:lnTo>
                  <a:pt x="336" y="48"/>
                </a:lnTo>
                <a:lnTo>
                  <a:pt x="342" y="30"/>
                </a:lnTo>
                <a:lnTo>
                  <a:pt x="354" y="18"/>
                </a:lnTo>
                <a:lnTo>
                  <a:pt x="360" y="12"/>
                </a:lnTo>
                <a:lnTo>
                  <a:pt x="366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5961" name="Freeform 17"/>
          <p:cNvSpPr>
            <a:spLocks/>
          </p:cNvSpPr>
          <p:nvPr/>
        </p:nvSpPr>
        <p:spPr bwMode="auto">
          <a:xfrm>
            <a:off x="2252663" y="4973638"/>
            <a:ext cx="1017587" cy="1009650"/>
          </a:xfrm>
          <a:custGeom>
            <a:avLst/>
            <a:gdLst>
              <a:gd name="T0" fmla="*/ 427849 w 528"/>
              <a:gd name="T1" fmla="*/ 0 h 498"/>
              <a:gd name="T2" fmla="*/ 427849 w 528"/>
              <a:gd name="T3" fmla="*/ 0 h 498"/>
              <a:gd name="T4" fmla="*/ 1017587 w 528"/>
              <a:gd name="T5" fmla="*/ 352769 h 498"/>
              <a:gd name="T6" fmla="*/ 936643 w 528"/>
              <a:gd name="T7" fmla="*/ 389263 h 498"/>
              <a:gd name="T8" fmla="*/ 867262 w 528"/>
              <a:gd name="T9" fmla="*/ 425756 h 498"/>
              <a:gd name="T10" fmla="*/ 797881 w 528"/>
              <a:gd name="T11" fmla="*/ 462249 h 498"/>
              <a:gd name="T12" fmla="*/ 728500 w 528"/>
              <a:gd name="T13" fmla="*/ 498743 h 498"/>
              <a:gd name="T14" fmla="*/ 659119 w 528"/>
              <a:gd name="T15" fmla="*/ 535236 h 498"/>
              <a:gd name="T16" fmla="*/ 601301 w 528"/>
              <a:gd name="T17" fmla="*/ 571730 h 498"/>
              <a:gd name="T18" fmla="*/ 543484 w 528"/>
              <a:gd name="T19" fmla="*/ 608223 h 498"/>
              <a:gd name="T20" fmla="*/ 485667 w 528"/>
              <a:gd name="T21" fmla="*/ 644716 h 498"/>
              <a:gd name="T22" fmla="*/ 427849 w 528"/>
              <a:gd name="T23" fmla="*/ 693374 h 498"/>
              <a:gd name="T24" fmla="*/ 370032 w 528"/>
              <a:gd name="T25" fmla="*/ 729867 h 498"/>
              <a:gd name="T26" fmla="*/ 254397 w 528"/>
              <a:gd name="T27" fmla="*/ 827183 h 498"/>
              <a:gd name="T28" fmla="*/ 138762 w 528"/>
              <a:gd name="T29" fmla="*/ 912334 h 498"/>
              <a:gd name="T30" fmla="*/ 0 w 528"/>
              <a:gd name="T31" fmla="*/ 1009650 h 498"/>
              <a:gd name="T32" fmla="*/ 23127 w 528"/>
              <a:gd name="T33" fmla="*/ 948828 h 498"/>
              <a:gd name="T34" fmla="*/ 46254 w 528"/>
              <a:gd name="T35" fmla="*/ 888005 h 498"/>
              <a:gd name="T36" fmla="*/ 69381 w 528"/>
              <a:gd name="T37" fmla="*/ 827183 h 498"/>
              <a:gd name="T38" fmla="*/ 104071 w 528"/>
              <a:gd name="T39" fmla="*/ 754196 h 498"/>
              <a:gd name="T40" fmla="*/ 161889 w 528"/>
              <a:gd name="T41" fmla="*/ 632552 h 498"/>
              <a:gd name="T42" fmla="*/ 219706 w 528"/>
              <a:gd name="T43" fmla="*/ 510907 h 498"/>
              <a:gd name="T44" fmla="*/ 277524 w 528"/>
              <a:gd name="T45" fmla="*/ 389263 h 498"/>
              <a:gd name="T46" fmla="*/ 312214 w 528"/>
              <a:gd name="T47" fmla="*/ 316276 h 498"/>
              <a:gd name="T48" fmla="*/ 335341 w 528"/>
              <a:gd name="T49" fmla="*/ 255454 h 498"/>
              <a:gd name="T50" fmla="*/ 358468 w 528"/>
              <a:gd name="T51" fmla="*/ 194631 h 498"/>
              <a:gd name="T52" fmla="*/ 381595 w 528"/>
              <a:gd name="T53" fmla="*/ 133809 h 498"/>
              <a:gd name="T54" fmla="*/ 393159 w 528"/>
              <a:gd name="T55" fmla="*/ 97316 h 498"/>
              <a:gd name="T56" fmla="*/ 404722 w 528"/>
              <a:gd name="T57" fmla="*/ 60822 h 498"/>
              <a:gd name="T58" fmla="*/ 427849 w 528"/>
              <a:gd name="T59" fmla="*/ 0 h 4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28" h="498">
                <a:moveTo>
                  <a:pt x="222" y="0"/>
                </a:moveTo>
                <a:lnTo>
                  <a:pt x="222" y="0"/>
                </a:lnTo>
                <a:lnTo>
                  <a:pt x="528" y="174"/>
                </a:lnTo>
                <a:lnTo>
                  <a:pt x="486" y="192"/>
                </a:lnTo>
                <a:lnTo>
                  <a:pt x="450" y="210"/>
                </a:lnTo>
                <a:lnTo>
                  <a:pt x="414" y="228"/>
                </a:lnTo>
                <a:lnTo>
                  <a:pt x="378" y="246"/>
                </a:lnTo>
                <a:lnTo>
                  <a:pt x="342" y="264"/>
                </a:lnTo>
                <a:lnTo>
                  <a:pt x="312" y="282"/>
                </a:lnTo>
                <a:lnTo>
                  <a:pt x="282" y="300"/>
                </a:lnTo>
                <a:lnTo>
                  <a:pt x="252" y="318"/>
                </a:lnTo>
                <a:lnTo>
                  <a:pt x="222" y="342"/>
                </a:lnTo>
                <a:lnTo>
                  <a:pt x="192" y="360"/>
                </a:lnTo>
                <a:lnTo>
                  <a:pt x="132" y="408"/>
                </a:lnTo>
                <a:lnTo>
                  <a:pt x="72" y="450"/>
                </a:lnTo>
                <a:lnTo>
                  <a:pt x="0" y="498"/>
                </a:lnTo>
                <a:lnTo>
                  <a:pt x="12" y="468"/>
                </a:lnTo>
                <a:lnTo>
                  <a:pt x="24" y="438"/>
                </a:lnTo>
                <a:lnTo>
                  <a:pt x="36" y="408"/>
                </a:lnTo>
                <a:lnTo>
                  <a:pt x="54" y="372"/>
                </a:lnTo>
                <a:lnTo>
                  <a:pt x="84" y="312"/>
                </a:lnTo>
                <a:lnTo>
                  <a:pt x="114" y="252"/>
                </a:lnTo>
                <a:lnTo>
                  <a:pt x="144" y="192"/>
                </a:lnTo>
                <a:lnTo>
                  <a:pt x="162" y="156"/>
                </a:lnTo>
                <a:lnTo>
                  <a:pt x="174" y="126"/>
                </a:lnTo>
                <a:lnTo>
                  <a:pt x="186" y="96"/>
                </a:lnTo>
                <a:lnTo>
                  <a:pt x="198" y="66"/>
                </a:lnTo>
                <a:lnTo>
                  <a:pt x="204" y="48"/>
                </a:lnTo>
                <a:lnTo>
                  <a:pt x="210" y="30"/>
                </a:lnTo>
                <a:lnTo>
                  <a:pt x="222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1" name="Oval 29"/>
          <p:cNvSpPr>
            <a:spLocks noChangeArrowheads="1"/>
          </p:cNvSpPr>
          <p:nvPr/>
        </p:nvSpPr>
        <p:spPr bwMode="auto">
          <a:xfrm>
            <a:off x="709613" y="4040188"/>
            <a:ext cx="2490787" cy="1836737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rgbClr val="FE6122"/>
              </a:gs>
              <a:gs pos="100000">
                <a:srgbClr val="FFA143"/>
              </a:gs>
            </a:gsLst>
            <a:lin ang="16200000" scaled="0"/>
          </a:gradFill>
          <a:ln>
            <a:noFill/>
          </a:ln>
          <a:effectLst>
            <a:outerShdw blurRad="38100" dist="22860" dir="5400000" algn="tl" rotWithShape="0">
              <a:prstClr val="black">
                <a:alpha val="35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097689" y="4245683"/>
            <a:ext cx="1817805" cy="1338828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Heat;</a:t>
            </a:r>
          </a:p>
          <a:p>
            <a:pPr>
              <a:defRPr/>
            </a:pPr>
            <a:r>
              <a:rPr lang="en-US" sz="2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temp</a:t>
            </a:r>
          </a:p>
          <a:p>
            <a:pPr>
              <a:defRPr/>
            </a:pPr>
            <a:r>
              <a:rPr lang="en-US" sz="2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temp</a:t>
            </a:r>
            <a:endParaRPr lang="en-US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2141538" y="431800"/>
            <a:ext cx="4997450" cy="646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Solar 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Energy, Options</a:t>
            </a:r>
            <a:endParaRPr lang="en-US" sz="1800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45970" name="textruta 1"/>
          <p:cNvSpPr txBox="1">
            <a:spLocks noChangeArrowheads="1"/>
          </p:cNvSpPr>
          <p:nvPr/>
        </p:nvSpPr>
        <p:spPr bwMode="auto">
          <a:xfrm>
            <a:off x="8459788" y="6559550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400">
                <a:ea typeface="MS PGothic" pitchFamily="34" charset="-128"/>
              </a:rPr>
              <a:t>12</a:t>
            </a:r>
            <a:endParaRPr lang="en-GB" sz="1400">
              <a:ea typeface="MS PGothic" pitchFamily="34" charset="-128"/>
            </a:endParaRPr>
          </a:p>
        </p:txBody>
      </p:sp>
      <p:pic>
        <p:nvPicPr>
          <p:cNvPr id="1745972" name="Picture 52" descr="UU_logo_pc_4f_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13600" r="28743" b="43886"/>
          <a:stretch>
            <a:fillRect/>
          </a:stretch>
        </p:blipFill>
        <p:spPr bwMode="auto">
          <a:xfrm>
            <a:off x="0" y="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881063" y="615950"/>
            <a:ext cx="71024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2000" b="1">
                <a:solidFill>
                  <a:srgbClr val="8787E1"/>
                </a:solidFill>
                <a:latin typeface="Times" charset="0"/>
                <a:cs typeface="Times New Roman" pitchFamily="18" charset="0"/>
              </a:rPr>
              <a:t>The energy system – local versus global aspects; the place for solar energy; need for fuel</a:t>
            </a:r>
          </a:p>
          <a:p>
            <a:endParaRPr lang="sv-SE" sz="2000" b="1">
              <a:solidFill>
                <a:srgbClr val="8787E1"/>
              </a:solidFill>
              <a:latin typeface="Times" charset="0"/>
              <a:cs typeface="Times New Roman" pitchFamily="18" charset="0"/>
            </a:endParaRPr>
          </a:p>
          <a:p>
            <a:endParaRPr lang="sv-SE" sz="2000" b="1">
              <a:solidFill>
                <a:srgbClr val="8787E1"/>
              </a:solidFill>
              <a:latin typeface="Times" charset="0"/>
              <a:cs typeface="Times New Roman" pitchFamily="18" charset="0"/>
            </a:endParaRPr>
          </a:p>
          <a:p>
            <a:r>
              <a:rPr lang="sv-SE" sz="20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Various concepts for solar fuels</a:t>
            </a:r>
          </a:p>
          <a:p>
            <a:endParaRPr lang="sv-SE" sz="2000" b="1">
              <a:solidFill>
                <a:schemeClr val="accent2"/>
              </a:solidFill>
              <a:latin typeface="Times" charset="0"/>
              <a:cs typeface="Times New Roman" pitchFamily="18" charset="0"/>
            </a:endParaRPr>
          </a:p>
          <a:p>
            <a:endParaRPr lang="sv-SE" sz="2000" b="1">
              <a:solidFill>
                <a:schemeClr val="accent2"/>
              </a:solidFill>
              <a:latin typeface="Times" charset="0"/>
              <a:cs typeface="Times New Roman" pitchFamily="18" charset="0"/>
            </a:endParaRPr>
          </a:p>
          <a:p>
            <a:r>
              <a:rPr lang="sv-SE" sz="2000" b="1">
                <a:solidFill>
                  <a:srgbClr val="7C7CDE"/>
                </a:solidFill>
                <a:latin typeface="Times" charset="0"/>
                <a:cs typeface="Times New Roman" pitchFamily="18" charset="0"/>
              </a:rPr>
              <a:t>Our science in the Swedish Consortium for Artificial Photosynthesis</a:t>
            </a:r>
            <a:endParaRPr lang="en-GB" sz="2000" b="1">
              <a:solidFill>
                <a:srgbClr val="7C7CDE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1225731" name="Oval 3"/>
          <p:cNvSpPr>
            <a:spLocks noChangeArrowheads="1"/>
          </p:cNvSpPr>
          <p:nvPr/>
        </p:nvSpPr>
        <p:spPr bwMode="auto">
          <a:xfrm>
            <a:off x="547688" y="866775"/>
            <a:ext cx="155575" cy="153988"/>
          </a:xfrm>
          <a:prstGeom prst="ellipse">
            <a:avLst/>
          </a:prstGeom>
          <a:solidFill>
            <a:srgbClr val="8787E1"/>
          </a:solidFill>
          <a:ln w="9525">
            <a:solidFill>
              <a:srgbClr val="8787E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25732" name="Oval 4"/>
          <p:cNvSpPr>
            <a:spLocks noChangeArrowheads="1"/>
          </p:cNvSpPr>
          <p:nvPr/>
        </p:nvSpPr>
        <p:spPr bwMode="auto">
          <a:xfrm>
            <a:off x="550863" y="1955800"/>
            <a:ext cx="155575" cy="1539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25733" name="Oval 5"/>
          <p:cNvSpPr>
            <a:spLocks noChangeArrowheads="1"/>
          </p:cNvSpPr>
          <p:nvPr/>
        </p:nvSpPr>
        <p:spPr bwMode="auto">
          <a:xfrm>
            <a:off x="546100" y="2881313"/>
            <a:ext cx="155575" cy="1539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25734" name="Line 6"/>
          <p:cNvSpPr>
            <a:spLocks noChangeShapeType="1"/>
          </p:cNvSpPr>
          <p:nvPr/>
        </p:nvSpPr>
        <p:spPr bwMode="auto">
          <a:xfrm>
            <a:off x="153988" y="236538"/>
            <a:ext cx="0" cy="4278312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Text Box 2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975300" name="Text Box 4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975302" name="Rectangle 6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83" name="Text Box 3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761284" name="Text Box 4"/>
          <p:cNvSpPr txBox="1">
            <a:spLocks noChangeArrowheads="1"/>
          </p:cNvSpPr>
          <p:nvPr/>
        </p:nvSpPr>
        <p:spPr bwMode="auto">
          <a:xfrm>
            <a:off x="827088" y="4508500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sp>
        <p:nvSpPr>
          <p:cNvPr id="1761285" name="Text Box 5"/>
          <p:cNvSpPr txBox="1">
            <a:spLocks noChangeArrowheads="1"/>
          </p:cNvSpPr>
          <p:nvPr/>
        </p:nvSpPr>
        <p:spPr bwMode="auto">
          <a:xfrm>
            <a:off x="806450" y="1303338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Direct methods</a:t>
            </a:r>
          </a:p>
        </p:txBody>
      </p:sp>
      <p:sp>
        <p:nvSpPr>
          <p:cNvPr id="1761289" name="Text Box 9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761291" name="Rectangle 11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298" name="Picture 2" descr="australien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252663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299" name="Picture 3" descr="azerbadjan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90975"/>
            <a:ext cx="6858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0" name="Picture 4" descr="denmark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2928938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1" name="Picture 5" descr="egypten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5133975"/>
            <a:ext cx="6858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2" name="Picture 6" descr="finland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373563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3" name="Picture 7" descr="holland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1989138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4" name="Picture 8" descr="irak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624013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5" name="Picture 9" descr="iran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5592763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6" name="Picture 10" descr="japan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4818063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7" name="Picture 11" descr="kina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638175"/>
            <a:ext cx="6858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8" name="Picture 12" descr="lettland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094288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09" name="Picture 13" descr="palestina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1001713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0" name="Picture 14" descr="polen"/>
          <p:cNvPicPr preferRelativeResize="0"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4554538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1" name="Picture 15" descr="ryssland"/>
          <p:cNvPicPr preferRelativeResize="0"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5448300"/>
            <a:ext cx="6858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2" name="Picture 16" descr="storbrittanien"/>
          <p:cNvPicPr preferRelativeResize="0"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5589588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3" name="Picture 17" descr="sverige"/>
          <p:cNvPicPr preferRelativeResize="0"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219075"/>
            <a:ext cx="11715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4" name="Picture 18" descr="tyskland"/>
          <p:cNvPicPr preferRelativeResize="0"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503238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5" name="Picture 19" descr="ungern"/>
          <p:cNvPicPr preferRelativeResize="0"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408613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6" name="Picture 20" descr="czech"/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2663825"/>
            <a:ext cx="6858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7" name="Picture 21" descr="usa"/>
          <p:cNvPicPr preferRelativeResize="0"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1587500"/>
            <a:ext cx="6858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8" name="Picture 22" descr="estonia"/>
          <p:cNvPicPr preferRelativeResize="0"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08050"/>
            <a:ext cx="6858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19" name="Picture 23" descr="france"/>
          <p:cNvPicPr preferRelativeResize="0"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52438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20" name="Picture 24" descr="lithuan"/>
          <p:cNvPicPr preferRelativeResize="0"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663825"/>
            <a:ext cx="68580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21" name="Picture 25" descr="pt"/>
          <p:cNvPicPr preferRelativeResize="0"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033588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07322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37463" y="1497013"/>
          <a:ext cx="685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367" name="Presentation" r:id="rId28" imgW="4572000" imgH="3429000" progId="PowerPoint.Show.8">
                  <p:embed/>
                </p:oleObj>
              </mc:Choice>
              <mc:Fallback>
                <p:oleObj name="Presentation" r:id="rId28" imgW="4572000" imgH="3429000" progId="PowerPoint.Show.8">
                  <p:embed/>
                  <p:pic>
                    <p:nvPicPr>
                      <p:cNvPr id="0" name="Object 2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999" t="29333" r="25999" b="29333"/>
                      <a:stretch>
                        <a:fillRect/>
                      </a:stretch>
                    </p:blipFill>
                    <p:spPr bwMode="auto">
                      <a:xfrm>
                        <a:off x="7637463" y="1497013"/>
                        <a:ext cx="6858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7323" name="Picture 27"/>
          <p:cNvPicPr preferRelativeResize="0"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098925"/>
            <a:ext cx="685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24" name="Picture 28"/>
          <p:cNvPicPr preferRelativeResize="0"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3376613"/>
            <a:ext cx="685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25" name="Picture 29"/>
          <p:cNvPicPr preferRelativeResize="0"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4938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7326" name="Picture 30" descr="Italiens flagga"/>
          <p:cNvPicPr preferRelativeResize="0"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94063"/>
            <a:ext cx="68580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7327" name="Picture 31" descr="Irlands flagga"/>
          <p:cNvPicPr preferRelativeResize="0"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928938"/>
            <a:ext cx="685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7328" name="Text Box 32"/>
          <p:cNvSpPr txBox="1">
            <a:spLocks noChangeArrowheads="1"/>
          </p:cNvSpPr>
          <p:nvPr/>
        </p:nvSpPr>
        <p:spPr bwMode="auto">
          <a:xfrm>
            <a:off x="1962150" y="2633663"/>
            <a:ext cx="55308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Swedish Consortium for Artificial Photosynthesis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1994-</a:t>
            </a:r>
            <a:endParaRPr lang="sv-SE" sz="3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207330" name="Picture 34" descr="fla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684213"/>
            <a:ext cx="685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7331" name="Picture 35" descr="by"/>
          <p:cNvPicPr preferRelativeResize="0"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6464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7332" name="Picture 36" descr="Norge_flag_stor"/>
          <p:cNvPicPr preferRelativeResize="0">
            <a:picLocks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692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7333" name="Picture 37" descr="Tunisia fla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32911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7334" name="Picture 38" descr="Indonesia_flag_300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1456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7336" name="Picture 40" descr="UU_logo_pc_4f_30"/>
          <p:cNvPicPr>
            <a:picLocks noChangeAspect="1" noChangeArrowheads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13600" r="28743" b="43886"/>
          <a:stretch>
            <a:fillRect/>
          </a:stretch>
        </p:blipFill>
        <p:spPr bwMode="auto">
          <a:xfrm>
            <a:off x="0" y="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7337" name="Text Box 41"/>
          <p:cNvSpPr txBox="1">
            <a:spLocks noChangeArrowheads="1"/>
          </p:cNvSpPr>
          <p:nvPr/>
        </p:nvSpPr>
        <p:spPr bwMode="auto">
          <a:xfrm>
            <a:off x="1054100" y="6413500"/>
            <a:ext cx="7319962" cy="396875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sv-SE" sz="2000" dirty="0" err="1">
                <a:solidFill>
                  <a:srgbClr val="FF0000"/>
                </a:solidFill>
                <a:cs typeface="Arial" pitchFamily="34" charset="0"/>
              </a:rPr>
              <a:t>Sw</a:t>
            </a:r>
            <a:r>
              <a:rPr lang="sv-SE" sz="2000" dirty="0">
                <a:solidFill>
                  <a:srgbClr val="FF0000"/>
                </a:solidFill>
                <a:cs typeface="Arial" pitchFamily="34" charset="0"/>
              </a:rPr>
              <a:t>. Energy </a:t>
            </a:r>
            <a:r>
              <a:rPr lang="sv-SE" sz="2000" dirty="0" err="1">
                <a:solidFill>
                  <a:srgbClr val="FF0000"/>
                </a:solidFill>
                <a:cs typeface="Arial" pitchFamily="34" charset="0"/>
              </a:rPr>
              <a:t>agency</a:t>
            </a:r>
            <a:r>
              <a:rPr lang="sv-SE" sz="2000" dirty="0">
                <a:solidFill>
                  <a:srgbClr val="FF0000"/>
                </a:solidFill>
                <a:cs typeface="Arial" pitchFamily="34" charset="0"/>
              </a:rPr>
              <a:t>, Knut and Alice Wallenberg Foundation; EU; VR</a:t>
            </a:r>
            <a:endParaRPr lang="en-GB" sz="2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7" name="AutoShape 3"/>
          <p:cNvSpPr>
            <a:spLocks noChangeArrowheads="1"/>
          </p:cNvSpPr>
          <p:nvPr/>
        </p:nvSpPr>
        <p:spPr bwMode="auto">
          <a:xfrm>
            <a:off x="611188" y="3433763"/>
            <a:ext cx="2592387" cy="576262"/>
          </a:xfrm>
          <a:prstGeom prst="homePlate">
            <a:avLst>
              <a:gd name="adj" fmla="val 11246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Photovoltaics</a:t>
            </a:r>
            <a:endParaRPr lang="sv-SE" b="1"/>
          </a:p>
        </p:txBody>
      </p:sp>
      <p:sp>
        <p:nvSpPr>
          <p:cNvPr id="1782789" name="Text Box 5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782790" name="Text Box 6"/>
          <p:cNvSpPr txBox="1">
            <a:spLocks noChangeArrowheads="1"/>
          </p:cNvSpPr>
          <p:nvPr/>
        </p:nvSpPr>
        <p:spPr bwMode="auto">
          <a:xfrm>
            <a:off x="827088" y="2784475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sp>
        <p:nvSpPr>
          <p:cNvPr id="1782792" name="AutoShape 8"/>
          <p:cNvSpPr>
            <a:spLocks noChangeArrowheads="1"/>
          </p:cNvSpPr>
          <p:nvPr/>
        </p:nvSpPr>
        <p:spPr bwMode="auto">
          <a:xfrm>
            <a:off x="3203575" y="3433763"/>
            <a:ext cx="2663825" cy="576262"/>
          </a:xfrm>
          <a:prstGeom prst="homePlate">
            <a:avLst>
              <a:gd name="adj" fmla="val 11556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/>
              <a:t>Electrolysis</a:t>
            </a:r>
            <a:r>
              <a:rPr lang="en-US" b="1">
                <a:cs typeface="Arial" pitchFamily="34" charset="0"/>
              </a:rPr>
              <a:t>→H</a:t>
            </a:r>
            <a:r>
              <a:rPr lang="en-US" b="1" baseline="-25000">
                <a:cs typeface="Arial" pitchFamily="34" charset="0"/>
              </a:rPr>
              <a:t>2</a:t>
            </a:r>
          </a:p>
        </p:txBody>
      </p:sp>
      <p:sp>
        <p:nvSpPr>
          <p:cNvPr id="1782795" name="Line 11"/>
          <p:cNvSpPr>
            <a:spLocks noChangeShapeType="1"/>
          </p:cNvSpPr>
          <p:nvPr/>
        </p:nvSpPr>
        <p:spPr bwMode="auto">
          <a:xfrm flipV="1">
            <a:off x="5203825" y="3217863"/>
            <a:ext cx="0" cy="2873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82796" name="Line 12"/>
          <p:cNvSpPr>
            <a:spLocks noChangeShapeType="1"/>
          </p:cNvSpPr>
          <p:nvPr/>
        </p:nvSpPr>
        <p:spPr bwMode="auto">
          <a:xfrm>
            <a:off x="5187950" y="3217863"/>
            <a:ext cx="32718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82802" name="Text Box 18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782803" name="Rectangle 19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AutoShape 2"/>
          <p:cNvSpPr>
            <a:spLocks noChangeArrowheads="1"/>
          </p:cNvSpPr>
          <p:nvPr/>
        </p:nvSpPr>
        <p:spPr bwMode="auto">
          <a:xfrm>
            <a:off x="611188" y="3433763"/>
            <a:ext cx="2592387" cy="576262"/>
          </a:xfrm>
          <a:prstGeom prst="homePlate">
            <a:avLst>
              <a:gd name="adj" fmla="val 11246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Photovoltaics</a:t>
            </a:r>
            <a:endParaRPr lang="sv-SE" b="1"/>
          </a:p>
        </p:txBody>
      </p:sp>
      <p:sp>
        <p:nvSpPr>
          <p:cNvPr id="1786883" name="Text Box 3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786884" name="Text Box 4"/>
          <p:cNvSpPr txBox="1">
            <a:spLocks noChangeArrowheads="1"/>
          </p:cNvSpPr>
          <p:nvPr/>
        </p:nvSpPr>
        <p:spPr bwMode="auto">
          <a:xfrm>
            <a:off x="827088" y="2784475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sp>
        <p:nvSpPr>
          <p:cNvPr id="1786886" name="AutoShape 6"/>
          <p:cNvSpPr>
            <a:spLocks noChangeArrowheads="1"/>
          </p:cNvSpPr>
          <p:nvPr/>
        </p:nvSpPr>
        <p:spPr bwMode="auto">
          <a:xfrm>
            <a:off x="3203575" y="3433763"/>
            <a:ext cx="2663825" cy="576262"/>
          </a:xfrm>
          <a:prstGeom prst="homePlate">
            <a:avLst>
              <a:gd name="adj" fmla="val 11556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/>
              <a:t>Electrolysis</a:t>
            </a:r>
            <a:r>
              <a:rPr lang="en-US" b="1">
                <a:cs typeface="Arial" pitchFamily="34" charset="0"/>
              </a:rPr>
              <a:t>→H</a:t>
            </a:r>
            <a:r>
              <a:rPr lang="en-US" b="1" baseline="-25000">
                <a:cs typeface="Arial" pitchFamily="34" charset="0"/>
              </a:rPr>
              <a:t>2</a:t>
            </a:r>
          </a:p>
        </p:txBody>
      </p:sp>
      <p:sp>
        <p:nvSpPr>
          <p:cNvPr id="1786887" name="Line 7"/>
          <p:cNvSpPr>
            <a:spLocks noChangeShapeType="1"/>
          </p:cNvSpPr>
          <p:nvPr/>
        </p:nvSpPr>
        <p:spPr bwMode="auto">
          <a:xfrm flipV="1">
            <a:off x="5203825" y="3217863"/>
            <a:ext cx="0" cy="2873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86888" name="Line 8"/>
          <p:cNvSpPr>
            <a:spLocks noChangeShapeType="1"/>
          </p:cNvSpPr>
          <p:nvPr/>
        </p:nvSpPr>
        <p:spPr bwMode="auto">
          <a:xfrm>
            <a:off x="5187950" y="3217863"/>
            <a:ext cx="32718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86889" name="Text Box 9"/>
          <p:cNvSpPr txBox="1">
            <a:spLocks noChangeArrowheads="1"/>
          </p:cNvSpPr>
          <p:nvPr/>
        </p:nvSpPr>
        <p:spPr bwMode="auto">
          <a:xfrm>
            <a:off x="5289550" y="2424113"/>
            <a:ext cx="2938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2000" i="1">
                <a:solidFill>
                  <a:schemeClr val="accent2"/>
                </a:solidFill>
              </a:rPr>
              <a:t>Leads to discussions about the hydrogen society</a:t>
            </a:r>
          </a:p>
        </p:txBody>
      </p:sp>
      <p:sp>
        <p:nvSpPr>
          <p:cNvPr id="1786891" name="Text Box 11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786892" name="Rectangle 12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AutoShape 2"/>
          <p:cNvSpPr>
            <a:spLocks noChangeArrowheads="1"/>
          </p:cNvSpPr>
          <p:nvPr/>
        </p:nvSpPr>
        <p:spPr bwMode="auto">
          <a:xfrm>
            <a:off x="5868988" y="3433763"/>
            <a:ext cx="2663825" cy="576262"/>
          </a:xfrm>
          <a:prstGeom prst="homePlate">
            <a:avLst>
              <a:gd name="adj" fmla="val 11556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0739" name="AutoShape 3"/>
          <p:cNvSpPr>
            <a:spLocks noChangeArrowheads="1"/>
          </p:cNvSpPr>
          <p:nvPr/>
        </p:nvSpPr>
        <p:spPr bwMode="auto">
          <a:xfrm>
            <a:off x="611188" y="3433763"/>
            <a:ext cx="2592387" cy="576262"/>
          </a:xfrm>
          <a:prstGeom prst="homePlate">
            <a:avLst>
              <a:gd name="adj" fmla="val 11246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Photovoltaics</a:t>
            </a:r>
            <a:endParaRPr lang="sv-SE" b="1"/>
          </a:p>
        </p:txBody>
      </p:sp>
      <p:sp>
        <p:nvSpPr>
          <p:cNvPr id="1780741" name="Text Box 5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780742" name="Text Box 6"/>
          <p:cNvSpPr txBox="1">
            <a:spLocks noChangeArrowheads="1"/>
          </p:cNvSpPr>
          <p:nvPr/>
        </p:nvSpPr>
        <p:spPr bwMode="auto">
          <a:xfrm>
            <a:off x="827088" y="2784475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sp>
        <p:nvSpPr>
          <p:cNvPr id="1780744" name="AutoShape 8"/>
          <p:cNvSpPr>
            <a:spLocks noChangeArrowheads="1"/>
          </p:cNvSpPr>
          <p:nvPr/>
        </p:nvSpPr>
        <p:spPr bwMode="auto">
          <a:xfrm>
            <a:off x="3203575" y="3433763"/>
            <a:ext cx="2663825" cy="576262"/>
          </a:xfrm>
          <a:prstGeom prst="homePlate">
            <a:avLst>
              <a:gd name="adj" fmla="val 11556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/>
              <a:t>Electrolysis</a:t>
            </a:r>
            <a:r>
              <a:rPr lang="en-US" b="1">
                <a:cs typeface="Arial" pitchFamily="34" charset="0"/>
              </a:rPr>
              <a:t>→H</a:t>
            </a:r>
            <a:r>
              <a:rPr lang="en-US" b="1" baseline="-25000">
                <a:cs typeface="Arial" pitchFamily="34" charset="0"/>
              </a:rPr>
              <a:t>2</a:t>
            </a:r>
          </a:p>
        </p:txBody>
      </p:sp>
      <p:sp>
        <p:nvSpPr>
          <p:cNvPr id="1780747" name="Line 11"/>
          <p:cNvSpPr>
            <a:spLocks noChangeShapeType="1"/>
          </p:cNvSpPr>
          <p:nvPr/>
        </p:nvSpPr>
        <p:spPr bwMode="auto">
          <a:xfrm flipV="1">
            <a:off x="5203825" y="3217863"/>
            <a:ext cx="0" cy="2873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80748" name="Line 12"/>
          <p:cNvSpPr>
            <a:spLocks noChangeShapeType="1"/>
          </p:cNvSpPr>
          <p:nvPr/>
        </p:nvSpPr>
        <p:spPr bwMode="auto">
          <a:xfrm>
            <a:off x="5187950" y="3217863"/>
            <a:ext cx="32718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80749" name="Line 13"/>
          <p:cNvSpPr>
            <a:spLocks noChangeShapeType="1"/>
          </p:cNvSpPr>
          <p:nvPr/>
        </p:nvSpPr>
        <p:spPr bwMode="auto">
          <a:xfrm flipV="1">
            <a:off x="5187950" y="3976688"/>
            <a:ext cx="0" cy="144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80750" name="Line 14"/>
          <p:cNvSpPr>
            <a:spLocks noChangeShapeType="1"/>
          </p:cNvSpPr>
          <p:nvPr/>
        </p:nvSpPr>
        <p:spPr bwMode="auto">
          <a:xfrm flipV="1">
            <a:off x="6843713" y="3976688"/>
            <a:ext cx="0" cy="144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80751" name="Line 15"/>
          <p:cNvSpPr>
            <a:spLocks noChangeShapeType="1"/>
          </p:cNvSpPr>
          <p:nvPr/>
        </p:nvSpPr>
        <p:spPr bwMode="auto">
          <a:xfrm>
            <a:off x="5187950" y="4121150"/>
            <a:ext cx="16557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80752" name="Text Box 16"/>
          <p:cNvSpPr txBox="1">
            <a:spLocks noChangeArrowheads="1"/>
          </p:cNvSpPr>
          <p:nvPr/>
        </p:nvSpPr>
        <p:spPr bwMode="auto">
          <a:xfrm>
            <a:off x="5965825" y="334803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4118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2000" b="1"/>
              <a:t>C-based fuel</a:t>
            </a:r>
          </a:p>
          <a:p>
            <a:pPr algn="ctr"/>
            <a:r>
              <a:rPr lang="sv-SE" sz="1600"/>
              <a:t>From </a:t>
            </a:r>
            <a:r>
              <a:rPr lang="sv-SE" sz="1600" b="1"/>
              <a:t>H</a:t>
            </a:r>
            <a:r>
              <a:rPr lang="sv-SE" sz="1600" b="1" baseline="-25000"/>
              <a:t>2</a:t>
            </a:r>
            <a:r>
              <a:rPr lang="sv-SE" sz="1600"/>
              <a:t> and CO</a:t>
            </a:r>
            <a:r>
              <a:rPr lang="sv-SE" sz="1600" baseline="-25000"/>
              <a:t>2</a:t>
            </a:r>
          </a:p>
        </p:txBody>
      </p:sp>
      <p:sp>
        <p:nvSpPr>
          <p:cNvPr id="1780754" name="Text Box 18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780755" name="Rectangle 19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5" name="Text Box 5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776649" name="AutoShape 9"/>
          <p:cNvSpPr>
            <a:spLocks noChangeArrowheads="1"/>
          </p:cNvSpPr>
          <p:nvPr/>
        </p:nvSpPr>
        <p:spPr bwMode="auto">
          <a:xfrm>
            <a:off x="3167063" y="4297363"/>
            <a:ext cx="2700337" cy="576262"/>
          </a:xfrm>
          <a:prstGeom prst="homePlate">
            <a:avLst>
              <a:gd name="adj" fmla="val 111465"/>
            </a:avLst>
          </a:prstGeom>
          <a:gradFill rotWithShape="1">
            <a:gsLst>
              <a:gs pos="0">
                <a:srgbClr val="A6A200"/>
              </a:gs>
              <a:gs pos="100000">
                <a:srgbClr val="A6A200">
                  <a:gamma/>
                  <a:tint val="69804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b="1"/>
              <a:t>Biomass</a:t>
            </a:r>
          </a:p>
        </p:txBody>
      </p:sp>
      <p:sp>
        <p:nvSpPr>
          <p:cNvPr id="1776650" name="AutoShape 10"/>
          <p:cNvSpPr>
            <a:spLocks noChangeArrowheads="1"/>
          </p:cNvSpPr>
          <p:nvPr/>
        </p:nvSpPr>
        <p:spPr bwMode="auto">
          <a:xfrm>
            <a:off x="5867400" y="4297363"/>
            <a:ext cx="2557463" cy="576262"/>
          </a:xfrm>
          <a:prstGeom prst="homePlate">
            <a:avLst>
              <a:gd name="adj" fmla="val 105567"/>
            </a:avLst>
          </a:prstGeom>
          <a:gradFill rotWithShape="1">
            <a:gsLst>
              <a:gs pos="0">
                <a:srgbClr val="A6A200"/>
              </a:gs>
              <a:gs pos="100000">
                <a:srgbClr val="A6A200">
                  <a:gamma/>
                  <a:tint val="69804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2000" b="1"/>
              <a:t>Conversion</a:t>
            </a:r>
          </a:p>
          <a:p>
            <a:pPr algn="ctr"/>
            <a:r>
              <a:rPr lang="sv-SE" sz="1600"/>
              <a:t>Pyrol.,ferm., chop wood etc</a:t>
            </a:r>
          </a:p>
        </p:txBody>
      </p:sp>
      <p:sp>
        <p:nvSpPr>
          <p:cNvPr id="1776657" name="Text Box 17"/>
          <p:cNvSpPr txBox="1">
            <a:spLocks noChangeArrowheads="1"/>
          </p:cNvSpPr>
          <p:nvPr/>
        </p:nvSpPr>
        <p:spPr bwMode="auto">
          <a:xfrm>
            <a:off x="827088" y="2784475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sp>
        <p:nvSpPr>
          <p:cNvPr id="1776659" name="Text Box 19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776660" name="Rectangle 20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6" name="AutoShape 4"/>
          <p:cNvSpPr>
            <a:spLocks noChangeArrowheads="1"/>
          </p:cNvSpPr>
          <p:nvPr/>
        </p:nvSpPr>
        <p:spPr bwMode="auto">
          <a:xfrm>
            <a:off x="611188" y="4297363"/>
            <a:ext cx="2557462" cy="576262"/>
          </a:xfrm>
          <a:prstGeom prst="homePlate">
            <a:avLst>
              <a:gd name="adj" fmla="val 105567"/>
            </a:avLst>
          </a:prstGeom>
          <a:gradFill rotWithShape="1">
            <a:gsLst>
              <a:gs pos="0">
                <a:srgbClr val="00BC00"/>
              </a:gs>
              <a:gs pos="100000">
                <a:srgbClr val="00BC00">
                  <a:gamma/>
                  <a:tint val="40784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b="1"/>
              <a:t> Photosynthesis</a:t>
            </a:r>
          </a:p>
        </p:txBody>
      </p:sp>
      <p:sp>
        <p:nvSpPr>
          <p:cNvPr id="1774597" name="Text Box 5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774598" name="Text Box 6"/>
          <p:cNvSpPr txBox="1">
            <a:spLocks noChangeArrowheads="1"/>
          </p:cNvSpPr>
          <p:nvPr/>
        </p:nvSpPr>
        <p:spPr bwMode="auto">
          <a:xfrm>
            <a:off x="827088" y="2784475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sp>
        <p:nvSpPr>
          <p:cNvPr id="1774601" name="AutoShape 9"/>
          <p:cNvSpPr>
            <a:spLocks noChangeArrowheads="1"/>
          </p:cNvSpPr>
          <p:nvPr/>
        </p:nvSpPr>
        <p:spPr bwMode="auto">
          <a:xfrm>
            <a:off x="3167063" y="4297363"/>
            <a:ext cx="2700337" cy="576262"/>
          </a:xfrm>
          <a:prstGeom prst="homePlate">
            <a:avLst>
              <a:gd name="adj" fmla="val 111465"/>
            </a:avLst>
          </a:prstGeom>
          <a:gradFill rotWithShape="1">
            <a:gsLst>
              <a:gs pos="0">
                <a:srgbClr val="A6A200"/>
              </a:gs>
              <a:gs pos="100000">
                <a:srgbClr val="A6A200">
                  <a:gamma/>
                  <a:tint val="69804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b="1"/>
              <a:t>Biomass</a:t>
            </a:r>
          </a:p>
        </p:txBody>
      </p:sp>
      <p:sp>
        <p:nvSpPr>
          <p:cNvPr id="1774602" name="AutoShape 10"/>
          <p:cNvSpPr>
            <a:spLocks noChangeArrowheads="1"/>
          </p:cNvSpPr>
          <p:nvPr/>
        </p:nvSpPr>
        <p:spPr bwMode="auto">
          <a:xfrm>
            <a:off x="5867400" y="4297363"/>
            <a:ext cx="2557463" cy="576262"/>
          </a:xfrm>
          <a:prstGeom prst="homePlate">
            <a:avLst>
              <a:gd name="adj" fmla="val 105567"/>
            </a:avLst>
          </a:prstGeom>
          <a:gradFill rotWithShape="1">
            <a:gsLst>
              <a:gs pos="0">
                <a:srgbClr val="A6A200"/>
              </a:gs>
              <a:gs pos="100000">
                <a:srgbClr val="A6A200">
                  <a:gamma/>
                  <a:tint val="69804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2000" b="1"/>
              <a:t>Conversion</a:t>
            </a:r>
          </a:p>
        </p:txBody>
      </p:sp>
      <p:sp>
        <p:nvSpPr>
          <p:cNvPr id="1774610" name="Text Box 18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774611" name="Rectangle 19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AutoShape 2"/>
          <p:cNvSpPr>
            <a:spLocks noChangeArrowheads="1"/>
          </p:cNvSpPr>
          <p:nvPr/>
        </p:nvSpPr>
        <p:spPr bwMode="auto">
          <a:xfrm>
            <a:off x="5868988" y="3433763"/>
            <a:ext cx="2663825" cy="576262"/>
          </a:xfrm>
          <a:prstGeom prst="homePlate">
            <a:avLst>
              <a:gd name="adj" fmla="val 11556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2547" name="AutoShape 3"/>
          <p:cNvSpPr>
            <a:spLocks noChangeArrowheads="1"/>
          </p:cNvSpPr>
          <p:nvPr/>
        </p:nvSpPr>
        <p:spPr bwMode="auto">
          <a:xfrm>
            <a:off x="611188" y="3433763"/>
            <a:ext cx="2592387" cy="576262"/>
          </a:xfrm>
          <a:prstGeom prst="homePlate">
            <a:avLst>
              <a:gd name="adj" fmla="val 11246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Photovoltaics</a:t>
            </a:r>
            <a:endParaRPr lang="sv-SE" b="1"/>
          </a:p>
        </p:txBody>
      </p:sp>
      <p:sp>
        <p:nvSpPr>
          <p:cNvPr id="1772548" name="AutoShape 4"/>
          <p:cNvSpPr>
            <a:spLocks noChangeArrowheads="1"/>
          </p:cNvSpPr>
          <p:nvPr/>
        </p:nvSpPr>
        <p:spPr bwMode="auto">
          <a:xfrm>
            <a:off x="611188" y="4297363"/>
            <a:ext cx="2557462" cy="576262"/>
          </a:xfrm>
          <a:prstGeom prst="homePlate">
            <a:avLst>
              <a:gd name="adj" fmla="val 105567"/>
            </a:avLst>
          </a:prstGeom>
          <a:gradFill rotWithShape="1">
            <a:gsLst>
              <a:gs pos="0">
                <a:srgbClr val="00BC00"/>
              </a:gs>
              <a:gs pos="100000">
                <a:srgbClr val="00BC00">
                  <a:gamma/>
                  <a:tint val="40784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b="1"/>
              <a:t> Photosynthesis</a:t>
            </a:r>
          </a:p>
        </p:txBody>
      </p:sp>
      <p:sp>
        <p:nvSpPr>
          <p:cNvPr id="1772549" name="Text Box 5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772550" name="Text Box 6"/>
          <p:cNvSpPr txBox="1">
            <a:spLocks noChangeArrowheads="1"/>
          </p:cNvSpPr>
          <p:nvPr/>
        </p:nvSpPr>
        <p:spPr bwMode="auto">
          <a:xfrm>
            <a:off x="827088" y="2784475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sp>
        <p:nvSpPr>
          <p:cNvPr id="1772552" name="AutoShape 8"/>
          <p:cNvSpPr>
            <a:spLocks noChangeArrowheads="1"/>
          </p:cNvSpPr>
          <p:nvPr/>
        </p:nvSpPr>
        <p:spPr bwMode="auto">
          <a:xfrm>
            <a:off x="3203575" y="3433763"/>
            <a:ext cx="2663825" cy="576262"/>
          </a:xfrm>
          <a:prstGeom prst="homePlate">
            <a:avLst>
              <a:gd name="adj" fmla="val 11556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/>
              <a:t>Electrolysis</a:t>
            </a:r>
            <a:r>
              <a:rPr lang="en-US" b="1">
                <a:cs typeface="Arial" pitchFamily="34" charset="0"/>
              </a:rPr>
              <a:t>→H</a:t>
            </a:r>
            <a:r>
              <a:rPr lang="en-US" b="1" baseline="-25000">
                <a:cs typeface="Arial" pitchFamily="34" charset="0"/>
              </a:rPr>
              <a:t>2</a:t>
            </a:r>
          </a:p>
        </p:txBody>
      </p:sp>
      <p:sp>
        <p:nvSpPr>
          <p:cNvPr id="1772553" name="AutoShape 9"/>
          <p:cNvSpPr>
            <a:spLocks noChangeArrowheads="1"/>
          </p:cNvSpPr>
          <p:nvPr/>
        </p:nvSpPr>
        <p:spPr bwMode="auto">
          <a:xfrm>
            <a:off x="3167063" y="4297363"/>
            <a:ext cx="2700337" cy="576262"/>
          </a:xfrm>
          <a:prstGeom prst="homePlate">
            <a:avLst>
              <a:gd name="adj" fmla="val 111465"/>
            </a:avLst>
          </a:prstGeom>
          <a:gradFill rotWithShape="1">
            <a:gsLst>
              <a:gs pos="0">
                <a:srgbClr val="A6A200"/>
              </a:gs>
              <a:gs pos="100000">
                <a:srgbClr val="A6A200">
                  <a:gamma/>
                  <a:tint val="69804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b="1"/>
              <a:t>Biomass</a:t>
            </a:r>
          </a:p>
        </p:txBody>
      </p:sp>
      <p:sp>
        <p:nvSpPr>
          <p:cNvPr id="1772554" name="AutoShape 10"/>
          <p:cNvSpPr>
            <a:spLocks noChangeArrowheads="1"/>
          </p:cNvSpPr>
          <p:nvPr/>
        </p:nvSpPr>
        <p:spPr bwMode="auto">
          <a:xfrm>
            <a:off x="5867400" y="4297363"/>
            <a:ext cx="2557463" cy="576262"/>
          </a:xfrm>
          <a:prstGeom prst="homePlate">
            <a:avLst>
              <a:gd name="adj" fmla="val 105567"/>
            </a:avLst>
          </a:prstGeom>
          <a:gradFill rotWithShape="1">
            <a:gsLst>
              <a:gs pos="0">
                <a:srgbClr val="A6A200"/>
              </a:gs>
              <a:gs pos="100000">
                <a:srgbClr val="A6A200">
                  <a:gamma/>
                  <a:tint val="69804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2000" b="1"/>
              <a:t>Conversion</a:t>
            </a:r>
          </a:p>
          <a:p>
            <a:pPr algn="ctr"/>
            <a:r>
              <a:rPr lang="sv-SE" sz="1600"/>
              <a:t>Pyrolysis, ferment., etc</a:t>
            </a:r>
          </a:p>
        </p:txBody>
      </p:sp>
      <p:sp>
        <p:nvSpPr>
          <p:cNvPr id="1772555" name="Line 11"/>
          <p:cNvSpPr>
            <a:spLocks noChangeShapeType="1"/>
          </p:cNvSpPr>
          <p:nvPr/>
        </p:nvSpPr>
        <p:spPr bwMode="auto">
          <a:xfrm flipV="1">
            <a:off x="5203825" y="3217863"/>
            <a:ext cx="0" cy="2873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5187950" y="3217863"/>
            <a:ext cx="32718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 flipV="1">
            <a:off x="5187950" y="3976688"/>
            <a:ext cx="0" cy="144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 flipV="1">
            <a:off x="6843713" y="3976688"/>
            <a:ext cx="0" cy="144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5187950" y="4121150"/>
            <a:ext cx="16557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72560" name="Text Box 16"/>
          <p:cNvSpPr txBox="1">
            <a:spLocks noChangeArrowheads="1"/>
          </p:cNvSpPr>
          <p:nvPr/>
        </p:nvSpPr>
        <p:spPr bwMode="auto">
          <a:xfrm>
            <a:off x="5965825" y="334803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4118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2000" b="1"/>
              <a:t>C-based fuel</a:t>
            </a:r>
          </a:p>
          <a:p>
            <a:pPr algn="ctr"/>
            <a:r>
              <a:rPr lang="sv-SE" sz="1600"/>
              <a:t>From </a:t>
            </a:r>
            <a:r>
              <a:rPr lang="sv-SE" sz="1600" b="1"/>
              <a:t>H</a:t>
            </a:r>
            <a:r>
              <a:rPr lang="sv-SE" sz="1600" b="1" baseline="-25000"/>
              <a:t>2</a:t>
            </a:r>
            <a:r>
              <a:rPr lang="sv-SE" sz="1600"/>
              <a:t> and CO</a:t>
            </a:r>
            <a:r>
              <a:rPr lang="sv-SE" sz="1600" baseline="-25000"/>
              <a:t>2</a:t>
            </a:r>
          </a:p>
        </p:txBody>
      </p:sp>
      <p:sp>
        <p:nvSpPr>
          <p:cNvPr id="1772562" name="Text Box 18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772563" name="Rectangle 19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AutoShape 2"/>
          <p:cNvSpPr>
            <a:spLocks noChangeArrowheads="1"/>
          </p:cNvSpPr>
          <p:nvPr/>
        </p:nvSpPr>
        <p:spPr bwMode="auto">
          <a:xfrm>
            <a:off x="695325" y="2289175"/>
            <a:ext cx="7891463" cy="80963"/>
          </a:xfrm>
          <a:prstGeom prst="homePlate">
            <a:avLst>
              <a:gd name="adj" fmla="val 754941"/>
            </a:avLst>
          </a:prstGeom>
          <a:gradFill rotWithShape="1">
            <a:gsLst>
              <a:gs pos="0">
                <a:schemeClr val="tx1">
                  <a:gamma/>
                  <a:tint val="2000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592323" name="Text Box 3"/>
          <p:cNvSpPr txBox="1">
            <a:spLocks noChangeArrowheads="1"/>
          </p:cNvSpPr>
          <p:nvPr/>
        </p:nvSpPr>
        <p:spPr bwMode="auto">
          <a:xfrm rot="-5400000">
            <a:off x="5695156" y="3520282"/>
            <a:ext cx="5986463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pic>
        <p:nvPicPr>
          <p:cNvPr id="1592326" name="Picture 6" descr="03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470025"/>
            <a:ext cx="7445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2327" name="Text Box 7"/>
          <p:cNvSpPr txBox="1">
            <a:spLocks noChangeArrowheads="1"/>
          </p:cNvSpPr>
          <p:nvPr/>
        </p:nvSpPr>
        <p:spPr bwMode="auto">
          <a:xfrm>
            <a:off x="4092575" y="2139950"/>
            <a:ext cx="1362075" cy="4016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50000">
                <a:srgbClr val="0099FF">
                  <a:gamma/>
                  <a:tint val="6275"/>
                  <a:invGamma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Electricity</a:t>
            </a:r>
          </a:p>
        </p:txBody>
      </p:sp>
      <p:sp>
        <p:nvSpPr>
          <p:cNvPr id="1592328" name="Text Box 8"/>
          <p:cNvSpPr txBox="1">
            <a:spLocks noChangeArrowheads="1"/>
          </p:cNvSpPr>
          <p:nvPr/>
        </p:nvSpPr>
        <p:spPr bwMode="auto">
          <a:xfrm>
            <a:off x="5915025" y="2127250"/>
            <a:ext cx="1581150" cy="4016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15686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Electrolysis</a:t>
            </a:r>
          </a:p>
        </p:txBody>
      </p:sp>
      <p:sp>
        <p:nvSpPr>
          <p:cNvPr id="1592329" name="Text Box 9"/>
          <p:cNvSpPr txBox="1">
            <a:spLocks noChangeArrowheads="1"/>
          </p:cNvSpPr>
          <p:nvPr/>
        </p:nvSpPr>
        <p:spPr bwMode="auto">
          <a:xfrm>
            <a:off x="917575" y="668338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graphicFrame>
        <p:nvGraphicFramePr>
          <p:cNvPr id="1592330" name="Object 10"/>
          <p:cNvGraphicFramePr>
            <a:graphicFrameLocks noChangeAspect="1"/>
          </p:cNvGraphicFramePr>
          <p:nvPr/>
        </p:nvGraphicFramePr>
        <p:xfrm>
          <a:off x="2127250" y="1836738"/>
          <a:ext cx="15176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64" name="Acrobat Document" r:id="rId5" imgW="6416596" imgH="4534293" progId="AcroExch.Document.7">
                  <p:embed/>
                </p:oleObj>
              </mc:Choice>
              <mc:Fallback>
                <p:oleObj name="Acrobat Document" r:id="rId5" imgW="6416596" imgH="4534293" progId="AcroExch.Document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713" t="15877" r="8376" b="6392"/>
                      <a:stretch>
                        <a:fillRect/>
                      </a:stretch>
                    </p:blipFill>
                    <p:spPr bwMode="auto">
                      <a:xfrm>
                        <a:off x="2127250" y="1836738"/>
                        <a:ext cx="1517650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2331" name="Text Box 11"/>
          <p:cNvSpPr txBox="1">
            <a:spLocks noChangeArrowheads="1"/>
          </p:cNvSpPr>
          <p:nvPr/>
        </p:nvSpPr>
        <p:spPr bwMode="auto">
          <a:xfrm>
            <a:off x="2062163" y="2897188"/>
            <a:ext cx="1657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200"/>
              <a:t>Solar cells in Sala/Heby</a:t>
            </a:r>
          </a:p>
        </p:txBody>
      </p:sp>
      <p:sp>
        <p:nvSpPr>
          <p:cNvPr id="1592332" name="Text Box 12"/>
          <p:cNvSpPr txBox="1">
            <a:spLocks noChangeArrowheads="1"/>
          </p:cNvSpPr>
          <p:nvPr/>
        </p:nvSpPr>
        <p:spPr bwMode="auto">
          <a:xfrm>
            <a:off x="3030538" y="3284538"/>
            <a:ext cx="4960937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b="1">
                <a:solidFill>
                  <a:schemeClr val="accent2"/>
                </a:solidFill>
              </a:rPr>
              <a:t>Two systems -solar cells and electrolyser</a:t>
            </a:r>
          </a:p>
        </p:txBody>
      </p:sp>
      <p:sp>
        <p:nvSpPr>
          <p:cNvPr id="1592334" name="Text Box 14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592325" name="Rectangle 5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AutoShape 2"/>
          <p:cNvSpPr>
            <a:spLocks noChangeArrowheads="1"/>
          </p:cNvSpPr>
          <p:nvPr/>
        </p:nvSpPr>
        <p:spPr bwMode="auto">
          <a:xfrm>
            <a:off x="674688" y="4608513"/>
            <a:ext cx="7799387" cy="71437"/>
          </a:xfrm>
          <a:prstGeom prst="homePlate">
            <a:avLst>
              <a:gd name="adj" fmla="val 845628"/>
            </a:avLst>
          </a:prstGeom>
          <a:gradFill rotWithShape="1">
            <a:gsLst>
              <a:gs pos="0">
                <a:schemeClr val="tx1">
                  <a:gamma/>
                  <a:tint val="2000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87555" name="AutoShape 3"/>
          <p:cNvSpPr>
            <a:spLocks noChangeArrowheads="1"/>
          </p:cNvSpPr>
          <p:nvPr/>
        </p:nvSpPr>
        <p:spPr bwMode="auto">
          <a:xfrm>
            <a:off x="661988" y="2300288"/>
            <a:ext cx="7799387" cy="71437"/>
          </a:xfrm>
          <a:prstGeom prst="homePlate">
            <a:avLst>
              <a:gd name="adj" fmla="val 845628"/>
            </a:avLst>
          </a:prstGeom>
          <a:gradFill rotWithShape="1">
            <a:gsLst>
              <a:gs pos="0">
                <a:schemeClr val="tx1">
                  <a:gamma/>
                  <a:tint val="2000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87556" name="Text Box 4"/>
          <p:cNvSpPr txBox="1">
            <a:spLocks noChangeArrowheads="1"/>
          </p:cNvSpPr>
          <p:nvPr/>
        </p:nvSpPr>
        <p:spPr bwMode="auto">
          <a:xfrm rot="-5400000">
            <a:off x="5695156" y="3520282"/>
            <a:ext cx="5986463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687563" name="Text Box 11"/>
          <p:cNvSpPr txBox="1">
            <a:spLocks noChangeArrowheads="1"/>
          </p:cNvSpPr>
          <p:nvPr/>
        </p:nvSpPr>
        <p:spPr bwMode="auto">
          <a:xfrm>
            <a:off x="917575" y="668338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pic>
        <p:nvPicPr>
          <p:cNvPr id="1687566" name="Picture 14" descr="03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86200"/>
            <a:ext cx="9286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7568" name="Text Box 16"/>
          <p:cNvSpPr txBox="1">
            <a:spLocks noChangeArrowheads="1"/>
          </p:cNvSpPr>
          <p:nvPr/>
        </p:nvSpPr>
        <p:spPr bwMode="auto">
          <a:xfrm>
            <a:off x="1589088" y="3810000"/>
            <a:ext cx="1217612" cy="1600200"/>
          </a:xfrm>
          <a:prstGeom prst="rect">
            <a:avLst/>
          </a:prstGeom>
          <a:gradFill rotWithShape="1">
            <a:gsLst>
              <a:gs pos="0">
                <a:srgbClr val="3EBC3E"/>
              </a:gs>
              <a:gs pos="100000">
                <a:srgbClr val="3EBC3E">
                  <a:gamma/>
                  <a:tint val="34902"/>
                  <a:invGamma/>
                </a:srgbClr>
              </a:gs>
            </a:gsLst>
            <a:lin ang="2700000" scaled="1"/>
          </a:gradFill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Biomass,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Trees; Waste; Grasses</a:t>
            </a:r>
          </a:p>
        </p:txBody>
      </p:sp>
      <p:sp>
        <p:nvSpPr>
          <p:cNvPr id="1687569" name="Text Box 17"/>
          <p:cNvSpPr txBox="1">
            <a:spLocks noChangeArrowheads="1"/>
          </p:cNvSpPr>
          <p:nvPr/>
        </p:nvSpPr>
        <p:spPr bwMode="auto">
          <a:xfrm>
            <a:off x="5129213" y="4403725"/>
            <a:ext cx="1458912" cy="4016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66CCFF">
                  <a:gamma/>
                  <a:tint val="38039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Conversion</a:t>
            </a:r>
          </a:p>
        </p:txBody>
      </p:sp>
      <p:sp>
        <p:nvSpPr>
          <p:cNvPr id="1687570" name="Text Box 18"/>
          <p:cNvSpPr txBox="1">
            <a:spLocks noChangeArrowheads="1"/>
          </p:cNvSpPr>
          <p:nvPr/>
        </p:nvSpPr>
        <p:spPr bwMode="auto">
          <a:xfrm>
            <a:off x="4037013" y="5584825"/>
            <a:ext cx="296862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b="1">
                <a:solidFill>
                  <a:schemeClr val="accent2"/>
                </a:solidFill>
              </a:rPr>
              <a:t>Several systems must be integrated</a:t>
            </a:r>
          </a:p>
        </p:txBody>
      </p:sp>
      <p:sp>
        <p:nvSpPr>
          <p:cNvPr id="1687572" name="Text Box 20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687573" name="Rectangle 21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AutoShape 2"/>
          <p:cNvSpPr>
            <a:spLocks noChangeArrowheads="1"/>
          </p:cNvSpPr>
          <p:nvPr/>
        </p:nvSpPr>
        <p:spPr bwMode="auto">
          <a:xfrm>
            <a:off x="674688" y="4608513"/>
            <a:ext cx="7799387" cy="71437"/>
          </a:xfrm>
          <a:prstGeom prst="homePlate">
            <a:avLst>
              <a:gd name="adj" fmla="val 845628"/>
            </a:avLst>
          </a:prstGeom>
          <a:gradFill rotWithShape="1">
            <a:gsLst>
              <a:gs pos="0">
                <a:schemeClr val="tx1">
                  <a:gamma/>
                  <a:tint val="2000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91651" name="AutoShape 3"/>
          <p:cNvSpPr>
            <a:spLocks noChangeArrowheads="1"/>
          </p:cNvSpPr>
          <p:nvPr/>
        </p:nvSpPr>
        <p:spPr bwMode="auto">
          <a:xfrm>
            <a:off x="661988" y="2300288"/>
            <a:ext cx="7799387" cy="71437"/>
          </a:xfrm>
          <a:prstGeom prst="homePlate">
            <a:avLst>
              <a:gd name="adj" fmla="val 845628"/>
            </a:avLst>
          </a:prstGeom>
          <a:gradFill rotWithShape="1">
            <a:gsLst>
              <a:gs pos="0">
                <a:schemeClr val="tx1">
                  <a:gamma/>
                  <a:tint val="20000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91652" name="Text Box 4"/>
          <p:cNvSpPr txBox="1">
            <a:spLocks noChangeArrowheads="1"/>
          </p:cNvSpPr>
          <p:nvPr/>
        </p:nvSpPr>
        <p:spPr bwMode="auto">
          <a:xfrm rot="-5400000">
            <a:off x="5695156" y="3520282"/>
            <a:ext cx="5986463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pic>
        <p:nvPicPr>
          <p:cNvPr id="1691655" name="Picture 7" descr="03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470025"/>
            <a:ext cx="7445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1657" name="Text Box 9"/>
          <p:cNvSpPr txBox="1">
            <a:spLocks noChangeArrowheads="1"/>
          </p:cNvSpPr>
          <p:nvPr/>
        </p:nvSpPr>
        <p:spPr bwMode="auto">
          <a:xfrm>
            <a:off x="4092575" y="2139950"/>
            <a:ext cx="1362075" cy="4016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50000">
                <a:srgbClr val="0099FF">
                  <a:gamma/>
                  <a:tint val="6275"/>
                  <a:invGamma/>
                </a:srgbClr>
              </a:gs>
              <a:gs pos="100000">
                <a:srgbClr val="0099FF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Electricity</a:t>
            </a:r>
          </a:p>
        </p:txBody>
      </p:sp>
      <p:sp>
        <p:nvSpPr>
          <p:cNvPr id="1691658" name="Text Box 10"/>
          <p:cNvSpPr txBox="1">
            <a:spLocks noChangeArrowheads="1"/>
          </p:cNvSpPr>
          <p:nvPr/>
        </p:nvSpPr>
        <p:spPr bwMode="auto">
          <a:xfrm>
            <a:off x="5915025" y="2127250"/>
            <a:ext cx="1581150" cy="4016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15686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Electrolysis</a:t>
            </a:r>
          </a:p>
        </p:txBody>
      </p:sp>
      <p:sp>
        <p:nvSpPr>
          <p:cNvPr id="1691659" name="Text Box 11"/>
          <p:cNvSpPr txBox="1">
            <a:spLocks noChangeArrowheads="1"/>
          </p:cNvSpPr>
          <p:nvPr/>
        </p:nvSpPr>
        <p:spPr bwMode="auto">
          <a:xfrm>
            <a:off x="917575" y="668338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graphicFrame>
        <p:nvGraphicFramePr>
          <p:cNvPr id="1691660" name="Object 12"/>
          <p:cNvGraphicFramePr>
            <a:graphicFrameLocks noChangeAspect="1"/>
          </p:cNvGraphicFramePr>
          <p:nvPr/>
        </p:nvGraphicFramePr>
        <p:xfrm>
          <a:off x="2127250" y="1836738"/>
          <a:ext cx="15176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99" name="Acrobat Document" r:id="rId5" imgW="6416596" imgH="4534293" progId="AcroExch.Document.7">
                  <p:embed/>
                </p:oleObj>
              </mc:Choice>
              <mc:Fallback>
                <p:oleObj name="Acrobat Document" r:id="rId5" imgW="6416596" imgH="4534293" progId="AcroExch.Document.7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713" t="15877" r="8376" b="6392"/>
                      <a:stretch>
                        <a:fillRect/>
                      </a:stretch>
                    </p:blipFill>
                    <p:spPr bwMode="auto">
                      <a:xfrm>
                        <a:off x="2127250" y="1836738"/>
                        <a:ext cx="1517650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1661" name="Text Box 13"/>
          <p:cNvSpPr txBox="1">
            <a:spLocks noChangeArrowheads="1"/>
          </p:cNvSpPr>
          <p:nvPr/>
        </p:nvSpPr>
        <p:spPr bwMode="auto">
          <a:xfrm>
            <a:off x="2062163" y="2897188"/>
            <a:ext cx="1657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200"/>
              <a:t>Solar cells in Sala/Heby</a:t>
            </a:r>
          </a:p>
        </p:txBody>
      </p:sp>
      <p:pic>
        <p:nvPicPr>
          <p:cNvPr id="1691662" name="Picture 14" descr="037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86200"/>
            <a:ext cx="9286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1664" name="Text Box 16"/>
          <p:cNvSpPr txBox="1">
            <a:spLocks noChangeArrowheads="1"/>
          </p:cNvSpPr>
          <p:nvPr/>
        </p:nvSpPr>
        <p:spPr bwMode="auto">
          <a:xfrm>
            <a:off x="1589088" y="3810000"/>
            <a:ext cx="1217612" cy="1600200"/>
          </a:xfrm>
          <a:prstGeom prst="rect">
            <a:avLst/>
          </a:prstGeom>
          <a:gradFill rotWithShape="1">
            <a:gsLst>
              <a:gs pos="0">
                <a:srgbClr val="3EBC3E"/>
              </a:gs>
              <a:gs pos="100000">
                <a:srgbClr val="3EBC3E">
                  <a:gamma/>
                  <a:tint val="34902"/>
                  <a:invGamma/>
                </a:srgbClr>
              </a:gs>
            </a:gsLst>
            <a:lin ang="2700000" scaled="1"/>
          </a:gradFill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Biomass,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Waste; Trees; Grasses</a:t>
            </a:r>
          </a:p>
        </p:txBody>
      </p:sp>
      <p:sp>
        <p:nvSpPr>
          <p:cNvPr id="1691665" name="Text Box 17"/>
          <p:cNvSpPr txBox="1">
            <a:spLocks noChangeArrowheads="1"/>
          </p:cNvSpPr>
          <p:nvPr/>
        </p:nvSpPr>
        <p:spPr bwMode="auto">
          <a:xfrm>
            <a:off x="5129213" y="4403725"/>
            <a:ext cx="1458912" cy="40163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66CCFF">
                  <a:gamma/>
                  <a:tint val="38039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Conversion</a:t>
            </a:r>
          </a:p>
        </p:txBody>
      </p:sp>
      <p:sp>
        <p:nvSpPr>
          <p:cNvPr id="1691667" name="Rectangle 19"/>
          <p:cNvSpPr>
            <a:spLocks noChangeArrowheads="1"/>
          </p:cNvSpPr>
          <p:nvPr/>
        </p:nvSpPr>
        <p:spPr bwMode="auto">
          <a:xfrm>
            <a:off x="2586038" y="711200"/>
            <a:ext cx="486727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accent2"/>
                </a:solidFill>
              </a:rPr>
              <a:t>General - 	Extra systems cost</a:t>
            </a:r>
          </a:p>
          <a:p>
            <a:r>
              <a:rPr lang="sv-SE" b="1">
                <a:solidFill>
                  <a:schemeClr val="accent2"/>
                </a:solidFill>
              </a:rPr>
              <a:t>		Losses in extra step(s)</a:t>
            </a:r>
          </a:p>
        </p:txBody>
      </p:sp>
      <p:sp>
        <p:nvSpPr>
          <p:cNvPr id="1691669" name="Text Box 21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691654" name="Rectangle 6"/>
          <p:cNvSpPr>
            <a:spLocks noChangeArrowheads="1"/>
          </p:cNvSpPr>
          <p:nvPr/>
        </p:nvSpPr>
        <p:spPr bwMode="auto">
          <a:xfrm>
            <a:off x="0" y="26988"/>
            <a:ext cx="91440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23925" eaLnBrk="0" hangingPunct="0"/>
            <a:r>
              <a:rPr lang="en-US" sz="3200" b="1">
                <a:solidFill>
                  <a:srgbClr val="FF0000"/>
                </a:solidFill>
              </a:rPr>
              <a:t>Sustainable methods to make solar fuels/hydrogen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9" name="Text Box 3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790980" name="Text Box 4"/>
          <p:cNvSpPr txBox="1">
            <a:spLocks noChangeArrowheads="1"/>
          </p:cNvSpPr>
          <p:nvPr/>
        </p:nvSpPr>
        <p:spPr bwMode="auto">
          <a:xfrm>
            <a:off x="827088" y="44450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Direct methods</a:t>
            </a:r>
          </a:p>
        </p:txBody>
      </p:sp>
      <p:sp>
        <p:nvSpPr>
          <p:cNvPr id="1790983" name="Text Box 7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4210" name="Group 30"/>
          <p:cNvGrpSpPr>
            <a:grpSpLocks/>
          </p:cNvGrpSpPr>
          <p:nvPr/>
        </p:nvGrpSpPr>
        <p:grpSpPr bwMode="auto">
          <a:xfrm>
            <a:off x="349250" y="6072188"/>
            <a:ext cx="7469188" cy="347662"/>
            <a:chOff x="385" y="3825"/>
            <a:chExt cx="4705" cy="219"/>
          </a:xfrm>
        </p:grpSpPr>
        <p:sp>
          <p:nvSpPr>
            <p:cNvPr id="2014211" name="Line 2"/>
            <p:cNvSpPr>
              <a:spLocks noChangeShapeType="1"/>
            </p:cNvSpPr>
            <p:nvPr/>
          </p:nvSpPr>
          <p:spPr bwMode="auto">
            <a:xfrm>
              <a:off x="470" y="3861"/>
              <a:ext cx="4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14212" name="Line 3"/>
            <p:cNvSpPr>
              <a:spLocks noChangeShapeType="1"/>
            </p:cNvSpPr>
            <p:nvPr/>
          </p:nvSpPr>
          <p:spPr bwMode="auto">
            <a:xfrm>
              <a:off x="1604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14213" name="Line 4"/>
            <p:cNvSpPr>
              <a:spLocks noChangeShapeType="1"/>
            </p:cNvSpPr>
            <p:nvPr/>
          </p:nvSpPr>
          <p:spPr bwMode="auto">
            <a:xfrm>
              <a:off x="2743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14214" name="Line 5"/>
            <p:cNvSpPr>
              <a:spLocks noChangeShapeType="1"/>
            </p:cNvSpPr>
            <p:nvPr/>
          </p:nvSpPr>
          <p:spPr bwMode="auto">
            <a:xfrm>
              <a:off x="3877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14215" name="Line 6"/>
            <p:cNvSpPr>
              <a:spLocks noChangeShapeType="1"/>
            </p:cNvSpPr>
            <p:nvPr/>
          </p:nvSpPr>
          <p:spPr bwMode="auto">
            <a:xfrm>
              <a:off x="470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14216" name="Text Box 8"/>
            <p:cNvSpPr txBox="1">
              <a:spLocks noChangeArrowheads="1"/>
            </p:cNvSpPr>
            <p:nvPr/>
          </p:nvSpPr>
          <p:spPr bwMode="auto">
            <a:xfrm>
              <a:off x="385" y="3830"/>
              <a:ext cx="1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2014217" name="Text Box 9"/>
            <p:cNvSpPr txBox="1">
              <a:spLocks noChangeArrowheads="1"/>
            </p:cNvSpPr>
            <p:nvPr/>
          </p:nvSpPr>
          <p:spPr bwMode="auto">
            <a:xfrm>
              <a:off x="1479" y="3828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10</a:t>
              </a:r>
            </a:p>
          </p:txBody>
        </p:sp>
        <p:sp>
          <p:nvSpPr>
            <p:cNvPr id="2014218" name="Text Box 10"/>
            <p:cNvSpPr txBox="1">
              <a:spLocks noChangeArrowheads="1"/>
            </p:cNvSpPr>
            <p:nvPr/>
          </p:nvSpPr>
          <p:spPr bwMode="auto">
            <a:xfrm>
              <a:off x="2617" y="3825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20</a:t>
              </a:r>
            </a:p>
          </p:txBody>
        </p:sp>
        <p:sp>
          <p:nvSpPr>
            <p:cNvPr id="2014219" name="Text Box 11"/>
            <p:cNvSpPr txBox="1">
              <a:spLocks noChangeArrowheads="1"/>
            </p:cNvSpPr>
            <p:nvPr/>
          </p:nvSpPr>
          <p:spPr bwMode="auto">
            <a:xfrm>
              <a:off x="3740" y="383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30</a:t>
              </a:r>
            </a:p>
          </p:txBody>
        </p:sp>
      </p:grpSp>
      <p:sp>
        <p:nvSpPr>
          <p:cNvPr id="748564" name="Text Box 20"/>
          <p:cNvSpPr txBox="1">
            <a:spLocks noChangeArrowheads="1"/>
          </p:cNvSpPr>
          <p:nvPr/>
        </p:nvSpPr>
        <p:spPr bwMode="auto">
          <a:xfrm>
            <a:off x="2724150" y="431800"/>
            <a:ext cx="4349750" cy="64135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v-SE" sz="3600" b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global concept</a:t>
            </a:r>
          </a:p>
        </p:txBody>
      </p:sp>
      <p:sp>
        <p:nvSpPr>
          <p:cNvPr id="748566" name="Text Box 22"/>
          <p:cNvSpPr txBox="1">
            <a:spLocks noChangeArrowheads="1"/>
          </p:cNvSpPr>
          <p:nvPr/>
        </p:nvSpPr>
        <p:spPr bwMode="auto">
          <a:xfrm>
            <a:off x="2028825" y="4160838"/>
            <a:ext cx="32908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v-SE" sz="2000">
                <a:latin typeface="+mn-lt"/>
              </a:rPr>
              <a:t>Nuclear      Biomass</a:t>
            </a:r>
          </a:p>
          <a:p>
            <a:pPr>
              <a:defRPr/>
            </a:pPr>
            <a:r>
              <a:rPr lang="sv-SE" sz="2000">
                <a:latin typeface="+mn-lt"/>
              </a:rPr>
              <a:t>         Hydro   	others.....</a:t>
            </a:r>
          </a:p>
        </p:txBody>
      </p:sp>
      <p:sp>
        <p:nvSpPr>
          <p:cNvPr id="2014223" name="Text Box 31"/>
          <p:cNvSpPr txBox="1">
            <a:spLocks noChangeArrowheads="1"/>
          </p:cNvSpPr>
          <p:nvPr/>
        </p:nvSpPr>
        <p:spPr bwMode="auto">
          <a:xfrm>
            <a:off x="2819400" y="6232525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 b="1">
                <a:ea typeface="MS PGothic" pitchFamily="34" charset="-128"/>
                <a:cs typeface="Arial" pitchFamily="34" charset="0"/>
              </a:rPr>
              <a:t>TW</a:t>
            </a:r>
          </a:p>
        </p:txBody>
      </p:sp>
      <p:sp>
        <p:nvSpPr>
          <p:cNvPr id="2014224" name="Line 32"/>
          <p:cNvSpPr>
            <a:spLocks noChangeShapeType="1"/>
          </p:cNvSpPr>
          <p:nvPr/>
        </p:nvSpPr>
        <p:spPr bwMode="auto">
          <a:xfrm>
            <a:off x="461963" y="1706563"/>
            <a:ext cx="19050" cy="436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14225" name="Line 16"/>
          <p:cNvSpPr>
            <a:spLocks noChangeShapeType="1"/>
          </p:cNvSpPr>
          <p:nvPr/>
        </p:nvSpPr>
        <p:spPr bwMode="auto">
          <a:xfrm>
            <a:off x="7678738" y="6080125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14226" name="Text Box 21"/>
          <p:cNvSpPr txBox="1">
            <a:spLocks noChangeArrowheads="1"/>
          </p:cNvSpPr>
          <p:nvPr/>
        </p:nvSpPr>
        <p:spPr bwMode="auto">
          <a:xfrm>
            <a:off x="7496175" y="6081713"/>
            <a:ext cx="3889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ea typeface="MS PGothic" pitchFamily="34" charset="-128"/>
                <a:cs typeface="Arial" pitchFamily="34" charset="0"/>
              </a:rPr>
              <a:t>40</a:t>
            </a:r>
          </a:p>
        </p:txBody>
      </p:sp>
      <p:sp>
        <p:nvSpPr>
          <p:cNvPr id="2014227" name="AutoShape 5"/>
          <p:cNvSpPr>
            <a:spLocks/>
          </p:cNvSpPr>
          <p:nvPr/>
        </p:nvSpPr>
        <p:spPr bwMode="auto">
          <a:xfrm rot="-5400000">
            <a:off x="1579563" y="4530725"/>
            <a:ext cx="88900" cy="2305050"/>
          </a:xfrm>
          <a:prstGeom prst="leftBrace">
            <a:avLst>
              <a:gd name="adj1" fmla="val 1858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370013" y="5681663"/>
            <a:ext cx="5953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>
                <a:latin typeface="+mn-lt"/>
                <a:cs typeface="Arial" pitchFamily="34" charset="0"/>
              </a:rPr>
              <a:t>80%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84944" y="5159375"/>
            <a:ext cx="2304000" cy="360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748570" name="Text Box 26"/>
          <p:cNvSpPr txBox="1">
            <a:spLocks noChangeArrowheads="1"/>
          </p:cNvSpPr>
          <p:nvPr/>
        </p:nvSpPr>
        <p:spPr bwMode="auto">
          <a:xfrm>
            <a:off x="1230313" y="5146675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3024373" y="5159931"/>
            <a:ext cx="288000" cy="360363"/>
          </a:xfrm>
          <a:prstGeom prst="rect">
            <a:avLst/>
          </a:prstGeom>
          <a:gradFill>
            <a:gsLst>
              <a:gs pos="0">
                <a:srgbClr val="7B983A"/>
              </a:gs>
              <a:gs pos="80000">
                <a:srgbClr val="97BA4A"/>
              </a:gs>
              <a:gs pos="100000">
                <a:srgbClr val="B9D185"/>
              </a:gs>
            </a:gsLst>
          </a:gra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4" name="Rectangle 47"/>
          <p:cNvSpPr>
            <a:spLocks noChangeArrowheads="1"/>
          </p:cNvSpPr>
          <p:nvPr/>
        </p:nvSpPr>
        <p:spPr bwMode="auto">
          <a:xfrm>
            <a:off x="2796924" y="5156489"/>
            <a:ext cx="1656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>
            <a:off x="2959573" y="5155933"/>
            <a:ext cx="648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cxnSp>
        <p:nvCxnSpPr>
          <p:cNvPr id="2014242" name="Rak pil 3"/>
          <p:cNvCxnSpPr>
            <a:cxnSpLocks noChangeShapeType="1"/>
          </p:cNvCxnSpPr>
          <p:nvPr/>
        </p:nvCxnSpPr>
        <p:spPr bwMode="auto">
          <a:xfrm>
            <a:off x="2390775" y="4514850"/>
            <a:ext cx="428625" cy="6318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4243" name="Rak pil 5"/>
          <p:cNvCxnSpPr>
            <a:cxnSpLocks noChangeShapeType="1"/>
          </p:cNvCxnSpPr>
          <p:nvPr/>
        </p:nvCxnSpPr>
        <p:spPr bwMode="auto">
          <a:xfrm flipH="1">
            <a:off x="2992438" y="4867275"/>
            <a:ext cx="31750" cy="2794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4244" name="Rak pil 7"/>
          <p:cNvCxnSpPr>
            <a:cxnSpLocks noChangeShapeType="1"/>
          </p:cNvCxnSpPr>
          <p:nvPr/>
        </p:nvCxnSpPr>
        <p:spPr bwMode="auto">
          <a:xfrm flipH="1">
            <a:off x="3168650" y="4514850"/>
            <a:ext cx="563563" cy="644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4245" name="Rak pil 9"/>
          <p:cNvCxnSpPr>
            <a:cxnSpLocks noChangeShapeType="1"/>
          </p:cNvCxnSpPr>
          <p:nvPr/>
        </p:nvCxnSpPr>
        <p:spPr bwMode="auto">
          <a:xfrm flipH="1">
            <a:off x="3359150" y="4824413"/>
            <a:ext cx="974725" cy="4714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3315394" y="5160696"/>
            <a:ext cx="432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4926013" y="5108927"/>
            <a:ext cx="3027362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2011; </a:t>
            </a:r>
            <a:r>
              <a:rPr lang="en-US" b="1" dirty="0" err="1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ca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17 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TW years</a:t>
            </a:r>
            <a:endParaRPr lang="sv-SE" b="1" dirty="0">
              <a:solidFill>
                <a:srgbClr val="FF0000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960683" y="3288653"/>
            <a:ext cx="2542684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Global </a:t>
            </a:r>
            <a:r>
              <a:rPr lang="sv-SE" b="1" dirty="0" err="1" smtClean="0">
                <a:solidFill>
                  <a:srgbClr val="FF0000"/>
                </a:solidFill>
              </a:rPr>
              <a:t>energy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use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AutoShape 2"/>
          <p:cNvSpPr>
            <a:spLocks noChangeArrowheads="1"/>
          </p:cNvSpPr>
          <p:nvPr/>
        </p:nvSpPr>
        <p:spPr bwMode="auto">
          <a:xfrm>
            <a:off x="627063" y="639763"/>
            <a:ext cx="7848600" cy="431800"/>
          </a:xfrm>
          <a:prstGeom prst="homePlate">
            <a:avLst>
              <a:gd name="adj" fmla="val 244457"/>
            </a:avLst>
          </a:prstGeom>
          <a:gradFill rotWithShape="1">
            <a:gsLst>
              <a:gs pos="0">
                <a:srgbClr val="B2B2B2">
                  <a:gamma/>
                  <a:tint val="57255"/>
                  <a:invGamma/>
                </a:srgbClr>
              </a:gs>
              <a:gs pos="100000">
                <a:srgbClr val="B2B2B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Thermochemical cycles (CSP for H</a:t>
            </a:r>
            <a:r>
              <a:rPr lang="en-US" b="1" baseline="-25000"/>
              <a:t>2</a:t>
            </a:r>
            <a:r>
              <a:rPr lang="en-US" b="1"/>
              <a:t>)</a:t>
            </a:r>
            <a:endParaRPr lang="sv-SE" b="1"/>
          </a:p>
        </p:txBody>
      </p:sp>
      <p:sp>
        <p:nvSpPr>
          <p:cNvPr id="1888259" name="Text Box 3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827088" y="44450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Direct methods</a:t>
            </a:r>
          </a:p>
        </p:txBody>
      </p:sp>
      <p:sp>
        <p:nvSpPr>
          <p:cNvPr id="1888366" name="Text Box 110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AutoShape 2"/>
          <p:cNvSpPr>
            <a:spLocks noChangeArrowheads="1"/>
          </p:cNvSpPr>
          <p:nvPr/>
        </p:nvSpPr>
        <p:spPr bwMode="auto">
          <a:xfrm>
            <a:off x="647700" y="2032000"/>
            <a:ext cx="7848600" cy="431800"/>
          </a:xfrm>
          <a:prstGeom prst="homePlate">
            <a:avLst>
              <a:gd name="adj" fmla="val 248496"/>
            </a:avLst>
          </a:prstGeom>
          <a:gradFill rotWithShape="1">
            <a:gsLst>
              <a:gs pos="0">
                <a:srgbClr val="E951A1"/>
              </a:gs>
              <a:gs pos="100000">
                <a:srgbClr val="E951A1">
                  <a:gamma/>
                  <a:tint val="54118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Artificial Photosynthesis in materials and nanosystems</a:t>
            </a:r>
            <a:endParaRPr lang="sv-SE" b="1"/>
          </a:p>
        </p:txBody>
      </p:sp>
      <p:sp>
        <p:nvSpPr>
          <p:cNvPr id="1596419" name="AutoShape 3"/>
          <p:cNvSpPr>
            <a:spLocks noChangeArrowheads="1"/>
          </p:cNvSpPr>
          <p:nvPr/>
        </p:nvSpPr>
        <p:spPr bwMode="auto">
          <a:xfrm>
            <a:off x="611188" y="1239838"/>
            <a:ext cx="7848600" cy="431800"/>
          </a:xfrm>
          <a:prstGeom prst="homePlate">
            <a:avLst>
              <a:gd name="adj" fmla="val 238566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Artificial Photosynthesis in molecular systems</a:t>
            </a:r>
            <a:endParaRPr lang="sv-SE" i="1"/>
          </a:p>
        </p:txBody>
      </p:sp>
      <p:sp>
        <p:nvSpPr>
          <p:cNvPr id="1596421" name="Text Box 5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596422" name="Text Box 6"/>
          <p:cNvSpPr txBox="1">
            <a:spLocks noChangeArrowheads="1"/>
          </p:cNvSpPr>
          <p:nvPr/>
        </p:nvSpPr>
        <p:spPr bwMode="auto">
          <a:xfrm>
            <a:off x="827088" y="44450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Direct methods</a:t>
            </a:r>
          </a:p>
        </p:txBody>
      </p:sp>
      <p:sp>
        <p:nvSpPr>
          <p:cNvPr id="1596433" name="AutoShape 17"/>
          <p:cNvSpPr>
            <a:spLocks noChangeArrowheads="1"/>
          </p:cNvSpPr>
          <p:nvPr/>
        </p:nvSpPr>
        <p:spPr bwMode="auto">
          <a:xfrm>
            <a:off x="627063" y="639763"/>
            <a:ext cx="7848600" cy="269875"/>
          </a:xfrm>
          <a:prstGeom prst="homePlate">
            <a:avLst>
              <a:gd name="adj" fmla="val 391131"/>
            </a:avLst>
          </a:prstGeom>
          <a:gradFill rotWithShape="1">
            <a:gsLst>
              <a:gs pos="0">
                <a:srgbClr val="B2B2B2">
                  <a:gamma/>
                  <a:tint val="57255"/>
                  <a:invGamma/>
                </a:srgbClr>
              </a:gs>
              <a:gs pos="100000">
                <a:srgbClr val="B2B2B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Thermochemical cycles (CSP for H</a:t>
            </a:r>
            <a:r>
              <a:rPr lang="en-US" sz="1800" b="1" baseline="-25000">
                <a:solidFill>
                  <a:schemeClr val="bg2"/>
                </a:solidFill>
              </a:rPr>
              <a:t>2</a:t>
            </a:r>
            <a:r>
              <a:rPr lang="en-US" sz="1800" b="1">
                <a:solidFill>
                  <a:schemeClr val="bg2"/>
                </a:solidFill>
              </a:rPr>
              <a:t>)</a:t>
            </a:r>
            <a:endParaRPr lang="sv-SE" sz="1800" b="1">
              <a:solidFill>
                <a:schemeClr val="bg2"/>
              </a:solidFill>
            </a:endParaRPr>
          </a:p>
        </p:txBody>
      </p:sp>
      <p:sp>
        <p:nvSpPr>
          <p:cNvPr id="1596436" name="Text Box 20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6128880" y="3772272"/>
            <a:ext cx="369401" cy="288032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e</a:t>
            </a:r>
            <a:r>
              <a:rPr lang="en-US" sz="2000" b="1" baseline="30000" dirty="0">
                <a:solidFill>
                  <a:srgbClr val="000000"/>
                </a:solidFill>
                <a:ea typeface="ＭＳ Ｐゴシック" charset="-128"/>
              </a:rPr>
              <a:t>-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727088" y="3783408"/>
            <a:ext cx="369401" cy="288032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e</a:t>
            </a:r>
            <a:r>
              <a:rPr lang="en-US" sz="2000" b="1" baseline="30000" dirty="0">
                <a:solidFill>
                  <a:srgbClr val="000000"/>
                </a:solidFill>
                <a:ea typeface="ＭＳ Ｐゴシック" charset="-128"/>
              </a:rPr>
              <a:t>-</a:t>
            </a:r>
          </a:p>
        </p:txBody>
      </p:sp>
      <p:sp>
        <p:nvSpPr>
          <p:cNvPr id="304136" name="Rectangle 4"/>
          <p:cNvSpPr>
            <a:spLocks noChangeArrowheads="1"/>
          </p:cNvSpPr>
          <p:nvPr/>
        </p:nvSpPr>
        <p:spPr bwMode="auto">
          <a:xfrm>
            <a:off x="1901825" y="3560763"/>
            <a:ext cx="828675" cy="7334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>
              <a:defRPr/>
            </a:pPr>
            <a:r>
              <a:rPr lang="en-US" sz="44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942539" name="Rectangle 55"/>
          <p:cNvSpPr>
            <a:spLocks noChangeArrowheads="1"/>
          </p:cNvSpPr>
          <p:nvPr/>
        </p:nvSpPr>
        <p:spPr bwMode="auto">
          <a:xfrm>
            <a:off x="544513" y="3351213"/>
            <a:ext cx="10017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2800" b="1">
                <a:latin typeface="Calibri" pitchFamily="34" charset="0"/>
                <a:ea typeface="MS PGothic" pitchFamily="34" charset="-128"/>
              </a:rPr>
              <a:t>2 H</a:t>
            </a:r>
            <a:r>
              <a:rPr lang="en-US" sz="2800" b="1" baseline="-25000">
                <a:latin typeface="Calibri" pitchFamily="34" charset="0"/>
                <a:ea typeface="MS PGothic" pitchFamily="34" charset="-128"/>
              </a:rPr>
              <a:t>2</a:t>
            </a:r>
            <a:r>
              <a:rPr lang="en-US" sz="2800" b="1">
                <a:latin typeface="Calibri" pitchFamily="34" charset="0"/>
                <a:ea typeface="MS PGothic" pitchFamily="34" charset="-128"/>
              </a:rPr>
              <a:t>O </a:t>
            </a:r>
            <a:endParaRPr 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42540" name="Rectangle 58"/>
          <p:cNvSpPr>
            <a:spLocks noChangeArrowheads="1"/>
          </p:cNvSpPr>
          <p:nvPr/>
        </p:nvSpPr>
        <p:spPr bwMode="auto">
          <a:xfrm>
            <a:off x="238125" y="3998913"/>
            <a:ext cx="1308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800" b="1">
                <a:latin typeface="Calibri" pitchFamily="34" charset="0"/>
                <a:ea typeface="MS PGothic" pitchFamily="34" charset="-128"/>
              </a:rPr>
              <a:t>O</a:t>
            </a:r>
            <a:r>
              <a:rPr lang="en-US" sz="2800" b="1" baseline="-25000">
                <a:latin typeface="Calibri" pitchFamily="34" charset="0"/>
                <a:ea typeface="MS PGothic" pitchFamily="34" charset="-128"/>
              </a:rPr>
              <a:t>2</a:t>
            </a:r>
            <a:r>
              <a:rPr lang="en-US" sz="2800" b="1">
                <a:latin typeface="Calibri" pitchFamily="34" charset="0"/>
                <a:ea typeface="MS PGothic" pitchFamily="34" charset="-128"/>
              </a:rPr>
              <a:t> + 4 H</a:t>
            </a:r>
            <a:r>
              <a:rPr lang="en-US" sz="2800" b="1" baseline="30000">
                <a:latin typeface="Calibri" pitchFamily="34" charset="0"/>
                <a:ea typeface="MS PGothic" pitchFamily="34" charset="-128"/>
              </a:rPr>
              <a:t>+</a:t>
            </a:r>
            <a:endParaRPr lang="en-US" sz="28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" name="Lightning Bolt 33"/>
          <p:cNvSpPr/>
          <p:nvPr/>
        </p:nvSpPr>
        <p:spPr bwMode="auto">
          <a:xfrm rot="1472381">
            <a:off x="2946400" y="2484438"/>
            <a:ext cx="914400" cy="914400"/>
          </a:xfrm>
          <a:prstGeom prst="lightningBolt">
            <a:avLst/>
          </a:prstGeom>
          <a:gradFill>
            <a:gsLst>
              <a:gs pos="0">
                <a:srgbClr val="FFFF00"/>
              </a:gs>
              <a:gs pos="80000">
                <a:srgbClr val="FFFFCC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19050"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eaLnBrk="0" hangingPunct="0">
              <a:defRPr/>
            </a:pPr>
            <a:endParaRPr lang="en-US" b="1" dirty="0">
              <a:latin typeface="+mj-lt"/>
            </a:endParaRPr>
          </a:p>
        </p:txBody>
      </p:sp>
      <p:sp>
        <p:nvSpPr>
          <p:cNvPr id="36" name="Arc 35"/>
          <p:cNvSpPr/>
          <p:nvPr/>
        </p:nvSpPr>
        <p:spPr bwMode="auto">
          <a:xfrm>
            <a:off x="1298575" y="3632200"/>
            <a:ext cx="576263" cy="574675"/>
          </a:xfrm>
          <a:prstGeom prst="arc">
            <a:avLst>
              <a:gd name="adj1" fmla="val 16999708"/>
              <a:gd name="adj2" fmla="val 545495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304141" name="Rectangle 3"/>
          <p:cNvSpPr>
            <a:spLocks noChangeArrowheads="1"/>
          </p:cNvSpPr>
          <p:nvPr/>
        </p:nvSpPr>
        <p:spPr bwMode="auto">
          <a:xfrm>
            <a:off x="6500813" y="3557588"/>
            <a:ext cx="828675" cy="7334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>
              <a:defRPr/>
            </a:pPr>
            <a:r>
              <a:rPr lang="en-US" sz="44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942549" name="Rectangle 38"/>
          <p:cNvSpPr>
            <a:spLocks noChangeArrowheads="1"/>
          </p:cNvSpPr>
          <p:nvPr/>
        </p:nvSpPr>
        <p:spPr bwMode="auto">
          <a:xfrm>
            <a:off x="7742238" y="3995738"/>
            <a:ext cx="6080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  <a:ea typeface="MS PGothic" pitchFamily="34" charset="-128"/>
              </a:rPr>
              <a:t>2 H</a:t>
            </a:r>
            <a:r>
              <a:rPr lang="en-US" sz="2800" b="1" baseline="-25000">
                <a:latin typeface="Calibri" pitchFamily="34" charset="0"/>
                <a:ea typeface="MS PGothic" pitchFamily="34" charset="-128"/>
              </a:rPr>
              <a:t>2</a:t>
            </a:r>
            <a:endParaRPr 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42550" name="Rectangle 51"/>
          <p:cNvSpPr>
            <a:spLocks noChangeArrowheads="1"/>
          </p:cNvSpPr>
          <p:nvPr/>
        </p:nvSpPr>
        <p:spPr bwMode="auto">
          <a:xfrm>
            <a:off x="7742238" y="3348038"/>
            <a:ext cx="6873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  <a:ea typeface="MS PGothic" pitchFamily="34" charset="-128"/>
              </a:rPr>
              <a:t>4 H</a:t>
            </a:r>
            <a:r>
              <a:rPr lang="en-US" sz="2800" b="1" baseline="30000">
                <a:latin typeface="Calibri" pitchFamily="34" charset="0"/>
                <a:ea typeface="MS PGothic" pitchFamily="34" charset="-128"/>
              </a:rPr>
              <a:t>+</a:t>
            </a:r>
            <a:r>
              <a:rPr lang="en-US" sz="2800" b="1">
                <a:solidFill>
                  <a:srgbClr val="00CCFF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45" name="Arc 44"/>
          <p:cNvSpPr/>
          <p:nvPr/>
        </p:nvSpPr>
        <p:spPr bwMode="auto">
          <a:xfrm flipH="1">
            <a:off x="7354888" y="3629025"/>
            <a:ext cx="576262" cy="574675"/>
          </a:xfrm>
          <a:prstGeom prst="arc">
            <a:avLst>
              <a:gd name="adj1" fmla="val 16999708"/>
              <a:gd name="adj2" fmla="val 545495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68" name="Rectangle 67"/>
          <p:cNvSpPr>
            <a:spLocks noChangeAspect="1"/>
          </p:cNvSpPr>
          <p:nvPr/>
        </p:nvSpPr>
        <p:spPr>
          <a:xfrm>
            <a:off x="4572000" y="1412875"/>
            <a:ext cx="65088" cy="5443538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softEdge rad="3175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9" name="Right Arrow 68"/>
          <p:cNvSpPr>
            <a:spLocks noChangeAspect="1"/>
          </p:cNvSpPr>
          <p:nvPr/>
        </p:nvSpPr>
        <p:spPr>
          <a:xfrm>
            <a:off x="4067175" y="1468438"/>
            <a:ext cx="1209675" cy="504825"/>
          </a:xfrm>
          <a:prstGeom prst="rightArrow">
            <a:avLst>
              <a:gd name="adj1" fmla="val 50000"/>
              <a:gd name="adj2" fmla="val 47239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softEdge rad="3175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Calibri"/>
              </a:rPr>
              <a:t>H</a:t>
            </a:r>
            <a:r>
              <a:rPr lang="en-US" sz="2000" b="1" kern="0" baseline="30000" dirty="0">
                <a:solidFill>
                  <a:sysClr val="window" lastClr="FFFFFF"/>
                </a:solidFill>
                <a:latin typeface="Calibri"/>
              </a:rPr>
              <a:t>+</a:t>
            </a:r>
            <a:r>
              <a:rPr lang="en-US" sz="2000" b="1" kern="0" dirty="0">
                <a:solidFill>
                  <a:sysClr val="window" lastClr="FFFFFF"/>
                </a:solidFill>
                <a:latin typeface="Calibri"/>
              </a:rPr>
              <a:t>    H</a:t>
            </a:r>
            <a:r>
              <a:rPr lang="en-US" sz="2000" b="1" kern="0" baseline="30000" dirty="0">
                <a:solidFill>
                  <a:sysClr val="window" lastClr="FFFFFF"/>
                </a:solidFill>
                <a:latin typeface="Calibri"/>
              </a:rPr>
              <a:t>+</a:t>
            </a:r>
            <a:r>
              <a:rPr lang="en-US" sz="2000" b="1" kern="0" dirty="0">
                <a:solidFill>
                  <a:sysClr val="window" lastClr="FFFFFF"/>
                </a:solidFill>
                <a:latin typeface="Calibri"/>
              </a:rPr>
              <a:t> </a:t>
            </a:r>
            <a:endParaRPr lang="en-US" sz="2800" b="1" kern="0" baseline="3000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942559" name="Straight Arrow Connector 70"/>
          <p:cNvCxnSpPr>
            <a:cxnSpLocks noChangeShapeType="1"/>
          </p:cNvCxnSpPr>
          <p:nvPr/>
        </p:nvCxnSpPr>
        <p:spPr bwMode="auto">
          <a:xfrm rot="16200000" flipV="1">
            <a:off x="4860131" y="5838032"/>
            <a:ext cx="401637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Box 89"/>
          <p:cNvSpPr txBox="1">
            <a:spLocks noChangeArrowheads="1"/>
          </p:cNvSpPr>
          <p:nvPr/>
        </p:nvSpPr>
        <p:spPr bwMode="auto">
          <a:xfrm>
            <a:off x="3995738" y="5994400"/>
            <a:ext cx="40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pitchFamily="34" charset="-128"/>
              </a:rPr>
              <a:t>e</a:t>
            </a:r>
            <a:r>
              <a:rPr lang="en-US" b="1" kern="0" baseline="30000" dirty="0">
                <a:solidFill>
                  <a:sysClr val="windowText" lastClr="000000"/>
                </a:solidFill>
                <a:latin typeface="Calibri" pitchFamily="34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73" name="TextBox 90"/>
          <p:cNvSpPr txBox="1">
            <a:spLocks noChangeArrowheads="1"/>
          </p:cNvSpPr>
          <p:nvPr/>
        </p:nvSpPr>
        <p:spPr bwMode="auto">
          <a:xfrm>
            <a:off x="4859338" y="5965825"/>
            <a:ext cx="40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Calibri" pitchFamily="34" charset="0"/>
                <a:ea typeface="ＭＳ Ｐゴシック" pitchFamily="34" charset="-128"/>
              </a:rPr>
              <a:t>e</a:t>
            </a:r>
            <a:r>
              <a:rPr lang="en-US" b="1" kern="0" baseline="30000" dirty="0">
                <a:solidFill>
                  <a:sysClr val="windowText" lastClr="000000"/>
                </a:solidFill>
                <a:latin typeface="Calibri" pitchFamily="34" charset="0"/>
                <a:ea typeface="ＭＳ Ｐゴシック" pitchFamily="34" charset="-128"/>
              </a:rPr>
              <a:t>-</a:t>
            </a:r>
          </a:p>
        </p:txBody>
      </p:sp>
      <p:cxnSp>
        <p:nvCxnSpPr>
          <p:cNvPr id="1942562" name="Straight Arrow Connector 73"/>
          <p:cNvCxnSpPr>
            <a:cxnSpLocks noChangeShapeType="1"/>
          </p:cNvCxnSpPr>
          <p:nvPr/>
        </p:nvCxnSpPr>
        <p:spPr bwMode="auto">
          <a:xfrm rot="16200000" flipV="1">
            <a:off x="3952081" y="5838032"/>
            <a:ext cx="401637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2563" name="Straight Arrow Connector 74"/>
          <p:cNvCxnSpPr>
            <a:cxnSpLocks noChangeShapeType="1"/>
          </p:cNvCxnSpPr>
          <p:nvPr/>
        </p:nvCxnSpPr>
        <p:spPr bwMode="auto">
          <a:xfrm>
            <a:off x="4152900" y="6035675"/>
            <a:ext cx="908050" cy="1588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75"/>
          <p:cNvSpPr/>
          <p:nvPr/>
        </p:nvSpPr>
        <p:spPr bwMode="auto">
          <a:xfrm>
            <a:off x="3951288" y="2209800"/>
            <a:ext cx="404812" cy="342741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baseline="-25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4860925" y="2209800"/>
            <a:ext cx="401638" cy="342741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baseline="-250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04150" name="Rectangle 7"/>
          <p:cNvSpPr>
            <a:spLocks noChangeArrowheads="1"/>
          </p:cNvSpPr>
          <p:nvPr/>
        </p:nvSpPr>
        <p:spPr bwMode="auto">
          <a:xfrm>
            <a:off x="3097213" y="3560763"/>
            <a:ext cx="830262" cy="73342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>
              <a:defRPr/>
            </a:pPr>
            <a:r>
              <a:rPr lang="en-US" sz="4400" b="1" dirty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2573" name="Title 26"/>
          <p:cNvSpPr>
            <a:spLocks noGrp="1"/>
          </p:cNvSpPr>
          <p:nvPr>
            <p:ph type="title" idx="4294967295"/>
          </p:nvPr>
        </p:nvSpPr>
        <p:spPr>
          <a:xfrm>
            <a:off x="2738438" y="455613"/>
            <a:ext cx="4165600" cy="625475"/>
          </a:xfrm>
          <a:solidFill>
            <a:srgbClr val="DDDDDD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bIns="0"/>
          <a:lstStyle/>
          <a:p>
            <a:r>
              <a:rPr lang="sv-SE" sz="4000" b="1">
                <a:solidFill>
                  <a:srgbClr val="FF0000"/>
                </a:solidFill>
                <a:ea typeface="MS PGothic" pitchFamily="34" charset="-128"/>
              </a:rPr>
              <a:t>Joining in cells</a:t>
            </a:r>
            <a:endParaRPr lang="en-US" sz="4000" b="1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" name="Lightning Bolt 68"/>
          <p:cNvSpPr>
            <a:spLocks noChangeArrowheads="1"/>
          </p:cNvSpPr>
          <p:nvPr/>
        </p:nvSpPr>
        <p:spPr bwMode="auto">
          <a:xfrm rot="1472381">
            <a:off x="5062538" y="2462213"/>
            <a:ext cx="914400" cy="914400"/>
          </a:xfrm>
          <a:prstGeom prst="lightningBolt">
            <a:avLst/>
          </a:prstGeom>
          <a:gradFill rotWithShape="1">
            <a:gsLst>
              <a:gs pos="0">
                <a:srgbClr val="FF3300"/>
              </a:gs>
              <a:gs pos="50000">
                <a:srgbClr val="FF3300">
                  <a:gamma/>
                  <a:tint val="20000"/>
                  <a:invGamma/>
                </a:srgbClr>
              </a:gs>
              <a:gs pos="100000">
                <a:srgbClr val="FF3300"/>
              </a:gs>
            </a:gsLst>
            <a:lin ang="0" scaled="1"/>
          </a:gradFill>
          <a:ln w="19050" algn="ctr">
            <a:solidFill>
              <a:srgbClr val="FFC0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42577" name="AutoShape 49"/>
          <p:cNvSpPr>
            <a:spLocks noChangeArrowheads="1"/>
          </p:cNvSpPr>
          <p:nvPr/>
        </p:nvSpPr>
        <p:spPr bwMode="auto">
          <a:xfrm>
            <a:off x="5300663" y="3587750"/>
            <a:ext cx="823912" cy="722313"/>
          </a:xfrm>
          <a:prstGeom prst="roundRect">
            <a:avLst>
              <a:gd name="adj" fmla="val 8569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2578" name="Text Box 50"/>
          <p:cNvSpPr txBox="1">
            <a:spLocks noChangeArrowheads="1"/>
          </p:cNvSpPr>
          <p:nvPr/>
        </p:nvSpPr>
        <p:spPr bwMode="auto">
          <a:xfrm>
            <a:off x="5295900" y="3625850"/>
            <a:ext cx="7572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4400" b="1">
                <a:solidFill>
                  <a:srgbClr val="00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942579" name="Oval 51"/>
          <p:cNvSpPr>
            <a:spLocks noChangeArrowheads="1"/>
          </p:cNvSpPr>
          <p:nvPr/>
        </p:nvSpPr>
        <p:spPr bwMode="auto">
          <a:xfrm>
            <a:off x="2609850" y="3695700"/>
            <a:ext cx="549275" cy="415925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2580" name="Oval 52"/>
          <p:cNvSpPr>
            <a:spLocks noChangeArrowheads="1"/>
          </p:cNvSpPr>
          <p:nvPr/>
        </p:nvSpPr>
        <p:spPr bwMode="auto">
          <a:xfrm>
            <a:off x="6024563" y="3698875"/>
            <a:ext cx="549275" cy="415925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6" name="AutoShape 2"/>
          <p:cNvSpPr>
            <a:spLocks noChangeArrowheads="1"/>
          </p:cNvSpPr>
          <p:nvPr/>
        </p:nvSpPr>
        <p:spPr bwMode="auto">
          <a:xfrm>
            <a:off x="647700" y="2032000"/>
            <a:ext cx="7848600" cy="431800"/>
          </a:xfrm>
          <a:prstGeom prst="homePlate">
            <a:avLst>
              <a:gd name="adj" fmla="val 248496"/>
            </a:avLst>
          </a:prstGeom>
          <a:gradFill rotWithShape="1">
            <a:gsLst>
              <a:gs pos="0">
                <a:srgbClr val="E951A1"/>
              </a:gs>
              <a:gs pos="100000">
                <a:srgbClr val="E951A1">
                  <a:gamma/>
                  <a:tint val="54118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Artificial Photosynthesis in materials and nanosystems</a:t>
            </a:r>
            <a:endParaRPr lang="sv-SE" b="1"/>
          </a:p>
        </p:txBody>
      </p:sp>
      <p:sp>
        <p:nvSpPr>
          <p:cNvPr id="1793027" name="AutoShape 3"/>
          <p:cNvSpPr>
            <a:spLocks noChangeArrowheads="1"/>
          </p:cNvSpPr>
          <p:nvPr/>
        </p:nvSpPr>
        <p:spPr bwMode="auto">
          <a:xfrm>
            <a:off x="611188" y="1239838"/>
            <a:ext cx="7848600" cy="431800"/>
          </a:xfrm>
          <a:prstGeom prst="homePlate">
            <a:avLst>
              <a:gd name="adj" fmla="val 238566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Artificial Photosynthesis in molecular systems</a:t>
            </a:r>
            <a:endParaRPr lang="sv-SE" i="1"/>
          </a:p>
        </p:txBody>
      </p:sp>
      <p:sp>
        <p:nvSpPr>
          <p:cNvPr id="1793028" name="Text Box 4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793029" name="Text Box 5"/>
          <p:cNvSpPr txBox="1">
            <a:spLocks noChangeArrowheads="1"/>
          </p:cNvSpPr>
          <p:nvPr/>
        </p:nvSpPr>
        <p:spPr bwMode="auto">
          <a:xfrm>
            <a:off x="827088" y="44450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Direct methods</a:t>
            </a:r>
          </a:p>
        </p:txBody>
      </p:sp>
      <p:sp>
        <p:nvSpPr>
          <p:cNvPr id="1793031" name="AutoShape 7"/>
          <p:cNvSpPr>
            <a:spLocks noChangeArrowheads="1"/>
          </p:cNvSpPr>
          <p:nvPr/>
        </p:nvSpPr>
        <p:spPr bwMode="auto">
          <a:xfrm>
            <a:off x="627063" y="639763"/>
            <a:ext cx="7848600" cy="269875"/>
          </a:xfrm>
          <a:prstGeom prst="homePlate">
            <a:avLst>
              <a:gd name="adj" fmla="val 391131"/>
            </a:avLst>
          </a:prstGeom>
          <a:gradFill rotWithShape="1">
            <a:gsLst>
              <a:gs pos="0">
                <a:srgbClr val="B2B2B2">
                  <a:gamma/>
                  <a:tint val="57255"/>
                  <a:invGamma/>
                </a:srgbClr>
              </a:gs>
              <a:gs pos="100000">
                <a:srgbClr val="B2B2B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2"/>
                </a:solidFill>
              </a:rPr>
              <a:t>Thermochemical cycles (CSP for H</a:t>
            </a:r>
            <a:r>
              <a:rPr lang="en-US" sz="1800" b="1" baseline="-25000">
                <a:solidFill>
                  <a:schemeClr val="bg2"/>
                </a:solidFill>
              </a:rPr>
              <a:t>2</a:t>
            </a:r>
            <a:r>
              <a:rPr lang="en-US" sz="1800" b="1">
                <a:solidFill>
                  <a:schemeClr val="bg2"/>
                </a:solidFill>
              </a:rPr>
              <a:t>)</a:t>
            </a:r>
            <a:endParaRPr lang="sv-SE" sz="1800" b="1">
              <a:solidFill>
                <a:schemeClr val="bg2"/>
              </a:solidFill>
            </a:endParaRPr>
          </a:p>
        </p:txBody>
      </p:sp>
      <p:sp>
        <p:nvSpPr>
          <p:cNvPr id="1793033" name="Text Box 9"/>
          <p:cNvSpPr txBox="1">
            <a:spLocks noChangeArrowheads="1"/>
          </p:cNvSpPr>
          <p:nvPr/>
        </p:nvSpPr>
        <p:spPr bwMode="auto">
          <a:xfrm>
            <a:off x="2165350" y="2792413"/>
            <a:ext cx="456088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b="1">
                <a:solidFill>
                  <a:schemeClr val="accent2"/>
                </a:solidFill>
              </a:rPr>
              <a:t>System costs might become lower in a direct process</a:t>
            </a:r>
          </a:p>
        </p:txBody>
      </p:sp>
      <p:sp>
        <p:nvSpPr>
          <p:cNvPr id="1793030" name="Text Box 6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AutoShape 2"/>
          <p:cNvSpPr>
            <a:spLocks noChangeArrowheads="1"/>
          </p:cNvSpPr>
          <p:nvPr/>
        </p:nvSpPr>
        <p:spPr bwMode="auto">
          <a:xfrm>
            <a:off x="611188" y="3173413"/>
            <a:ext cx="7848600" cy="622300"/>
          </a:xfrm>
          <a:prstGeom prst="homePlate">
            <a:avLst>
              <a:gd name="adj" fmla="val 156018"/>
            </a:avLst>
          </a:prstGeom>
          <a:gradFill rotWithShape="1">
            <a:gsLst>
              <a:gs pos="0">
                <a:srgbClr val="00BC00"/>
              </a:gs>
              <a:gs pos="100000">
                <a:srgbClr val="00BC00">
                  <a:gamma/>
                  <a:tint val="48627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000" b="1">
              <a:latin typeface="Arial" pitchFamily="34" charset="0"/>
            </a:endParaRPr>
          </a:p>
        </p:txBody>
      </p:sp>
      <p:sp>
        <p:nvSpPr>
          <p:cNvPr id="1602563" name="AutoShape 3"/>
          <p:cNvSpPr>
            <a:spLocks noChangeArrowheads="1"/>
          </p:cNvSpPr>
          <p:nvPr/>
        </p:nvSpPr>
        <p:spPr bwMode="auto">
          <a:xfrm>
            <a:off x="2928938" y="3189288"/>
            <a:ext cx="2671762" cy="588962"/>
          </a:xfrm>
          <a:prstGeom prst="parallelogram">
            <a:avLst>
              <a:gd name="adj" fmla="val 5844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02567" name="Line 7"/>
          <p:cNvSpPr>
            <a:spLocks noChangeShapeType="1"/>
          </p:cNvSpPr>
          <p:nvPr/>
        </p:nvSpPr>
        <p:spPr bwMode="auto">
          <a:xfrm>
            <a:off x="555625" y="1527175"/>
            <a:ext cx="784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02568" name="Text Box 8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602570" name="Text Box 10"/>
          <p:cNvSpPr txBox="1">
            <a:spLocks noChangeArrowheads="1"/>
          </p:cNvSpPr>
          <p:nvPr/>
        </p:nvSpPr>
        <p:spPr bwMode="auto">
          <a:xfrm>
            <a:off x="877888" y="2284413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Semi-direct</a:t>
            </a:r>
          </a:p>
        </p:txBody>
      </p:sp>
      <p:sp>
        <p:nvSpPr>
          <p:cNvPr id="1602571" name="Text Box 11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</a:t>
            </a:r>
          </a:p>
        </p:txBody>
      </p:sp>
      <p:sp>
        <p:nvSpPr>
          <p:cNvPr id="1602572" name="Rectangle 12"/>
          <p:cNvSpPr>
            <a:spLocks noChangeArrowheads="1"/>
          </p:cNvSpPr>
          <p:nvPr/>
        </p:nvSpPr>
        <p:spPr bwMode="auto">
          <a:xfrm>
            <a:off x="3143250" y="3132138"/>
            <a:ext cx="2116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Photosynthesis</a:t>
            </a:r>
          </a:p>
          <a:p>
            <a:pPr algn="ctr"/>
            <a:r>
              <a:rPr lang="en-US" sz="1600"/>
              <a:t>(compartmentalized)</a:t>
            </a:r>
            <a:endParaRPr lang="sv-SE" sz="1600"/>
          </a:p>
        </p:txBody>
      </p:sp>
      <p:sp>
        <p:nvSpPr>
          <p:cNvPr id="1602573" name="Text Box 13"/>
          <p:cNvSpPr txBox="1">
            <a:spLocks noChangeArrowheads="1"/>
          </p:cNvSpPr>
          <p:nvPr/>
        </p:nvSpPr>
        <p:spPr bwMode="auto">
          <a:xfrm>
            <a:off x="1066800" y="3135313"/>
            <a:ext cx="1768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b="1" i="1"/>
              <a:t>Light reactions</a:t>
            </a:r>
          </a:p>
          <a:p>
            <a:pPr algn="ctr"/>
            <a:r>
              <a:rPr lang="sv-SE" sz="1600"/>
              <a:t>NADPH &amp; ATP</a:t>
            </a:r>
          </a:p>
        </p:txBody>
      </p:sp>
      <p:sp>
        <p:nvSpPr>
          <p:cNvPr id="1602574" name="Text Box 14"/>
          <p:cNvSpPr txBox="1">
            <a:spLocks noChangeArrowheads="1"/>
          </p:cNvSpPr>
          <p:nvPr/>
        </p:nvSpPr>
        <p:spPr bwMode="auto">
          <a:xfrm>
            <a:off x="5529263" y="3146425"/>
            <a:ext cx="1741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b="1" i="1"/>
              <a:t>Dark reactions</a:t>
            </a:r>
          </a:p>
          <a:p>
            <a:pPr algn="ctr"/>
            <a:r>
              <a:rPr lang="sv-SE" sz="1600"/>
              <a:t>H</a:t>
            </a:r>
            <a:r>
              <a:rPr lang="sv-SE" sz="1600" baseline="-25000"/>
              <a:t>2</a:t>
            </a:r>
            <a:r>
              <a:rPr lang="sv-SE" sz="1600"/>
              <a:t>, alcohols etc</a:t>
            </a:r>
          </a:p>
        </p:txBody>
      </p:sp>
      <p:sp>
        <p:nvSpPr>
          <p:cNvPr id="1602582" name="Line 22"/>
          <p:cNvSpPr>
            <a:spLocks noChangeShapeType="1"/>
          </p:cNvSpPr>
          <p:nvPr/>
        </p:nvSpPr>
        <p:spPr bwMode="auto">
          <a:xfrm>
            <a:off x="622300" y="5260975"/>
            <a:ext cx="784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02584" name="Text Box 24"/>
          <p:cNvSpPr txBox="1">
            <a:spLocks noChangeArrowheads="1"/>
          </p:cNvSpPr>
          <p:nvPr/>
        </p:nvSpPr>
        <p:spPr bwMode="auto">
          <a:xfrm>
            <a:off x="863600" y="4379913"/>
            <a:ext cx="744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Photobiological processes – not harvesting the organism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238855" y="2053580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err="1" smtClean="0">
                <a:solidFill>
                  <a:schemeClr val="accent2"/>
                </a:solidFill>
              </a:rPr>
              <a:t>Excreted</a:t>
            </a:r>
            <a:endParaRPr lang="sv-SE" b="1" i="1" dirty="0">
              <a:solidFill>
                <a:schemeClr val="accent2"/>
              </a:solidFill>
            </a:endParaRPr>
          </a:p>
        </p:txBody>
      </p:sp>
      <p:cxnSp>
        <p:nvCxnSpPr>
          <p:cNvPr id="4" name="Rak pil 3"/>
          <p:cNvCxnSpPr/>
          <p:nvPr/>
        </p:nvCxnSpPr>
        <p:spPr>
          <a:xfrm flipV="1">
            <a:off x="6604000" y="2489846"/>
            <a:ext cx="277944" cy="61689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15764" b="10094"/>
          <a:stretch>
            <a:fillRect/>
          </a:stretch>
        </p:blipFill>
        <p:spPr bwMode="auto">
          <a:xfrm>
            <a:off x="0" y="1081088"/>
            <a:ext cx="9144000" cy="528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3706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902200" y="1062038"/>
          <a:ext cx="388778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59" name="Image" r:id="rId5" imgW="3047619" imgH="1447619" progId="PhotoshopElements.Image.2">
                  <p:embed/>
                </p:oleObj>
              </mc:Choice>
              <mc:Fallback>
                <p:oleObj name="Image" r:id="rId5" imgW="3047619" imgH="1447619" progId="PhotoshopElements.Image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062038"/>
                        <a:ext cx="388778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7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7988" y="3297238"/>
          <a:ext cx="37814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60" name="Image" r:id="rId7" imgW="14006349" imgH="7530159" progId="PhotoshopElements.Image.2">
                  <p:embed/>
                </p:oleObj>
              </mc:Choice>
              <mc:Fallback>
                <p:oleObj name="Image" r:id="rId7" imgW="14006349" imgH="7530159" progId="PhotoshopElements.Image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297238"/>
                        <a:ext cx="3781425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7062" name="Line 6"/>
          <p:cNvSpPr>
            <a:spLocks noChangeShapeType="1"/>
          </p:cNvSpPr>
          <p:nvPr/>
        </p:nvSpPr>
        <p:spPr bwMode="auto">
          <a:xfrm flipH="1">
            <a:off x="1846263" y="3841750"/>
            <a:ext cx="603250" cy="393700"/>
          </a:xfrm>
          <a:prstGeom prst="line">
            <a:avLst/>
          </a:prstGeom>
          <a:noFill/>
          <a:ln w="38100">
            <a:solidFill>
              <a:srgbClr val="D8103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37063" name="Text Box 7"/>
          <p:cNvSpPr txBox="1">
            <a:spLocks noChangeArrowheads="1"/>
          </p:cNvSpPr>
          <p:nvPr/>
        </p:nvSpPr>
        <p:spPr bwMode="auto">
          <a:xfrm>
            <a:off x="539750" y="5097463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Myriad Web" pitchFamily="34" charset="0"/>
                <a:cs typeface="Arial" pitchFamily="34" charset="0"/>
              </a:rPr>
              <a:t>H</a:t>
            </a:r>
            <a:r>
              <a:rPr lang="sv-SE" sz="2000" baseline="-25000">
                <a:solidFill>
                  <a:schemeClr val="bg1"/>
                </a:solidFill>
                <a:latin typeface="Myriad Web" pitchFamily="34" charset="0"/>
                <a:cs typeface="Arial" pitchFamily="34" charset="0"/>
              </a:rPr>
              <a:t>2</a:t>
            </a:r>
            <a:r>
              <a:rPr lang="sv-SE" sz="2000">
                <a:solidFill>
                  <a:schemeClr val="bg1"/>
                </a:solidFill>
                <a:latin typeface="Myriad Web" pitchFamily="34" charset="0"/>
                <a:cs typeface="Arial" pitchFamily="34" charset="0"/>
              </a:rPr>
              <a:t> forming heterocyst</a:t>
            </a:r>
          </a:p>
        </p:txBody>
      </p:sp>
      <p:sp>
        <p:nvSpPr>
          <p:cNvPr id="1837064" name="Line 8"/>
          <p:cNvSpPr>
            <a:spLocks noChangeShapeType="1"/>
          </p:cNvSpPr>
          <p:nvPr/>
        </p:nvSpPr>
        <p:spPr bwMode="auto">
          <a:xfrm flipV="1">
            <a:off x="722313" y="4300538"/>
            <a:ext cx="49212" cy="833437"/>
          </a:xfrm>
          <a:prstGeom prst="line">
            <a:avLst/>
          </a:prstGeom>
          <a:noFill/>
          <a:ln w="38100">
            <a:solidFill>
              <a:srgbClr val="D8103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37065" name="Text Box 9"/>
          <p:cNvSpPr txBox="1">
            <a:spLocks noChangeArrowheads="1"/>
          </p:cNvSpPr>
          <p:nvPr/>
        </p:nvSpPr>
        <p:spPr bwMode="auto">
          <a:xfrm>
            <a:off x="1952625" y="3441700"/>
            <a:ext cx="196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2000">
                <a:solidFill>
                  <a:schemeClr val="bg1"/>
                </a:solidFill>
                <a:latin typeface="Myriad Web" pitchFamily="34" charset="0"/>
                <a:cs typeface="Arial" pitchFamily="34" charset="0"/>
              </a:rPr>
              <a:t>Vegetative cells</a:t>
            </a:r>
          </a:p>
        </p:txBody>
      </p:sp>
      <p:sp>
        <p:nvSpPr>
          <p:cNvPr id="1837066" name="Text Box 10"/>
          <p:cNvSpPr txBox="1">
            <a:spLocks noChangeArrowheads="1"/>
          </p:cNvSpPr>
          <p:nvPr/>
        </p:nvSpPr>
        <p:spPr bwMode="auto">
          <a:xfrm>
            <a:off x="4740275" y="3573463"/>
            <a:ext cx="44037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2800">
                <a:solidFill>
                  <a:schemeClr val="bg1"/>
                </a:solidFill>
                <a:latin typeface="Myriad Web" pitchFamily="34" charset="0"/>
                <a:cs typeface="Arial" pitchFamily="34" charset="0"/>
              </a:rPr>
              <a:t>Green algae –</a:t>
            </a:r>
            <a:r>
              <a:rPr lang="sv-SE" sz="2800" b="1" i="1">
                <a:solidFill>
                  <a:schemeClr val="bg1"/>
                </a:solidFill>
                <a:latin typeface="Myriad Web" pitchFamily="34" charset="0"/>
                <a:cs typeface="Arial" pitchFamily="34" charset="0"/>
              </a:rPr>
              <a:t>Chlamydomonas</a:t>
            </a:r>
          </a:p>
          <a:p>
            <a:pPr algn="ctr"/>
            <a:r>
              <a:rPr lang="sv-SE" sz="2800">
                <a:solidFill>
                  <a:schemeClr val="bg1"/>
                </a:solidFill>
                <a:latin typeface="Myriad Web" pitchFamily="34" charset="0"/>
                <a:cs typeface="Arial" pitchFamily="34" charset="0"/>
              </a:rPr>
              <a:t>Can make hydrogen under special conditions</a:t>
            </a:r>
          </a:p>
        </p:txBody>
      </p:sp>
      <p:graphicFrame>
        <p:nvGraphicFramePr>
          <p:cNvPr id="1837067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7988" y="1093788"/>
          <a:ext cx="3781425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161" name="Image" r:id="rId9" imgW="14107937" imgH="7669841" progId="PhotoshopElements.Image.2">
                  <p:embed/>
                </p:oleObj>
              </mc:Choice>
              <mc:Fallback>
                <p:oleObj name="Image" r:id="rId9" imgW="14107937" imgH="7669841" progId="PhotoshopElements.Image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093788"/>
                        <a:ext cx="3781425" cy="205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7069" name="Text Box 13"/>
          <p:cNvSpPr txBox="1">
            <a:spLocks noChangeArrowheads="1"/>
          </p:cNvSpPr>
          <p:nvPr/>
        </p:nvSpPr>
        <p:spPr bwMode="auto">
          <a:xfrm>
            <a:off x="0" y="5661025"/>
            <a:ext cx="503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2800">
                <a:solidFill>
                  <a:schemeClr val="bg1"/>
                </a:solidFill>
                <a:latin typeface="Myriad Web" pitchFamily="34" charset="0"/>
                <a:cs typeface="Arial" pitchFamily="34" charset="0"/>
              </a:rPr>
              <a:t>Cyanobacterium – </a:t>
            </a:r>
            <a:r>
              <a:rPr lang="sv-SE" sz="2800" i="1">
                <a:solidFill>
                  <a:schemeClr val="bg1"/>
                </a:solidFill>
                <a:latin typeface="Myriad Web" pitchFamily="34" charset="0"/>
                <a:cs typeface="Arial" pitchFamily="34" charset="0"/>
              </a:rPr>
              <a:t>Nostoc</a:t>
            </a:r>
            <a:endParaRPr lang="sv-SE" sz="2800">
              <a:solidFill>
                <a:schemeClr val="bg1"/>
              </a:solidFill>
              <a:latin typeface="Myriad Web" pitchFamily="34" charset="0"/>
              <a:cs typeface="Arial" pitchFamily="34" charset="0"/>
            </a:endParaRPr>
          </a:p>
        </p:txBody>
      </p:sp>
      <p:sp>
        <p:nvSpPr>
          <p:cNvPr id="1837070" name="Text Box 14"/>
          <p:cNvSpPr txBox="1">
            <a:spLocks noChangeArrowheads="1"/>
          </p:cNvSpPr>
          <p:nvPr/>
        </p:nvSpPr>
        <p:spPr bwMode="auto">
          <a:xfrm>
            <a:off x="2854325" y="57150"/>
            <a:ext cx="6086475" cy="94615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2800" b="1">
                <a:solidFill>
                  <a:srgbClr val="FF0000"/>
                </a:solidFill>
                <a:cs typeface="Arial" pitchFamily="34" charset="0"/>
              </a:rPr>
              <a:t>Photobiological hydrogen and fuel production using living organisms.</a:t>
            </a:r>
            <a:endParaRPr lang="en-GB" sz="2800" b="1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7" name="Text Box 3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890308" name="Text Box 4"/>
          <p:cNvSpPr txBox="1">
            <a:spLocks noChangeArrowheads="1"/>
          </p:cNvSpPr>
          <p:nvPr/>
        </p:nvSpPr>
        <p:spPr bwMode="auto">
          <a:xfrm>
            <a:off x="686732" y="71438"/>
            <a:ext cx="75301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2800" b="1" dirty="0" err="1">
                <a:solidFill>
                  <a:srgbClr val="FF0000"/>
                </a:solidFill>
              </a:rPr>
              <a:t>Something</a:t>
            </a:r>
            <a:r>
              <a:rPr lang="sv-SE" sz="2800" b="1" dirty="0">
                <a:solidFill>
                  <a:srgbClr val="FF0000"/>
                </a:solidFill>
              </a:rPr>
              <a:t> in </a:t>
            </a:r>
            <a:r>
              <a:rPr lang="sv-SE" sz="2800" b="1" dirty="0" err="1">
                <a:solidFill>
                  <a:srgbClr val="FF0000"/>
                </a:solidFill>
              </a:rPr>
              <a:t>between</a:t>
            </a:r>
            <a:endParaRPr lang="sv-SE" sz="2800" b="1" dirty="0">
              <a:solidFill>
                <a:srgbClr val="FF0000"/>
              </a:solidFill>
            </a:endParaRPr>
          </a:p>
          <a:p>
            <a:pPr algn="ctr"/>
            <a:endParaRPr lang="sv-SE" sz="2800" b="1" dirty="0">
              <a:solidFill>
                <a:srgbClr val="FF0000"/>
              </a:solidFill>
            </a:endParaRPr>
          </a:p>
          <a:p>
            <a:pPr algn="ctr"/>
            <a:r>
              <a:rPr lang="sv-SE" sz="2800" b="1" dirty="0" err="1">
                <a:solidFill>
                  <a:srgbClr val="FF0000"/>
                </a:solidFill>
              </a:rPr>
              <a:t>Mixing</a:t>
            </a:r>
            <a:r>
              <a:rPr lang="sv-SE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 err="1">
                <a:solidFill>
                  <a:srgbClr val="FF0000"/>
                </a:solidFill>
              </a:rPr>
              <a:t>biological</a:t>
            </a:r>
            <a:r>
              <a:rPr lang="sv-SE" sz="2800" b="1" dirty="0">
                <a:solidFill>
                  <a:srgbClr val="FF0000"/>
                </a:solidFill>
              </a:rPr>
              <a:t> and non-</a:t>
            </a:r>
            <a:r>
              <a:rPr lang="sv-SE" sz="2800" b="1" dirty="0" err="1">
                <a:solidFill>
                  <a:srgbClr val="FF0000"/>
                </a:solidFill>
              </a:rPr>
              <a:t>biological</a:t>
            </a:r>
            <a:r>
              <a:rPr lang="sv-SE" sz="2800" b="1" dirty="0">
                <a:solidFill>
                  <a:srgbClr val="FF0000"/>
                </a:solidFill>
              </a:rPr>
              <a:t> parts</a:t>
            </a:r>
          </a:p>
        </p:txBody>
      </p:sp>
      <p:sp>
        <p:nvSpPr>
          <p:cNvPr id="1890309" name="Text Box 5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</a:t>
            </a:r>
          </a:p>
        </p:txBody>
      </p:sp>
      <p:graphicFrame>
        <p:nvGraphicFramePr>
          <p:cNvPr id="18903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04025"/>
              </p:ext>
            </p:extLst>
          </p:nvPr>
        </p:nvGraphicFramePr>
        <p:xfrm>
          <a:off x="3454400" y="2425700"/>
          <a:ext cx="12636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0444" name="Photo Editor Photo" r:id="rId4" imgW="4761905" imgH="4761905" progId="MSPhotoEd.3">
                  <p:embed/>
                </p:oleObj>
              </mc:Choice>
              <mc:Fallback>
                <p:oleObj name="Photo Editor Photo" r:id="rId4" imgW="4761905" imgH="47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7561"/>
                      <a:stretch>
                        <a:fillRect/>
                      </a:stretch>
                    </p:blipFill>
                    <p:spPr bwMode="auto">
                      <a:xfrm>
                        <a:off x="3454400" y="2425700"/>
                        <a:ext cx="126365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0312" name="Freeform 8"/>
          <p:cNvSpPr>
            <a:spLocks/>
          </p:cNvSpPr>
          <p:nvPr/>
        </p:nvSpPr>
        <p:spPr bwMode="auto">
          <a:xfrm>
            <a:off x="4806950" y="3775075"/>
            <a:ext cx="25400" cy="49213"/>
          </a:xfrm>
          <a:custGeom>
            <a:avLst/>
            <a:gdLst>
              <a:gd name="T0" fmla="*/ 0 w 12"/>
              <a:gd name="T1" fmla="*/ 0 h 24"/>
              <a:gd name="T2" fmla="*/ 0 w 12"/>
              <a:gd name="T3" fmla="*/ 0 h 24"/>
              <a:gd name="T4" fmla="*/ 0 w 12"/>
              <a:gd name="T5" fmla="*/ 0 h 24"/>
              <a:gd name="T6" fmla="*/ 12 w 12"/>
              <a:gd name="T7" fmla="*/ 24 h 24"/>
              <a:gd name="T8" fmla="*/ 12 w 12"/>
              <a:gd name="T9" fmla="*/ 24 h 24"/>
              <a:gd name="T10" fmla="*/ 0 w 12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13" name="Freeform 9"/>
          <p:cNvSpPr>
            <a:spLocks/>
          </p:cNvSpPr>
          <p:nvPr/>
        </p:nvSpPr>
        <p:spPr bwMode="auto">
          <a:xfrm>
            <a:off x="4806950" y="377507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14" name="Freeform 10"/>
          <p:cNvSpPr>
            <a:spLocks/>
          </p:cNvSpPr>
          <p:nvPr/>
        </p:nvSpPr>
        <p:spPr bwMode="auto">
          <a:xfrm>
            <a:off x="4754563" y="3908425"/>
            <a:ext cx="158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15" name="Freeform 11"/>
          <p:cNvSpPr>
            <a:spLocks/>
          </p:cNvSpPr>
          <p:nvPr/>
        </p:nvSpPr>
        <p:spPr bwMode="auto">
          <a:xfrm>
            <a:off x="4832350" y="383540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16" name="Freeform 12"/>
          <p:cNvSpPr>
            <a:spLocks/>
          </p:cNvSpPr>
          <p:nvPr/>
        </p:nvSpPr>
        <p:spPr bwMode="auto">
          <a:xfrm>
            <a:off x="4727575" y="3835400"/>
            <a:ext cx="39688" cy="25400"/>
          </a:xfrm>
          <a:custGeom>
            <a:avLst/>
            <a:gdLst>
              <a:gd name="T0" fmla="*/ 0 w 18"/>
              <a:gd name="T1" fmla="*/ 12 h 12"/>
              <a:gd name="T2" fmla="*/ 0 w 18"/>
              <a:gd name="T3" fmla="*/ 12 h 12"/>
              <a:gd name="T4" fmla="*/ 0 w 18"/>
              <a:gd name="T5" fmla="*/ 12 h 12"/>
              <a:gd name="T6" fmla="*/ 18 w 18"/>
              <a:gd name="T7" fmla="*/ 0 h 12"/>
              <a:gd name="T8" fmla="*/ 18 w 18"/>
              <a:gd name="T9" fmla="*/ 0 h 12"/>
              <a:gd name="T10" fmla="*/ 0 w 18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8" y="0"/>
                </a:lnTo>
                <a:lnTo>
                  <a:pt x="18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17" name="Freeform 13"/>
          <p:cNvSpPr>
            <a:spLocks/>
          </p:cNvSpPr>
          <p:nvPr/>
        </p:nvSpPr>
        <p:spPr bwMode="auto">
          <a:xfrm>
            <a:off x="4702175" y="3897313"/>
            <a:ext cx="1588" cy="11112"/>
          </a:xfrm>
          <a:custGeom>
            <a:avLst/>
            <a:gdLst>
              <a:gd name="T0" fmla="*/ 0 h 6"/>
              <a:gd name="T1" fmla="*/ 0 h 6"/>
              <a:gd name="T2" fmla="*/ 0 h 6"/>
              <a:gd name="T3" fmla="*/ 6 h 6"/>
              <a:gd name="T4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18" name="Freeform 14"/>
          <p:cNvSpPr>
            <a:spLocks/>
          </p:cNvSpPr>
          <p:nvPr/>
        </p:nvSpPr>
        <p:spPr bwMode="auto">
          <a:xfrm>
            <a:off x="4675188" y="3860800"/>
            <a:ext cx="31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19" name="Freeform 15"/>
          <p:cNvSpPr>
            <a:spLocks/>
          </p:cNvSpPr>
          <p:nvPr/>
        </p:nvSpPr>
        <p:spPr bwMode="auto">
          <a:xfrm>
            <a:off x="4702175" y="39703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20" name="Freeform 16"/>
          <p:cNvSpPr>
            <a:spLocks/>
          </p:cNvSpPr>
          <p:nvPr/>
        </p:nvSpPr>
        <p:spPr bwMode="auto">
          <a:xfrm>
            <a:off x="4714875" y="4079875"/>
            <a:ext cx="1588" cy="11113"/>
          </a:xfrm>
          <a:custGeom>
            <a:avLst/>
            <a:gdLst>
              <a:gd name="T0" fmla="*/ 6 h 6"/>
              <a:gd name="T1" fmla="*/ 6 h 6"/>
              <a:gd name="T2" fmla="*/ 6 h 6"/>
              <a:gd name="T3" fmla="*/ 6 h 6"/>
              <a:gd name="T4" fmla="*/ 0 h 6"/>
              <a:gd name="T5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21" name="Freeform 17"/>
          <p:cNvSpPr>
            <a:spLocks/>
          </p:cNvSpPr>
          <p:nvPr/>
        </p:nvSpPr>
        <p:spPr bwMode="auto">
          <a:xfrm>
            <a:off x="4741863" y="4103688"/>
            <a:ext cx="12700" cy="1587"/>
          </a:xfrm>
          <a:custGeom>
            <a:avLst/>
            <a:gdLst>
              <a:gd name="T0" fmla="*/ 0 w 6"/>
              <a:gd name="T1" fmla="*/ 0 w 6"/>
              <a:gd name="T2" fmla="*/ 0 w 6"/>
              <a:gd name="T3" fmla="*/ 0 w 6"/>
              <a:gd name="T4" fmla="*/ 0 w 6"/>
              <a:gd name="T5" fmla="*/ 6 w 6"/>
              <a:gd name="T6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22" name="Freeform 18"/>
          <p:cNvSpPr>
            <a:spLocks/>
          </p:cNvSpPr>
          <p:nvPr/>
        </p:nvSpPr>
        <p:spPr bwMode="auto">
          <a:xfrm>
            <a:off x="4649788" y="3994150"/>
            <a:ext cx="1587" cy="12700"/>
          </a:xfrm>
          <a:custGeom>
            <a:avLst/>
            <a:gdLst>
              <a:gd name="T0" fmla="*/ 0 h 6"/>
              <a:gd name="T1" fmla="*/ 0 h 6"/>
              <a:gd name="T2" fmla="*/ 6 h 6"/>
              <a:gd name="T3" fmla="*/ 6 h 6"/>
              <a:gd name="T4" fmla="*/ 6 h 6"/>
              <a:gd name="T5" fmla="*/ 0 h 6"/>
              <a:gd name="T6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890323" name="Group 19"/>
          <p:cNvGrpSpPr>
            <a:grpSpLocks/>
          </p:cNvGrpSpPr>
          <p:nvPr/>
        </p:nvGrpSpPr>
        <p:grpSpPr bwMode="auto">
          <a:xfrm>
            <a:off x="4597400" y="2882900"/>
            <a:ext cx="1076325" cy="1065213"/>
            <a:chOff x="2336" y="2989"/>
            <a:chExt cx="494" cy="525"/>
          </a:xfrm>
        </p:grpSpPr>
        <p:sp>
          <p:nvSpPr>
            <p:cNvPr id="1890324" name="Oval 20"/>
            <p:cNvSpPr>
              <a:spLocks noChangeAspect="1" noChangeArrowheads="1"/>
            </p:cNvSpPr>
            <p:nvPr/>
          </p:nvSpPr>
          <p:spPr bwMode="auto">
            <a:xfrm>
              <a:off x="2336" y="2989"/>
              <a:ext cx="317" cy="522"/>
            </a:xfrm>
            <a:prstGeom prst="ellipse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90325" name="Oval 21"/>
            <p:cNvSpPr>
              <a:spLocks noChangeAspect="1" noChangeArrowheads="1"/>
            </p:cNvSpPr>
            <p:nvPr/>
          </p:nvSpPr>
          <p:spPr bwMode="auto">
            <a:xfrm>
              <a:off x="2520" y="2992"/>
              <a:ext cx="310" cy="522"/>
            </a:xfrm>
            <a:prstGeom prst="ellipse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890326" name="Text Box 22"/>
          <p:cNvSpPr txBox="1">
            <a:spLocks noChangeAspect="1" noChangeArrowheads="1"/>
          </p:cNvSpPr>
          <p:nvPr/>
        </p:nvSpPr>
        <p:spPr bwMode="auto">
          <a:xfrm>
            <a:off x="4673600" y="3035300"/>
            <a:ext cx="854075" cy="5191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PSII</a:t>
            </a:r>
            <a:endParaRPr lang="en-US"/>
          </a:p>
        </p:txBody>
      </p:sp>
      <p:sp>
        <p:nvSpPr>
          <p:cNvPr id="1890327" name="Line 23"/>
          <p:cNvSpPr>
            <a:spLocks noChangeAspect="1" noChangeShapeType="1"/>
          </p:cNvSpPr>
          <p:nvPr/>
        </p:nvSpPr>
        <p:spPr bwMode="auto">
          <a:xfrm rot="228988" flipH="1">
            <a:off x="4649788" y="3538538"/>
            <a:ext cx="193675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90328" name="Line 24"/>
          <p:cNvSpPr>
            <a:spLocks noChangeAspect="1" noChangeShapeType="1"/>
          </p:cNvSpPr>
          <p:nvPr/>
        </p:nvSpPr>
        <p:spPr bwMode="auto">
          <a:xfrm rot="20196427">
            <a:off x="4943475" y="3506788"/>
            <a:ext cx="144463" cy="401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90329" name="Oval 25"/>
          <p:cNvSpPr>
            <a:spLocks noChangeAspect="1" noChangeArrowheads="1"/>
          </p:cNvSpPr>
          <p:nvPr/>
        </p:nvSpPr>
        <p:spPr bwMode="auto">
          <a:xfrm>
            <a:off x="4830763" y="3832225"/>
            <a:ext cx="171450" cy="160338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890330" name="Oval 26"/>
          <p:cNvSpPr>
            <a:spLocks noChangeAspect="1" noChangeArrowheads="1"/>
          </p:cNvSpPr>
          <p:nvPr/>
        </p:nvSpPr>
        <p:spPr bwMode="auto">
          <a:xfrm>
            <a:off x="4610100" y="3798888"/>
            <a:ext cx="644525" cy="4222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90331" name="Oval 27"/>
          <p:cNvSpPr>
            <a:spLocks noChangeAspect="1" noChangeArrowheads="1"/>
          </p:cNvSpPr>
          <p:nvPr/>
        </p:nvSpPr>
        <p:spPr bwMode="auto">
          <a:xfrm>
            <a:off x="5006975" y="3902075"/>
            <a:ext cx="169863" cy="160338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890332" name="Oval 28"/>
          <p:cNvSpPr>
            <a:spLocks noChangeAspect="1" noChangeArrowheads="1"/>
          </p:cNvSpPr>
          <p:nvPr/>
        </p:nvSpPr>
        <p:spPr bwMode="auto">
          <a:xfrm>
            <a:off x="4856163" y="4021138"/>
            <a:ext cx="173037" cy="1587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890333" name="Oval 29"/>
          <p:cNvSpPr>
            <a:spLocks noChangeAspect="1" noChangeArrowheads="1"/>
          </p:cNvSpPr>
          <p:nvPr/>
        </p:nvSpPr>
        <p:spPr bwMode="auto">
          <a:xfrm>
            <a:off x="4657725" y="3948113"/>
            <a:ext cx="173038" cy="15875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890334" name="Freeform 30"/>
          <p:cNvSpPr>
            <a:spLocks/>
          </p:cNvSpPr>
          <p:nvPr/>
        </p:nvSpPr>
        <p:spPr bwMode="auto">
          <a:xfrm>
            <a:off x="3816350" y="4308475"/>
            <a:ext cx="25400" cy="49213"/>
          </a:xfrm>
          <a:custGeom>
            <a:avLst/>
            <a:gdLst>
              <a:gd name="T0" fmla="*/ 0 w 12"/>
              <a:gd name="T1" fmla="*/ 0 h 24"/>
              <a:gd name="T2" fmla="*/ 0 w 12"/>
              <a:gd name="T3" fmla="*/ 0 h 24"/>
              <a:gd name="T4" fmla="*/ 0 w 12"/>
              <a:gd name="T5" fmla="*/ 0 h 24"/>
              <a:gd name="T6" fmla="*/ 12 w 12"/>
              <a:gd name="T7" fmla="*/ 24 h 24"/>
              <a:gd name="T8" fmla="*/ 12 w 12"/>
              <a:gd name="T9" fmla="*/ 24 h 24"/>
              <a:gd name="T10" fmla="*/ 0 w 12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2" y="24"/>
                </a:lnTo>
                <a:lnTo>
                  <a:pt x="12" y="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35" name="Freeform 31"/>
          <p:cNvSpPr>
            <a:spLocks/>
          </p:cNvSpPr>
          <p:nvPr/>
        </p:nvSpPr>
        <p:spPr bwMode="auto">
          <a:xfrm>
            <a:off x="3816350" y="430847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36" name="Freeform 32"/>
          <p:cNvSpPr>
            <a:spLocks/>
          </p:cNvSpPr>
          <p:nvPr/>
        </p:nvSpPr>
        <p:spPr bwMode="auto">
          <a:xfrm>
            <a:off x="3763963" y="4441825"/>
            <a:ext cx="158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37" name="Freeform 33"/>
          <p:cNvSpPr>
            <a:spLocks/>
          </p:cNvSpPr>
          <p:nvPr/>
        </p:nvSpPr>
        <p:spPr bwMode="auto">
          <a:xfrm>
            <a:off x="3841750" y="436880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38" name="Freeform 34"/>
          <p:cNvSpPr>
            <a:spLocks/>
          </p:cNvSpPr>
          <p:nvPr/>
        </p:nvSpPr>
        <p:spPr bwMode="auto">
          <a:xfrm>
            <a:off x="3736975" y="4368800"/>
            <a:ext cx="39688" cy="25400"/>
          </a:xfrm>
          <a:custGeom>
            <a:avLst/>
            <a:gdLst>
              <a:gd name="T0" fmla="*/ 0 w 18"/>
              <a:gd name="T1" fmla="*/ 12 h 12"/>
              <a:gd name="T2" fmla="*/ 0 w 18"/>
              <a:gd name="T3" fmla="*/ 12 h 12"/>
              <a:gd name="T4" fmla="*/ 0 w 18"/>
              <a:gd name="T5" fmla="*/ 12 h 12"/>
              <a:gd name="T6" fmla="*/ 18 w 18"/>
              <a:gd name="T7" fmla="*/ 0 h 12"/>
              <a:gd name="T8" fmla="*/ 18 w 18"/>
              <a:gd name="T9" fmla="*/ 0 h 12"/>
              <a:gd name="T10" fmla="*/ 0 w 18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8" y="0"/>
                </a:lnTo>
                <a:lnTo>
                  <a:pt x="18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39" name="Freeform 35"/>
          <p:cNvSpPr>
            <a:spLocks/>
          </p:cNvSpPr>
          <p:nvPr/>
        </p:nvSpPr>
        <p:spPr bwMode="auto">
          <a:xfrm>
            <a:off x="3711575" y="4430713"/>
            <a:ext cx="1588" cy="11112"/>
          </a:xfrm>
          <a:custGeom>
            <a:avLst/>
            <a:gdLst>
              <a:gd name="T0" fmla="*/ 0 h 6"/>
              <a:gd name="T1" fmla="*/ 0 h 6"/>
              <a:gd name="T2" fmla="*/ 0 h 6"/>
              <a:gd name="T3" fmla="*/ 6 h 6"/>
              <a:gd name="T4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40" name="Freeform 36"/>
          <p:cNvSpPr>
            <a:spLocks/>
          </p:cNvSpPr>
          <p:nvPr/>
        </p:nvSpPr>
        <p:spPr bwMode="auto">
          <a:xfrm>
            <a:off x="3684588" y="4394200"/>
            <a:ext cx="31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41" name="Freeform 37"/>
          <p:cNvSpPr>
            <a:spLocks/>
          </p:cNvSpPr>
          <p:nvPr/>
        </p:nvSpPr>
        <p:spPr bwMode="auto">
          <a:xfrm>
            <a:off x="3711575" y="45037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42" name="Freeform 38"/>
          <p:cNvSpPr>
            <a:spLocks/>
          </p:cNvSpPr>
          <p:nvPr/>
        </p:nvSpPr>
        <p:spPr bwMode="auto">
          <a:xfrm>
            <a:off x="3724275" y="4613275"/>
            <a:ext cx="1588" cy="11113"/>
          </a:xfrm>
          <a:custGeom>
            <a:avLst/>
            <a:gdLst>
              <a:gd name="T0" fmla="*/ 6 h 6"/>
              <a:gd name="T1" fmla="*/ 6 h 6"/>
              <a:gd name="T2" fmla="*/ 6 h 6"/>
              <a:gd name="T3" fmla="*/ 6 h 6"/>
              <a:gd name="T4" fmla="*/ 0 h 6"/>
              <a:gd name="T5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43" name="Freeform 39"/>
          <p:cNvSpPr>
            <a:spLocks/>
          </p:cNvSpPr>
          <p:nvPr/>
        </p:nvSpPr>
        <p:spPr bwMode="auto">
          <a:xfrm>
            <a:off x="3751263" y="4637088"/>
            <a:ext cx="12700" cy="1587"/>
          </a:xfrm>
          <a:custGeom>
            <a:avLst/>
            <a:gdLst>
              <a:gd name="T0" fmla="*/ 0 w 6"/>
              <a:gd name="T1" fmla="*/ 0 w 6"/>
              <a:gd name="T2" fmla="*/ 0 w 6"/>
              <a:gd name="T3" fmla="*/ 0 w 6"/>
              <a:gd name="T4" fmla="*/ 0 w 6"/>
              <a:gd name="T5" fmla="*/ 6 w 6"/>
              <a:gd name="T6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90344" name="Freeform 40"/>
          <p:cNvSpPr>
            <a:spLocks/>
          </p:cNvSpPr>
          <p:nvPr/>
        </p:nvSpPr>
        <p:spPr bwMode="auto">
          <a:xfrm>
            <a:off x="3659188" y="4527550"/>
            <a:ext cx="1587" cy="12700"/>
          </a:xfrm>
          <a:custGeom>
            <a:avLst/>
            <a:gdLst>
              <a:gd name="T0" fmla="*/ 0 h 6"/>
              <a:gd name="T1" fmla="*/ 0 h 6"/>
              <a:gd name="T2" fmla="*/ 6 h 6"/>
              <a:gd name="T3" fmla="*/ 6 h 6"/>
              <a:gd name="T4" fmla="*/ 6 h 6"/>
              <a:gd name="T5" fmla="*/ 0 h 6"/>
              <a:gd name="T6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890345" name="Group 41"/>
          <p:cNvGrpSpPr>
            <a:grpSpLocks/>
          </p:cNvGrpSpPr>
          <p:nvPr/>
        </p:nvGrpSpPr>
        <p:grpSpPr bwMode="auto">
          <a:xfrm>
            <a:off x="3606800" y="3416300"/>
            <a:ext cx="1076325" cy="1065213"/>
            <a:chOff x="2336" y="2989"/>
            <a:chExt cx="494" cy="525"/>
          </a:xfrm>
        </p:grpSpPr>
        <p:sp>
          <p:nvSpPr>
            <p:cNvPr id="1890346" name="Oval 42"/>
            <p:cNvSpPr>
              <a:spLocks noChangeAspect="1" noChangeArrowheads="1"/>
            </p:cNvSpPr>
            <p:nvPr/>
          </p:nvSpPr>
          <p:spPr bwMode="auto">
            <a:xfrm>
              <a:off x="2336" y="2989"/>
              <a:ext cx="317" cy="522"/>
            </a:xfrm>
            <a:prstGeom prst="ellipse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90347" name="Oval 43"/>
            <p:cNvSpPr>
              <a:spLocks noChangeAspect="1" noChangeArrowheads="1"/>
            </p:cNvSpPr>
            <p:nvPr/>
          </p:nvSpPr>
          <p:spPr bwMode="auto">
            <a:xfrm>
              <a:off x="2520" y="2992"/>
              <a:ext cx="310" cy="522"/>
            </a:xfrm>
            <a:prstGeom prst="ellipse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890348" name="Text Box 44"/>
          <p:cNvSpPr txBox="1">
            <a:spLocks noChangeAspect="1" noChangeArrowheads="1"/>
          </p:cNvSpPr>
          <p:nvPr/>
        </p:nvSpPr>
        <p:spPr bwMode="auto">
          <a:xfrm>
            <a:off x="3683000" y="3644900"/>
            <a:ext cx="755650" cy="5191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PSI</a:t>
            </a:r>
            <a:endParaRPr lang="en-US"/>
          </a:p>
        </p:txBody>
      </p:sp>
      <p:sp>
        <p:nvSpPr>
          <p:cNvPr id="1890349" name="Text Box 45"/>
          <p:cNvSpPr txBox="1">
            <a:spLocks noChangeArrowheads="1"/>
          </p:cNvSpPr>
          <p:nvPr/>
        </p:nvSpPr>
        <p:spPr bwMode="auto">
          <a:xfrm>
            <a:off x="3519488" y="20447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>
                <a:solidFill>
                  <a:schemeClr val="accent2"/>
                </a:solidFill>
              </a:rPr>
              <a:t>H</a:t>
            </a:r>
            <a:r>
              <a:rPr lang="sv-SE" b="1" baseline="-25000">
                <a:solidFill>
                  <a:schemeClr val="accent2"/>
                </a:solidFill>
              </a:rPr>
              <a:t>2</a:t>
            </a:r>
            <a:r>
              <a:rPr lang="sv-SE" b="1">
                <a:solidFill>
                  <a:schemeClr val="accent2"/>
                </a:solidFill>
              </a:rPr>
              <a:t>ses</a:t>
            </a:r>
          </a:p>
        </p:txBody>
      </p:sp>
      <p:grpSp>
        <p:nvGrpSpPr>
          <p:cNvPr id="1890350" name="Group 46"/>
          <p:cNvGrpSpPr>
            <a:grpSpLocks/>
          </p:cNvGrpSpPr>
          <p:nvPr/>
        </p:nvGrpSpPr>
        <p:grpSpPr bwMode="auto">
          <a:xfrm>
            <a:off x="4368800" y="1968500"/>
            <a:ext cx="542925" cy="530225"/>
            <a:chOff x="1370" y="1799"/>
            <a:chExt cx="302" cy="274"/>
          </a:xfrm>
        </p:grpSpPr>
        <p:sp>
          <p:nvSpPr>
            <p:cNvPr id="1890351" name="Oval 47"/>
            <p:cNvSpPr>
              <a:spLocks noChangeArrowheads="1"/>
            </p:cNvSpPr>
            <p:nvPr/>
          </p:nvSpPr>
          <p:spPr bwMode="auto">
            <a:xfrm>
              <a:off x="1370" y="1799"/>
              <a:ext cx="302" cy="27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52" name="Oval 48"/>
            <p:cNvSpPr>
              <a:spLocks noChangeArrowheads="1"/>
            </p:cNvSpPr>
            <p:nvPr/>
          </p:nvSpPr>
          <p:spPr bwMode="auto">
            <a:xfrm>
              <a:off x="1370" y="1799"/>
              <a:ext cx="287" cy="266"/>
            </a:xfrm>
            <a:prstGeom prst="ellipse">
              <a:avLst/>
            </a:prstGeom>
            <a:solidFill>
              <a:srgbClr val="11F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53" name="Oval 49"/>
            <p:cNvSpPr>
              <a:spLocks noChangeArrowheads="1"/>
            </p:cNvSpPr>
            <p:nvPr/>
          </p:nvSpPr>
          <p:spPr bwMode="auto">
            <a:xfrm>
              <a:off x="1370" y="1799"/>
              <a:ext cx="280" cy="259"/>
            </a:xfrm>
            <a:prstGeom prst="ellipse">
              <a:avLst/>
            </a:prstGeom>
            <a:solidFill>
              <a:srgbClr val="23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54" name="Oval 50"/>
            <p:cNvSpPr>
              <a:spLocks noChangeArrowheads="1"/>
            </p:cNvSpPr>
            <p:nvPr/>
          </p:nvSpPr>
          <p:spPr bwMode="auto">
            <a:xfrm>
              <a:off x="1370" y="1806"/>
              <a:ext cx="273" cy="245"/>
            </a:xfrm>
            <a:prstGeom prst="ellipse">
              <a:avLst/>
            </a:prstGeom>
            <a:solidFill>
              <a:srgbClr val="33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55" name="Oval 51"/>
            <p:cNvSpPr>
              <a:spLocks noChangeArrowheads="1"/>
            </p:cNvSpPr>
            <p:nvPr/>
          </p:nvSpPr>
          <p:spPr bwMode="auto">
            <a:xfrm>
              <a:off x="1370" y="1806"/>
              <a:ext cx="266" cy="238"/>
            </a:xfrm>
            <a:prstGeom prst="ellipse">
              <a:avLst/>
            </a:prstGeom>
            <a:solidFill>
              <a:srgbClr val="43F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56" name="Oval 52"/>
            <p:cNvSpPr>
              <a:spLocks noChangeArrowheads="1"/>
            </p:cNvSpPr>
            <p:nvPr/>
          </p:nvSpPr>
          <p:spPr bwMode="auto">
            <a:xfrm>
              <a:off x="1377" y="1814"/>
              <a:ext cx="252" cy="223"/>
            </a:xfrm>
            <a:prstGeom prst="ellipse">
              <a:avLst/>
            </a:prstGeom>
            <a:solidFill>
              <a:srgbClr val="53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57" name="Oval 53"/>
            <p:cNvSpPr>
              <a:spLocks noChangeArrowheads="1"/>
            </p:cNvSpPr>
            <p:nvPr/>
          </p:nvSpPr>
          <p:spPr bwMode="auto">
            <a:xfrm>
              <a:off x="1370" y="1814"/>
              <a:ext cx="251" cy="215"/>
            </a:xfrm>
            <a:prstGeom prst="ellipse">
              <a:avLst/>
            </a:prstGeom>
            <a:solidFill>
              <a:srgbClr val="61F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58" name="Oval 54"/>
            <p:cNvSpPr>
              <a:spLocks noChangeArrowheads="1"/>
            </p:cNvSpPr>
            <p:nvPr/>
          </p:nvSpPr>
          <p:spPr bwMode="auto">
            <a:xfrm>
              <a:off x="1377" y="1814"/>
              <a:ext cx="237" cy="208"/>
            </a:xfrm>
            <a:prstGeom prst="ellipse">
              <a:avLst/>
            </a:prstGeom>
            <a:solidFill>
              <a:srgbClr val="6FF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59" name="Oval 55"/>
            <p:cNvSpPr>
              <a:spLocks noChangeArrowheads="1"/>
            </p:cNvSpPr>
            <p:nvPr/>
          </p:nvSpPr>
          <p:spPr bwMode="auto">
            <a:xfrm>
              <a:off x="1377" y="1814"/>
              <a:ext cx="230" cy="201"/>
            </a:xfrm>
            <a:prstGeom prst="ellipse">
              <a:avLst/>
            </a:prstGeom>
            <a:solidFill>
              <a:srgbClr val="7DF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0" name="Oval 56"/>
            <p:cNvSpPr>
              <a:spLocks noChangeArrowheads="1"/>
            </p:cNvSpPr>
            <p:nvPr/>
          </p:nvSpPr>
          <p:spPr bwMode="auto">
            <a:xfrm>
              <a:off x="1384" y="1814"/>
              <a:ext cx="216" cy="201"/>
            </a:xfrm>
            <a:prstGeom prst="ellipse">
              <a:avLst/>
            </a:prstGeom>
            <a:solidFill>
              <a:srgbClr val="8AF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1" name="Oval 57"/>
            <p:cNvSpPr>
              <a:spLocks noChangeArrowheads="1"/>
            </p:cNvSpPr>
            <p:nvPr/>
          </p:nvSpPr>
          <p:spPr bwMode="auto">
            <a:xfrm>
              <a:off x="1384" y="1814"/>
              <a:ext cx="209" cy="187"/>
            </a:xfrm>
            <a:prstGeom prst="ellipse">
              <a:avLst/>
            </a:prstGeom>
            <a:solidFill>
              <a:srgbClr val="96F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2" name="Oval 58"/>
            <p:cNvSpPr>
              <a:spLocks noChangeArrowheads="1"/>
            </p:cNvSpPr>
            <p:nvPr/>
          </p:nvSpPr>
          <p:spPr bwMode="auto">
            <a:xfrm>
              <a:off x="1384" y="1821"/>
              <a:ext cx="201" cy="180"/>
            </a:xfrm>
            <a:prstGeom prst="ellipse">
              <a:avLst/>
            </a:prstGeom>
            <a:solidFill>
              <a:srgbClr val="A1F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3" name="Oval 59"/>
            <p:cNvSpPr>
              <a:spLocks noChangeArrowheads="1"/>
            </p:cNvSpPr>
            <p:nvPr/>
          </p:nvSpPr>
          <p:spPr bwMode="auto">
            <a:xfrm>
              <a:off x="1384" y="1821"/>
              <a:ext cx="194" cy="172"/>
            </a:xfrm>
            <a:prstGeom prst="ellipse">
              <a:avLst/>
            </a:prstGeom>
            <a:solidFill>
              <a:srgbClr val="ACF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4" name="Oval 60"/>
            <p:cNvSpPr>
              <a:spLocks noChangeArrowheads="1"/>
            </p:cNvSpPr>
            <p:nvPr/>
          </p:nvSpPr>
          <p:spPr bwMode="auto">
            <a:xfrm>
              <a:off x="1391" y="1828"/>
              <a:ext cx="180" cy="158"/>
            </a:xfrm>
            <a:prstGeom prst="ellipse">
              <a:avLst/>
            </a:prstGeom>
            <a:solidFill>
              <a:srgbClr val="B6F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5" name="Oval 61"/>
            <p:cNvSpPr>
              <a:spLocks noChangeArrowheads="1"/>
            </p:cNvSpPr>
            <p:nvPr/>
          </p:nvSpPr>
          <p:spPr bwMode="auto">
            <a:xfrm>
              <a:off x="1391" y="1828"/>
              <a:ext cx="173" cy="151"/>
            </a:xfrm>
            <a:prstGeom prst="ellipse">
              <a:avLst/>
            </a:pr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6" name="Oval 62"/>
            <p:cNvSpPr>
              <a:spLocks noChangeArrowheads="1"/>
            </p:cNvSpPr>
            <p:nvPr/>
          </p:nvSpPr>
          <p:spPr bwMode="auto">
            <a:xfrm>
              <a:off x="1391" y="1828"/>
              <a:ext cx="173" cy="144"/>
            </a:xfrm>
            <a:prstGeom prst="ellipse">
              <a:avLst/>
            </a:prstGeom>
            <a:solidFill>
              <a:srgbClr val="C8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7" name="Oval 63"/>
            <p:cNvSpPr>
              <a:spLocks noChangeArrowheads="1"/>
            </p:cNvSpPr>
            <p:nvPr/>
          </p:nvSpPr>
          <p:spPr bwMode="auto">
            <a:xfrm>
              <a:off x="1391" y="1828"/>
              <a:ext cx="158" cy="137"/>
            </a:xfrm>
            <a:prstGeom prst="ellipse">
              <a:avLst/>
            </a:prstGeom>
            <a:solidFill>
              <a:srgbClr val="D0F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8" name="Oval 64"/>
            <p:cNvSpPr>
              <a:spLocks noChangeArrowheads="1"/>
            </p:cNvSpPr>
            <p:nvPr/>
          </p:nvSpPr>
          <p:spPr bwMode="auto">
            <a:xfrm>
              <a:off x="1398" y="1828"/>
              <a:ext cx="151" cy="137"/>
            </a:xfrm>
            <a:prstGeom prst="ellipse">
              <a:avLst/>
            </a:prstGeom>
            <a:solidFill>
              <a:srgbClr val="D8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69" name="Oval 65"/>
            <p:cNvSpPr>
              <a:spLocks noChangeArrowheads="1"/>
            </p:cNvSpPr>
            <p:nvPr/>
          </p:nvSpPr>
          <p:spPr bwMode="auto">
            <a:xfrm>
              <a:off x="1398" y="1828"/>
              <a:ext cx="137" cy="122"/>
            </a:xfrm>
            <a:prstGeom prst="ellipse">
              <a:avLst/>
            </a:prstGeom>
            <a:solidFill>
              <a:srgbClr val="DF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0" name="Oval 66"/>
            <p:cNvSpPr>
              <a:spLocks noChangeArrowheads="1"/>
            </p:cNvSpPr>
            <p:nvPr/>
          </p:nvSpPr>
          <p:spPr bwMode="auto">
            <a:xfrm>
              <a:off x="1406" y="1835"/>
              <a:ext cx="129" cy="115"/>
            </a:xfrm>
            <a:prstGeom prst="ellipse">
              <a:avLst/>
            </a:prstGeom>
            <a:solidFill>
              <a:srgbClr val="E5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1" name="Oval 67"/>
            <p:cNvSpPr>
              <a:spLocks noChangeArrowheads="1"/>
            </p:cNvSpPr>
            <p:nvPr/>
          </p:nvSpPr>
          <p:spPr bwMode="auto">
            <a:xfrm>
              <a:off x="1406" y="1835"/>
              <a:ext cx="115" cy="101"/>
            </a:xfrm>
            <a:prstGeom prst="ellipse">
              <a:avLst/>
            </a:prstGeom>
            <a:solidFill>
              <a:srgbClr val="EB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2" name="Oval 68"/>
            <p:cNvSpPr>
              <a:spLocks noChangeArrowheads="1"/>
            </p:cNvSpPr>
            <p:nvPr/>
          </p:nvSpPr>
          <p:spPr bwMode="auto">
            <a:xfrm>
              <a:off x="1406" y="1835"/>
              <a:ext cx="107" cy="101"/>
            </a:xfrm>
            <a:prstGeom prst="ellipse">
              <a:avLst/>
            </a:prstGeom>
            <a:solidFill>
              <a:srgbClr val="E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3" name="Oval 69"/>
            <p:cNvSpPr>
              <a:spLocks noChangeArrowheads="1"/>
            </p:cNvSpPr>
            <p:nvPr/>
          </p:nvSpPr>
          <p:spPr bwMode="auto">
            <a:xfrm>
              <a:off x="1406" y="1835"/>
              <a:ext cx="100" cy="87"/>
            </a:xfrm>
            <a:prstGeom prst="ellipse">
              <a:avLst/>
            </a:prstGeom>
            <a:solidFill>
              <a:srgbClr val="F4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4" name="Oval 70"/>
            <p:cNvSpPr>
              <a:spLocks noChangeArrowheads="1"/>
            </p:cNvSpPr>
            <p:nvPr/>
          </p:nvSpPr>
          <p:spPr bwMode="auto">
            <a:xfrm>
              <a:off x="1413" y="1842"/>
              <a:ext cx="86" cy="80"/>
            </a:xfrm>
            <a:prstGeom prst="ellipse">
              <a:avLst/>
            </a:prstGeom>
            <a:solidFill>
              <a:srgbClr val="F7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5" name="Oval 71"/>
            <p:cNvSpPr>
              <a:spLocks noChangeArrowheads="1"/>
            </p:cNvSpPr>
            <p:nvPr/>
          </p:nvSpPr>
          <p:spPr bwMode="auto">
            <a:xfrm>
              <a:off x="1406" y="1835"/>
              <a:ext cx="93" cy="79"/>
            </a:xfrm>
            <a:prstGeom prst="ellipse">
              <a:avLst/>
            </a:prstGeom>
            <a:solidFill>
              <a:srgbClr val="FA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6" name="Oval 72"/>
            <p:cNvSpPr>
              <a:spLocks noChangeArrowheads="1"/>
            </p:cNvSpPr>
            <p:nvPr/>
          </p:nvSpPr>
          <p:spPr bwMode="auto">
            <a:xfrm>
              <a:off x="1413" y="1842"/>
              <a:ext cx="79" cy="72"/>
            </a:xfrm>
            <a:prstGeom prst="ellipse">
              <a:avLst/>
            </a:prstGeom>
            <a:solidFill>
              <a:srgbClr val="FD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7" name="Oval 73"/>
            <p:cNvSpPr>
              <a:spLocks noChangeArrowheads="1"/>
            </p:cNvSpPr>
            <p:nvPr/>
          </p:nvSpPr>
          <p:spPr bwMode="auto">
            <a:xfrm>
              <a:off x="1413" y="1842"/>
              <a:ext cx="65" cy="58"/>
            </a:xfrm>
            <a:prstGeom prst="ellipse">
              <a:avLst/>
            </a:pr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8" name="Oval 74"/>
            <p:cNvSpPr>
              <a:spLocks noChangeArrowheads="1"/>
            </p:cNvSpPr>
            <p:nvPr/>
          </p:nvSpPr>
          <p:spPr bwMode="auto">
            <a:xfrm>
              <a:off x="1420" y="1850"/>
              <a:ext cx="58" cy="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79" name="Oval 75"/>
            <p:cNvSpPr>
              <a:spLocks noChangeArrowheads="1"/>
            </p:cNvSpPr>
            <p:nvPr/>
          </p:nvSpPr>
          <p:spPr bwMode="auto">
            <a:xfrm>
              <a:off x="1373" y="1802"/>
              <a:ext cx="289" cy="260"/>
            </a:xfrm>
            <a:prstGeom prst="ellipse">
              <a:avLst/>
            </a:prstGeom>
            <a:noFill/>
            <a:ln w="1111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890380" name="Group 76"/>
          <p:cNvGrpSpPr>
            <a:grpSpLocks/>
          </p:cNvGrpSpPr>
          <p:nvPr/>
        </p:nvGrpSpPr>
        <p:grpSpPr bwMode="auto">
          <a:xfrm>
            <a:off x="3149600" y="3568700"/>
            <a:ext cx="542925" cy="530225"/>
            <a:chOff x="1370" y="1799"/>
            <a:chExt cx="302" cy="274"/>
          </a:xfrm>
        </p:grpSpPr>
        <p:sp>
          <p:nvSpPr>
            <p:cNvPr id="1890381" name="Oval 77"/>
            <p:cNvSpPr>
              <a:spLocks noChangeArrowheads="1"/>
            </p:cNvSpPr>
            <p:nvPr/>
          </p:nvSpPr>
          <p:spPr bwMode="auto">
            <a:xfrm>
              <a:off x="1370" y="1799"/>
              <a:ext cx="302" cy="27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82" name="Oval 78"/>
            <p:cNvSpPr>
              <a:spLocks noChangeArrowheads="1"/>
            </p:cNvSpPr>
            <p:nvPr/>
          </p:nvSpPr>
          <p:spPr bwMode="auto">
            <a:xfrm>
              <a:off x="1370" y="1799"/>
              <a:ext cx="287" cy="266"/>
            </a:xfrm>
            <a:prstGeom prst="ellipse">
              <a:avLst/>
            </a:prstGeom>
            <a:solidFill>
              <a:srgbClr val="11F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83" name="Oval 79"/>
            <p:cNvSpPr>
              <a:spLocks noChangeArrowheads="1"/>
            </p:cNvSpPr>
            <p:nvPr/>
          </p:nvSpPr>
          <p:spPr bwMode="auto">
            <a:xfrm>
              <a:off x="1370" y="1799"/>
              <a:ext cx="280" cy="259"/>
            </a:xfrm>
            <a:prstGeom prst="ellipse">
              <a:avLst/>
            </a:prstGeom>
            <a:solidFill>
              <a:srgbClr val="23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84" name="Oval 80"/>
            <p:cNvSpPr>
              <a:spLocks noChangeArrowheads="1"/>
            </p:cNvSpPr>
            <p:nvPr/>
          </p:nvSpPr>
          <p:spPr bwMode="auto">
            <a:xfrm>
              <a:off x="1370" y="1806"/>
              <a:ext cx="273" cy="245"/>
            </a:xfrm>
            <a:prstGeom prst="ellipse">
              <a:avLst/>
            </a:prstGeom>
            <a:solidFill>
              <a:srgbClr val="33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85" name="Oval 81"/>
            <p:cNvSpPr>
              <a:spLocks noChangeArrowheads="1"/>
            </p:cNvSpPr>
            <p:nvPr/>
          </p:nvSpPr>
          <p:spPr bwMode="auto">
            <a:xfrm>
              <a:off x="1370" y="1806"/>
              <a:ext cx="266" cy="238"/>
            </a:xfrm>
            <a:prstGeom prst="ellipse">
              <a:avLst/>
            </a:prstGeom>
            <a:solidFill>
              <a:srgbClr val="43F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86" name="Oval 82"/>
            <p:cNvSpPr>
              <a:spLocks noChangeArrowheads="1"/>
            </p:cNvSpPr>
            <p:nvPr/>
          </p:nvSpPr>
          <p:spPr bwMode="auto">
            <a:xfrm>
              <a:off x="1377" y="1814"/>
              <a:ext cx="252" cy="223"/>
            </a:xfrm>
            <a:prstGeom prst="ellipse">
              <a:avLst/>
            </a:prstGeom>
            <a:solidFill>
              <a:srgbClr val="53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87" name="Oval 83"/>
            <p:cNvSpPr>
              <a:spLocks noChangeArrowheads="1"/>
            </p:cNvSpPr>
            <p:nvPr/>
          </p:nvSpPr>
          <p:spPr bwMode="auto">
            <a:xfrm>
              <a:off x="1370" y="1814"/>
              <a:ext cx="251" cy="215"/>
            </a:xfrm>
            <a:prstGeom prst="ellipse">
              <a:avLst/>
            </a:prstGeom>
            <a:solidFill>
              <a:srgbClr val="61F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88" name="Oval 84"/>
            <p:cNvSpPr>
              <a:spLocks noChangeArrowheads="1"/>
            </p:cNvSpPr>
            <p:nvPr/>
          </p:nvSpPr>
          <p:spPr bwMode="auto">
            <a:xfrm>
              <a:off x="1377" y="1814"/>
              <a:ext cx="237" cy="208"/>
            </a:xfrm>
            <a:prstGeom prst="ellipse">
              <a:avLst/>
            </a:prstGeom>
            <a:solidFill>
              <a:srgbClr val="6FF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89" name="Oval 85"/>
            <p:cNvSpPr>
              <a:spLocks noChangeArrowheads="1"/>
            </p:cNvSpPr>
            <p:nvPr/>
          </p:nvSpPr>
          <p:spPr bwMode="auto">
            <a:xfrm>
              <a:off x="1377" y="1814"/>
              <a:ext cx="230" cy="201"/>
            </a:xfrm>
            <a:prstGeom prst="ellipse">
              <a:avLst/>
            </a:prstGeom>
            <a:solidFill>
              <a:srgbClr val="7DF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0" name="Oval 86"/>
            <p:cNvSpPr>
              <a:spLocks noChangeArrowheads="1"/>
            </p:cNvSpPr>
            <p:nvPr/>
          </p:nvSpPr>
          <p:spPr bwMode="auto">
            <a:xfrm>
              <a:off x="1384" y="1814"/>
              <a:ext cx="216" cy="201"/>
            </a:xfrm>
            <a:prstGeom prst="ellipse">
              <a:avLst/>
            </a:prstGeom>
            <a:solidFill>
              <a:srgbClr val="8AF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1" name="Oval 87"/>
            <p:cNvSpPr>
              <a:spLocks noChangeArrowheads="1"/>
            </p:cNvSpPr>
            <p:nvPr/>
          </p:nvSpPr>
          <p:spPr bwMode="auto">
            <a:xfrm>
              <a:off x="1384" y="1814"/>
              <a:ext cx="209" cy="187"/>
            </a:xfrm>
            <a:prstGeom prst="ellipse">
              <a:avLst/>
            </a:prstGeom>
            <a:solidFill>
              <a:srgbClr val="96F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2" name="Oval 88"/>
            <p:cNvSpPr>
              <a:spLocks noChangeArrowheads="1"/>
            </p:cNvSpPr>
            <p:nvPr/>
          </p:nvSpPr>
          <p:spPr bwMode="auto">
            <a:xfrm>
              <a:off x="1384" y="1821"/>
              <a:ext cx="201" cy="18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3" name="Oval 89"/>
            <p:cNvSpPr>
              <a:spLocks noChangeArrowheads="1"/>
            </p:cNvSpPr>
            <p:nvPr/>
          </p:nvSpPr>
          <p:spPr bwMode="auto">
            <a:xfrm>
              <a:off x="1384" y="1821"/>
              <a:ext cx="194" cy="172"/>
            </a:xfrm>
            <a:prstGeom prst="ellipse">
              <a:avLst/>
            </a:prstGeom>
            <a:solidFill>
              <a:srgbClr val="ACF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4" name="Oval 90"/>
            <p:cNvSpPr>
              <a:spLocks noChangeArrowheads="1"/>
            </p:cNvSpPr>
            <p:nvPr/>
          </p:nvSpPr>
          <p:spPr bwMode="auto">
            <a:xfrm>
              <a:off x="1391" y="1828"/>
              <a:ext cx="180" cy="158"/>
            </a:xfrm>
            <a:prstGeom prst="ellipse">
              <a:avLst/>
            </a:prstGeom>
            <a:solidFill>
              <a:srgbClr val="B6F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5" name="Oval 91"/>
            <p:cNvSpPr>
              <a:spLocks noChangeArrowheads="1"/>
            </p:cNvSpPr>
            <p:nvPr/>
          </p:nvSpPr>
          <p:spPr bwMode="auto">
            <a:xfrm>
              <a:off x="1391" y="1828"/>
              <a:ext cx="173" cy="151"/>
            </a:xfrm>
            <a:prstGeom prst="ellipse">
              <a:avLst/>
            </a:pr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6" name="Oval 92"/>
            <p:cNvSpPr>
              <a:spLocks noChangeArrowheads="1"/>
            </p:cNvSpPr>
            <p:nvPr/>
          </p:nvSpPr>
          <p:spPr bwMode="auto">
            <a:xfrm>
              <a:off x="1391" y="1828"/>
              <a:ext cx="173" cy="144"/>
            </a:xfrm>
            <a:prstGeom prst="ellipse">
              <a:avLst/>
            </a:prstGeom>
            <a:solidFill>
              <a:srgbClr val="C8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7" name="Oval 93"/>
            <p:cNvSpPr>
              <a:spLocks noChangeArrowheads="1"/>
            </p:cNvSpPr>
            <p:nvPr/>
          </p:nvSpPr>
          <p:spPr bwMode="auto">
            <a:xfrm>
              <a:off x="1391" y="1828"/>
              <a:ext cx="158" cy="137"/>
            </a:xfrm>
            <a:prstGeom prst="ellipse">
              <a:avLst/>
            </a:prstGeom>
            <a:solidFill>
              <a:srgbClr val="D0F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8" name="Oval 94"/>
            <p:cNvSpPr>
              <a:spLocks noChangeArrowheads="1"/>
            </p:cNvSpPr>
            <p:nvPr/>
          </p:nvSpPr>
          <p:spPr bwMode="auto">
            <a:xfrm>
              <a:off x="1398" y="1828"/>
              <a:ext cx="151" cy="137"/>
            </a:xfrm>
            <a:prstGeom prst="ellipse">
              <a:avLst/>
            </a:prstGeom>
            <a:solidFill>
              <a:srgbClr val="D8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399" name="Oval 95"/>
            <p:cNvSpPr>
              <a:spLocks noChangeArrowheads="1"/>
            </p:cNvSpPr>
            <p:nvPr/>
          </p:nvSpPr>
          <p:spPr bwMode="auto">
            <a:xfrm>
              <a:off x="1398" y="1828"/>
              <a:ext cx="137" cy="122"/>
            </a:xfrm>
            <a:prstGeom prst="ellipse">
              <a:avLst/>
            </a:prstGeom>
            <a:solidFill>
              <a:srgbClr val="DF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0" name="Oval 96"/>
            <p:cNvSpPr>
              <a:spLocks noChangeArrowheads="1"/>
            </p:cNvSpPr>
            <p:nvPr/>
          </p:nvSpPr>
          <p:spPr bwMode="auto">
            <a:xfrm>
              <a:off x="1406" y="1835"/>
              <a:ext cx="129" cy="115"/>
            </a:xfrm>
            <a:prstGeom prst="ellipse">
              <a:avLst/>
            </a:prstGeom>
            <a:solidFill>
              <a:srgbClr val="E5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1" name="Oval 97"/>
            <p:cNvSpPr>
              <a:spLocks noChangeArrowheads="1"/>
            </p:cNvSpPr>
            <p:nvPr/>
          </p:nvSpPr>
          <p:spPr bwMode="auto">
            <a:xfrm>
              <a:off x="1406" y="1835"/>
              <a:ext cx="115" cy="101"/>
            </a:xfrm>
            <a:prstGeom prst="ellipse">
              <a:avLst/>
            </a:prstGeom>
            <a:solidFill>
              <a:srgbClr val="EB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2" name="Oval 98"/>
            <p:cNvSpPr>
              <a:spLocks noChangeArrowheads="1"/>
            </p:cNvSpPr>
            <p:nvPr/>
          </p:nvSpPr>
          <p:spPr bwMode="auto">
            <a:xfrm>
              <a:off x="1406" y="1835"/>
              <a:ext cx="107" cy="101"/>
            </a:xfrm>
            <a:prstGeom prst="ellipse">
              <a:avLst/>
            </a:prstGeom>
            <a:solidFill>
              <a:srgbClr val="E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3" name="Oval 99"/>
            <p:cNvSpPr>
              <a:spLocks noChangeArrowheads="1"/>
            </p:cNvSpPr>
            <p:nvPr/>
          </p:nvSpPr>
          <p:spPr bwMode="auto">
            <a:xfrm>
              <a:off x="1406" y="1835"/>
              <a:ext cx="100" cy="87"/>
            </a:xfrm>
            <a:prstGeom prst="ellipse">
              <a:avLst/>
            </a:prstGeom>
            <a:solidFill>
              <a:srgbClr val="F4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4" name="Oval 100"/>
            <p:cNvSpPr>
              <a:spLocks noChangeArrowheads="1"/>
            </p:cNvSpPr>
            <p:nvPr/>
          </p:nvSpPr>
          <p:spPr bwMode="auto">
            <a:xfrm>
              <a:off x="1413" y="1842"/>
              <a:ext cx="86" cy="80"/>
            </a:xfrm>
            <a:prstGeom prst="ellipse">
              <a:avLst/>
            </a:prstGeom>
            <a:solidFill>
              <a:srgbClr val="F7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5" name="Oval 101"/>
            <p:cNvSpPr>
              <a:spLocks noChangeArrowheads="1"/>
            </p:cNvSpPr>
            <p:nvPr/>
          </p:nvSpPr>
          <p:spPr bwMode="auto">
            <a:xfrm>
              <a:off x="1406" y="1835"/>
              <a:ext cx="93" cy="79"/>
            </a:xfrm>
            <a:prstGeom prst="ellipse">
              <a:avLst/>
            </a:prstGeom>
            <a:solidFill>
              <a:srgbClr val="FA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6" name="Oval 102"/>
            <p:cNvSpPr>
              <a:spLocks noChangeArrowheads="1"/>
            </p:cNvSpPr>
            <p:nvPr/>
          </p:nvSpPr>
          <p:spPr bwMode="auto">
            <a:xfrm>
              <a:off x="1413" y="1842"/>
              <a:ext cx="79" cy="72"/>
            </a:xfrm>
            <a:prstGeom prst="ellipse">
              <a:avLst/>
            </a:prstGeom>
            <a:solidFill>
              <a:srgbClr val="FD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7" name="Oval 103"/>
            <p:cNvSpPr>
              <a:spLocks noChangeArrowheads="1"/>
            </p:cNvSpPr>
            <p:nvPr/>
          </p:nvSpPr>
          <p:spPr bwMode="auto">
            <a:xfrm>
              <a:off x="1413" y="1842"/>
              <a:ext cx="65" cy="58"/>
            </a:xfrm>
            <a:prstGeom prst="ellipse">
              <a:avLst/>
            </a:pr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8" name="Oval 104"/>
            <p:cNvSpPr>
              <a:spLocks noChangeArrowheads="1"/>
            </p:cNvSpPr>
            <p:nvPr/>
          </p:nvSpPr>
          <p:spPr bwMode="auto">
            <a:xfrm>
              <a:off x="1420" y="1850"/>
              <a:ext cx="58" cy="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90409" name="Oval 105"/>
            <p:cNvSpPr>
              <a:spLocks noChangeArrowheads="1"/>
            </p:cNvSpPr>
            <p:nvPr/>
          </p:nvSpPr>
          <p:spPr bwMode="auto">
            <a:xfrm>
              <a:off x="1373" y="1802"/>
              <a:ext cx="289" cy="260"/>
            </a:xfrm>
            <a:prstGeom prst="ellipse">
              <a:avLst/>
            </a:prstGeom>
            <a:noFill/>
            <a:ln w="1111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890410" name="Text Box 106"/>
          <p:cNvSpPr txBox="1">
            <a:spLocks noChangeArrowheads="1"/>
          </p:cNvSpPr>
          <p:nvPr/>
        </p:nvSpPr>
        <p:spPr bwMode="auto">
          <a:xfrm>
            <a:off x="4368800" y="19685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/>
              <a:t>Ru</a:t>
            </a:r>
          </a:p>
        </p:txBody>
      </p:sp>
      <p:sp>
        <p:nvSpPr>
          <p:cNvPr id="1890411" name="Text Box 107"/>
          <p:cNvSpPr txBox="1">
            <a:spLocks noChangeArrowheads="1"/>
          </p:cNvSpPr>
          <p:nvPr/>
        </p:nvSpPr>
        <p:spPr bwMode="auto">
          <a:xfrm>
            <a:off x="3201988" y="3568700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/>
              <a:t>Pt</a:t>
            </a:r>
          </a:p>
        </p:txBody>
      </p:sp>
      <p:sp>
        <p:nvSpPr>
          <p:cNvPr id="1890412" name="Text Box 108"/>
          <p:cNvSpPr txBox="1">
            <a:spLocks noChangeArrowheads="1"/>
          </p:cNvSpPr>
          <p:nvPr/>
        </p:nvSpPr>
        <p:spPr bwMode="auto">
          <a:xfrm>
            <a:off x="2739425" y="5607050"/>
            <a:ext cx="3405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 dirty="0"/>
              <a:t>Hybrides</a:t>
            </a:r>
          </a:p>
          <a:p>
            <a:pPr algn="ctr"/>
            <a:r>
              <a:rPr lang="sv-SE" b="1" i="1" dirty="0" err="1"/>
              <a:t>Enzyme</a:t>
            </a:r>
            <a:r>
              <a:rPr lang="sv-SE" b="1" i="1" dirty="0"/>
              <a:t> &amp; </a:t>
            </a:r>
            <a:r>
              <a:rPr lang="sv-SE" b="1" i="1" dirty="0" err="1"/>
              <a:t>metal</a:t>
            </a:r>
            <a:r>
              <a:rPr lang="sv-SE" b="1" i="1" dirty="0"/>
              <a:t> </a:t>
            </a:r>
            <a:r>
              <a:rPr lang="sv-SE" b="1" i="1" dirty="0" err="1"/>
              <a:t>catalysts</a:t>
            </a:r>
            <a:endParaRPr lang="sv-SE" b="1" i="1" dirty="0"/>
          </a:p>
        </p:txBody>
      </p:sp>
      <p:sp>
        <p:nvSpPr>
          <p:cNvPr id="2" name="Rektangel 1"/>
          <p:cNvSpPr/>
          <p:nvPr/>
        </p:nvSpPr>
        <p:spPr>
          <a:xfrm>
            <a:off x="2705223" y="2784357"/>
            <a:ext cx="3280375" cy="907019"/>
          </a:xfrm>
          <a:prstGeom prst="rect">
            <a:avLst/>
          </a:prstGeom>
          <a:solidFill>
            <a:srgbClr val="969696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2701157" y="2849095"/>
            <a:ext cx="717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dirty="0" smtClean="0"/>
              <a:t>TiO2</a:t>
            </a:r>
          </a:p>
          <a:p>
            <a:pPr algn="ctr"/>
            <a:r>
              <a:rPr lang="sv-SE" sz="2000" dirty="0" err="1" smtClean="0"/>
              <a:t>etc</a:t>
            </a:r>
            <a:endParaRPr lang="sv-S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834" name="AutoShape 2"/>
          <p:cNvSpPr>
            <a:spLocks noChangeArrowheads="1"/>
          </p:cNvSpPr>
          <p:nvPr/>
        </p:nvSpPr>
        <p:spPr bwMode="auto">
          <a:xfrm>
            <a:off x="5868988" y="5157788"/>
            <a:ext cx="2663825" cy="576262"/>
          </a:xfrm>
          <a:prstGeom prst="homePlate">
            <a:avLst>
              <a:gd name="adj" fmla="val 11556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baseline="-2500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2835" name="AutoShape 3"/>
          <p:cNvSpPr>
            <a:spLocks noChangeArrowheads="1"/>
          </p:cNvSpPr>
          <p:nvPr/>
        </p:nvSpPr>
        <p:spPr bwMode="auto">
          <a:xfrm>
            <a:off x="647700" y="1412875"/>
            <a:ext cx="7848600" cy="431800"/>
          </a:xfrm>
          <a:prstGeom prst="homePlate">
            <a:avLst>
              <a:gd name="adj" fmla="val 248496"/>
            </a:avLst>
          </a:prstGeom>
          <a:gradFill rotWithShape="1">
            <a:gsLst>
              <a:gs pos="0">
                <a:srgbClr val="E951A1"/>
              </a:gs>
              <a:gs pos="100000">
                <a:srgbClr val="E951A1">
                  <a:gamma/>
                  <a:tint val="54118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Artificial Photosynthesis in materials and nanosystems</a:t>
            </a:r>
            <a:endParaRPr lang="sv-SE" b="1"/>
          </a:p>
        </p:txBody>
      </p:sp>
      <p:sp>
        <p:nvSpPr>
          <p:cNvPr id="1912836" name="AutoShape 4"/>
          <p:cNvSpPr>
            <a:spLocks noChangeArrowheads="1"/>
          </p:cNvSpPr>
          <p:nvPr/>
        </p:nvSpPr>
        <p:spPr bwMode="auto">
          <a:xfrm>
            <a:off x="647700" y="2205038"/>
            <a:ext cx="7848600" cy="431800"/>
          </a:xfrm>
          <a:prstGeom prst="homePlate">
            <a:avLst>
              <a:gd name="adj" fmla="val 244457"/>
            </a:avLst>
          </a:prstGeom>
          <a:gradFill rotWithShape="1">
            <a:gsLst>
              <a:gs pos="0">
                <a:srgbClr val="B2B2B2">
                  <a:gamma/>
                  <a:tint val="57255"/>
                  <a:invGamma/>
                </a:srgbClr>
              </a:gs>
              <a:gs pos="100000">
                <a:srgbClr val="B2B2B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Thermochemical cycles (CSP for H</a:t>
            </a:r>
            <a:r>
              <a:rPr lang="en-US" b="1" baseline="-25000"/>
              <a:t>2</a:t>
            </a:r>
            <a:r>
              <a:rPr lang="en-US" b="1"/>
              <a:t>)</a:t>
            </a:r>
            <a:endParaRPr lang="sv-SE" b="1"/>
          </a:p>
        </p:txBody>
      </p:sp>
      <p:sp>
        <p:nvSpPr>
          <p:cNvPr id="1912837" name="AutoShape 5"/>
          <p:cNvSpPr>
            <a:spLocks noChangeArrowheads="1"/>
          </p:cNvSpPr>
          <p:nvPr/>
        </p:nvSpPr>
        <p:spPr bwMode="auto">
          <a:xfrm>
            <a:off x="611188" y="5157788"/>
            <a:ext cx="2592387" cy="576262"/>
          </a:xfrm>
          <a:prstGeom prst="homePlate">
            <a:avLst>
              <a:gd name="adj" fmla="val 11246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Photovoltaics</a:t>
            </a:r>
            <a:endParaRPr lang="sv-SE" b="1"/>
          </a:p>
        </p:txBody>
      </p:sp>
      <p:sp>
        <p:nvSpPr>
          <p:cNvPr id="1912838" name="AutoShape 6"/>
          <p:cNvSpPr>
            <a:spLocks noChangeArrowheads="1"/>
          </p:cNvSpPr>
          <p:nvPr/>
        </p:nvSpPr>
        <p:spPr bwMode="auto">
          <a:xfrm>
            <a:off x="611188" y="3573463"/>
            <a:ext cx="7848600" cy="622300"/>
          </a:xfrm>
          <a:prstGeom prst="homePlate">
            <a:avLst>
              <a:gd name="adj" fmla="val 156018"/>
            </a:avLst>
          </a:prstGeom>
          <a:gradFill rotWithShape="1">
            <a:gsLst>
              <a:gs pos="0">
                <a:srgbClr val="00BC00"/>
              </a:gs>
              <a:gs pos="100000">
                <a:srgbClr val="00BC00">
                  <a:gamma/>
                  <a:tint val="40784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000" b="1">
              <a:latin typeface="Arial" pitchFamily="34" charset="0"/>
            </a:endParaRPr>
          </a:p>
        </p:txBody>
      </p:sp>
      <p:sp>
        <p:nvSpPr>
          <p:cNvPr id="1912839" name="AutoShape 7"/>
          <p:cNvSpPr>
            <a:spLocks noChangeArrowheads="1"/>
          </p:cNvSpPr>
          <p:nvPr/>
        </p:nvSpPr>
        <p:spPr bwMode="auto">
          <a:xfrm>
            <a:off x="611188" y="620713"/>
            <a:ext cx="7848600" cy="431800"/>
          </a:xfrm>
          <a:prstGeom prst="homePlate">
            <a:avLst>
              <a:gd name="adj" fmla="val 238566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Artificial Photosynthesis in molecular systems</a:t>
            </a:r>
            <a:endParaRPr lang="sv-SE" i="1"/>
          </a:p>
        </p:txBody>
      </p:sp>
      <p:sp>
        <p:nvSpPr>
          <p:cNvPr id="1912840" name="AutoShape 8"/>
          <p:cNvSpPr>
            <a:spLocks noChangeArrowheads="1"/>
          </p:cNvSpPr>
          <p:nvPr/>
        </p:nvSpPr>
        <p:spPr bwMode="auto">
          <a:xfrm>
            <a:off x="611188" y="6021388"/>
            <a:ext cx="2557462" cy="576262"/>
          </a:xfrm>
          <a:prstGeom prst="homePlate">
            <a:avLst>
              <a:gd name="adj" fmla="val 105567"/>
            </a:avLst>
          </a:prstGeom>
          <a:gradFill rotWithShape="1">
            <a:gsLst>
              <a:gs pos="0">
                <a:srgbClr val="00BC00"/>
              </a:gs>
              <a:gs pos="100000">
                <a:srgbClr val="00BC00">
                  <a:gamma/>
                  <a:tint val="40784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b="1"/>
              <a:t> Photosynthesis</a:t>
            </a:r>
          </a:p>
        </p:txBody>
      </p:sp>
      <p:sp>
        <p:nvSpPr>
          <p:cNvPr id="1912841" name="Line 9"/>
          <p:cNvSpPr>
            <a:spLocks noChangeShapeType="1"/>
          </p:cNvSpPr>
          <p:nvPr/>
        </p:nvSpPr>
        <p:spPr bwMode="auto">
          <a:xfrm>
            <a:off x="647700" y="2781300"/>
            <a:ext cx="784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12842" name="Text Box 10"/>
          <p:cNvSpPr txBox="1">
            <a:spLocks noChangeArrowheads="1"/>
          </p:cNvSpPr>
          <p:nvPr/>
        </p:nvSpPr>
        <p:spPr bwMode="auto">
          <a:xfrm rot="-5400000">
            <a:off x="5410994" y="3236119"/>
            <a:ext cx="6554788" cy="457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tint val="22353"/>
                  <a:invGamma/>
                </a:srgbClr>
              </a:gs>
              <a:gs pos="100000">
                <a:srgbClr val="66CCFF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fuel</a:t>
            </a:r>
            <a:r>
              <a:rPr lang="sv-SE" b="1"/>
              <a:t>;</a:t>
            </a:r>
            <a:r>
              <a:rPr lang="en-US"/>
              <a:t> </a:t>
            </a:r>
            <a:r>
              <a:rPr lang="en-US" b="1"/>
              <a:t>hydrogen or carbon based</a:t>
            </a:r>
          </a:p>
        </p:txBody>
      </p:sp>
      <p:sp>
        <p:nvSpPr>
          <p:cNvPr id="1912843" name="Text Box 11"/>
          <p:cNvSpPr txBox="1">
            <a:spLocks noChangeArrowheads="1"/>
          </p:cNvSpPr>
          <p:nvPr/>
        </p:nvSpPr>
        <p:spPr bwMode="auto">
          <a:xfrm>
            <a:off x="827088" y="4508500"/>
            <a:ext cx="1182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Indirect</a:t>
            </a:r>
          </a:p>
        </p:txBody>
      </p:sp>
      <p:sp>
        <p:nvSpPr>
          <p:cNvPr id="1912844" name="Text Box 12"/>
          <p:cNvSpPr txBox="1">
            <a:spLocks noChangeArrowheads="1"/>
          </p:cNvSpPr>
          <p:nvPr/>
        </p:nvSpPr>
        <p:spPr bwMode="auto">
          <a:xfrm>
            <a:off x="827088" y="44450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Direct methods</a:t>
            </a:r>
          </a:p>
        </p:txBody>
      </p:sp>
      <p:sp>
        <p:nvSpPr>
          <p:cNvPr id="1912845" name="Text Box 13"/>
          <p:cNvSpPr txBox="1">
            <a:spLocks noChangeArrowheads="1"/>
          </p:cNvSpPr>
          <p:nvPr/>
        </p:nvSpPr>
        <p:spPr bwMode="auto">
          <a:xfrm>
            <a:off x="827088" y="2900363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Semi-direct</a:t>
            </a:r>
          </a:p>
        </p:txBody>
      </p:sp>
      <p:sp>
        <p:nvSpPr>
          <p:cNvPr id="1912846" name="Text Box 14"/>
          <p:cNvSpPr txBox="1">
            <a:spLocks noChangeArrowheads="1"/>
          </p:cNvSpPr>
          <p:nvPr/>
        </p:nvSpPr>
        <p:spPr bwMode="auto">
          <a:xfrm rot="-5400000">
            <a:off x="-2868612" y="3236913"/>
            <a:ext cx="65532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Solar energy and water</a:t>
            </a:r>
          </a:p>
        </p:txBody>
      </p:sp>
      <p:sp>
        <p:nvSpPr>
          <p:cNvPr id="1912847" name="Text Box 15"/>
          <p:cNvSpPr txBox="1">
            <a:spLocks noChangeArrowheads="1"/>
          </p:cNvSpPr>
          <p:nvPr/>
        </p:nvSpPr>
        <p:spPr bwMode="auto">
          <a:xfrm>
            <a:off x="1066800" y="3527425"/>
            <a:ext cx="1768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b="1" i="1"/>
              <a:t>Light reactions</a:t>
            </a:r>
          </a:p>
          <a:p>
            <a:pPr algn="ctr"/>
            <a:r>
              <a:rPr lang="sv-SE" sz="1600"/>
              <a:t>NADPH &amp; ATP</a:t>
            </a:r>
          </a:p>
        </p:txBody>
      </p:sp>
      <p:sp>
        <p:nvSpPr>
          <p:cNvPr id="1912848" name="Text Box 16"/>
          <p:cNvSpPr txBox="1">
            <a:spLocks noChangeArrowheads="1"/>
          </p:cNvSpPr>
          <p:nvPr/>
        </p:nvSpPr>
        <p:spPr bwMode="auto">
          <a:xfrm>
            <a:off x="5529263" y="3527425"/>
            <a:ext cx="1741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000" b="1" i="1"/>
              <a:t>Dark reactions</a:t>
            </a:r>
          </a:p>
          <a:p>
            <a:pPr algn="ctr"/>
            <a:r>
              <a:rPr lang="sv-SE" sz="1600"/>
              <a:t>H</a:t>
            </a:r>
            <a:r>
              <a:rPr lang="sv-SE" sz="1600" baseline="-25000"/>
              <a:t>2</a:t>
            </a:r>
            <a:r>
              <a:rPr lang="sv-SE" sz="1600"/>
              <a:t>, alcohols etc</a:t>
            </a:r>
          </a:p>
        </p:txBody>
      </p:sp>
      <p:sp>
        <p:nvSpPr>
          <p:cNvPr id="1912849" name="AutoShape 17"/>
          <p:cNvSpPr>
            <a:spLocks noChangeArrowheads="1"/>
          </p:cNvSpPr>
          <p:nvPr/>
        </p:nvSpPr>
        <p:spPr bwMode="auto">
          <a:xfrm>
            <a:off x="3203575" y="5157788"/>
            <a:ext cx="2663825" cy="576262"/>
          </a:xfrm>
          <a:prstGeom prst="homePlate">
            <a:avLst>
              <a:gd name="adj" fmla="val 11556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4118"/>
                  <a:invGamma/>
                </a:scheme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/>
              <a:t>Electrolysis</a:t>
            </a:r>
            <a:r>
              <a:rPr lang="en-US" b="1">
                <a:cs typeface="Arial" pitchFamily="34" charset="0"/>
              </a:rPr>
              <a:t>→H</a:t>
            </a:r>
            <a:r>
              <a:rPr lang="en-US" b="1" baseline="-25000">
                <a:cs typeface="Arial" pitchFamily="34" charset="0"/>
              </a:rPr>
              <a:t>2</a:t>
            </a:r>
          </a:p>
        </p:txBody>
      </p:sp>
      <p:sp>
        <p:nvSpPr>
          <p:cNvPr id="1912850" name="AutoShape 18"/>
          <p:cNvSpPr>
            <a:spLocks noChangeArrowheads="1"/>
          </p:cNvSpPr>
          <p:nvPr/>
        </p:nvSpPr>
        <p:spPr bwMode="auto">
          <a:xfrm>
            <a:off x="3167063" y="6021388"/>
            <a:ext cx="2700337" cy="576262"/>
          </a:xfrm>
          <a:prstGeom prst="homePlate">
            <a:avLst>
              <a:gd name="adj" fmla="val 111465"/>
            </a:avLst>
          </a:prstGeom>
          <a:gradFill rotWithShape="1">
            <a:gsLst>
              <a:gs pos="0">
                <a:srgbClr val="A6A200"/>
              </a:gs>
              <a:gs pos="100000">
                <a:srgbClr val="A6A200">
                  <a:gamma/>
                  <a:tint val="69804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b="1"/>
              <a:t>Biomass</a:t>
            </a:r>
          </a:p>
        </p:txBody>
      </p:sp>
      <p:sp>
        <p:nvSpPr>
          <p:cNvPr id="1912851" name="AutoShape 19"/>
          <p:cNvSpPr>
            <a:spLocks noChangeArrowheads="1"/>
          </p:cNvSpPr>
          <p:nvPr/>
        </p:nvSpPr>
        <p:spPr bwMode="auto">
          <a:xfrm>
            <a:off x="5867400" y="6021388"/>
            <a:ext cx="2557463" cy="576262"/>
          </a:xfrm>
          <a:prstGeom prst="homePlate">
            <a:avLst>
              <a:gd name="adj" fmla="val 105567"/>
            </a:avLst>
          </a:prstGeom>
          <a:gradFill rotWithShape="1">
            <a:gsLst>
              <a:gs pos="0">
                <a:srgbClr val="A6A200"/>
              </a:gs>
              <a:gs pos="100000">
                <a:srgbClr val="A6A200">
                  <a:gamma/>
                  <a:tint val="69804"/>
                  <a:invGamma/>
                </a:srgbClr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2000" b="1"/>
              <a:t>Conversion</a:t>
            </a:r>
          </a:p>
          <a:p>
            <a:pPr algn="ctr"/>
            <a:r>
              <a:rPr lang="sv-SE" sz="1600"/>
              <a:t>Pyrolysis, ferment., etc</a:t>
            </a:r>
          </a:p>
        </p:txBody>
      </p:sp>
      <p:sp>
        <p:nvSpPr>
          <p:cNvPr id="1912852" name="Line 20"/>
          <p:cNvSpPr>
            <a:spLocks noChangeShapeType="1"/>
          </p:cNvSpPr>
          <p:nvPr/>
        </p:nvSpPr>
        <p:spPr bwMode="auto">
          <a:xfrm>
            <a:off x="611188" y="4365625"/>
            <a:ext cx="784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12853" name="Line 21"/>
          <p:cNvSpPr>
            <a:spLocks noChangeShapeType="1"/>
          </p:cNvSpPr>
          <p:nvPr/>
        </p:nvSpPr>
        <p:spPr bwMode="auto">
          <a:xfrm flipV="1">
            <a:off x="5203825" y="4941888"/>
            <a:ext cx="0" cy="2873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12854" name="Line 22"/>
          <p:cNvSpPr>
            <a:spLocks noChangeShapeType="1"/>
          </p:cNvSpPr>
          <p:nvPr/>
        </p:nvSpPr>
        <p:spPr bwMode="auto">
          <a:xfrm>
            <a:off x="5187950" y="4941888"/>
            <a:ext cx="32718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12855" name="Line 23"/>
          <p:cNvSpPr>
            <a:spLocks noChangeShapeType="1"/>
          </p:cNvSpPr>
          <p:nvPr/>
        </p:nvSpPr>
        <p:spPr bwMode="auto">
          <a:xfrm flipV="1">
            <a:off x="5187950" y="5700713"/>
            <a:ext cx="0" cy="144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12856" name="Line 24"/>
          <p:cNvSpPr>
            <a:spLocks noChangeShapeType="1"/>
          </p:cNvSpPr>
          <p:nvPr/>
        </p:nvSpPr>
        <p:spPr bwMode="auto">
          <a:xfrm flipV="1">
            <a:off x="6843713" y="5700713"/>
            <a:ext cx="0" cy="144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12857" name="Line 25"/>
          <p:cNvSpPr>
            <a:spLocks noChangeShapeType="1"/>
          </p:cNvSpPr>
          <p:nvPr/>
        </p:nvSpPr>
        <p:spPr bwMode="auto">
          <a:xfrm>
            <a:off x="5187950" y="5845175"/>
            <a:ext cx="16557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12858" name="Text Box 26"/>
          <p:cNvSpPr txBox="1">
            <a:spLocks noChangeArrowheads="1"/>
          </p:cNvSpPr>
          <p:nvPr/>
        </p:nvSpPr>
        <p:spPr bwMode="auto">
          <a:xfrm>
            <a:off x="5965825" y="507206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4118"/>
                        <a:invGamma/>
                      </a:schemeClr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2000" b="1"/>
              <a:t>C-based fuel</a:t>
            </a:r>
          </a:p>
          <a:p>
            <a:pPr algn="ctr"/>
            <a:r>
              <a:rPr lang="sv-SE" sz="1600"/>
              <a:t>From </a:t>
            </a:r>
            <a:r>
              <a:rPr lang="sv-SE" sz="1600" b="1"/>
              <a:t>H</a:t>
            </a:r>
            <a:r>
              <a:rPr lang="sv-SE" sz="1600" b="1" baseline="-25000"/>
              <a:t>2</a:t>
            </a:r>
            <a:r>
              <a:rPr lang="sv-SE" sz="1600"/>
              <a:t> and CO</a:t>
            </a:r>
            <a:r>
              <a:rPr lang="sv-SE" sz="1600" baseline="-25000"/>
              <a:t>2</a:t>
            </a:r>
          </a:p>
        </p:txBody>
      </p:sp>
      <p:sp>
        <p:nvSpPr>
          <p:cNvPr id="1912859" name="AutoShape 27"/>
          <p:cNvSpPr>
            <a:spLocks noChangeArrowheads="1"/>
          </p:cNvSpPr>
          <p:nvPr/>
        </p:nvSpPr>
        <p:spPr bwMode="auto">
          <a:xfrm>
            <a:off x="2928938" y="3598863"/>
            <a:ext cx="2671762" cy="588962"/>
          </a:xfrm>
          <a:prstGeom prst="parallelogram">
            <a:avLst>
              <a:gd name="adj" fmla="val 5844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12860" name="Rectangle 28"/>
          <p:cNvSpPr>
            <a:spLocks noChangeArrowheads="1"/>
          </p:cNvSpPr>
          <p:nvPr/>
        </p:nvSpPr>
        <p:spPr bwMode="auto">
          <a:xfrm>
            <a:off x="3190875" y="3500438"/>
            <a:ext cx="2116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Photosynthesis</a:t>
            </a:r>
          </a:p>
          <a:p>
            <a:pPr algn="ctr"/>
            <a:r>
              <a:rPr lang="en-US" sz="1600"/>
              <a:t>(compartmentalized)</a:t>
            </a:r>
            <a:endParaRPr lang="sv-SE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ChangeArrowheads="1"/>
          </p:cNvSpPr>
          <p:nvPr/>
        </p:nvSpPr>
        <p:spPr bwMode="auto">
          <a:xfrm>
            <a:off x="881063" y="615950"/>
            <a:ext cx="71024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787E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2000" b="1">
                <a:solidFill>
                  <a:srgbClr val="8787E1"/>
                </a:solidFill>
                <a:latin typeface="Times" charset="0"/>
                <a:cs typeface="Times New Roman" pitchFamily="18" charset="0"/>
              </a:rPr>
              <a:t>The energy system – local versus global aspects; the place for solar energy; need for fuel</a:t>
            </a:r>
          </a:p>
          <a:p>
            <a:endParaRPr lang="sv-SE" sz="2000" b="1">
              <a:solidFill>
                <a:srgbClr val="8787E1"/>
              </a:solidFill>
              <a:latin typeface="Times" charset="0"/>
              <a:cs typeface="Times New Roman" pitchFamily="18" charset="0"/>
            </a:endParaRPr>
          </a:p>
          <a:p>
            <a:endParaRPr lang="sv-SE" sz="2000" b="1">
              <a:solidFill>
                <a:srgbClr val="8787E1"/>
              </a:solidFill>
              <a:latin typeface="Times" charset="0"/>
              <a:cs typeface="Times New Roman" pitchFamily="18" charset="0"/>
            </a:endParaRPr>
          </a:p>
          <a:p>
            <a:r>
              <a:rPr lang="sv-SE" sz="2000" b="1">
                <a:solidFill>
                  <a:srgbClr val="8787E1"/>
                </a:solidFill>
                <a:latin typeface="Times" charset="0"/>
                <a:cs typeface="Times New Roman" pitchFamily="18" charset="0"/>
              </a:rPr>
              <a:t>Various concepts for solar fuels</a:t>
            </a:r>
          </a:p>
          <a:p>
            <a:endParaRPr lang="sv-SE" sz="2000" b="1">
              <a:solidFill>
                <a:srgbClr val="8787E1"/>
              </a:solidFill>
              <a:latin typeface="Times" charset="0"/>
              <a:cs typeface="Times New Roman" pitchFamily="18" charset="0"/>
            </a:endParaRPr>
          </a:p>
          <a:p>
            <a:endParaRPr lang="sv-SE" sz="2000" b="1">
              <a:solidFill>
                <a:srgbClr val="8787E1"/>
              </a:solidFill>
              <a:latin typeface="Times" charset="0"/>
              <a:cs typeface="Times New Roman" pitchFamily="18" charset="0"/>
            </a:endParaRPr>
          </a:p>
          <a:p>
            <a:r>
              <a:rPr lang="sv-SE" sz="2000" b="1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 A little on our science in the Swedish Consortium for Artificial Photosynthesis</a:t>
            </a:r>
            <a:endParaRPr lang="en-GB" sz="2000" b="1">
              <a:solidFill>
                <a:schemeClr val="accent2"/>
              </a:solidFill>
              <a:latin typeface="Times" charset="0"/>
              <a:cs typeface="Times New Roman" pitchFamily="18" charset="0"/>
            </a:endParaRPr>
          </a:p>
        </p:txBody>
      </p:sp>
      <p:sp>
        <p:nvSpPr>
          <p:cNvPr id="1227779" name="Oval 3"/>
          <p:cNvSpPr>
            <a:spLocks noChangeArrowheads="1"/>
          </p:cNvSpPr>
          <p:nvPr/>
        </p:nvSpPr>
        <p:spPr bwMode="auto">
          <a:xfrm>
            <a:off x="547688" y="866775"/>
            <a:ext cx="155575" cy="153988"/>
          </a:xfrm>
          <a:prstGeom prst="ellipse">
            <a:avLst/>
          </a:prstGeom>
          <a:solidFill>
            <a:srgbClr val="8787E1"/>
          </a:solidFill>
          <a:ln w="9525">
            <a:solidFill>
              <a:srgbClr val="8787E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27780" name="Oval 4"/>
          <p:cNvSpPr>
            <a:spLocks noChangeArrowheads="1"/>
          </p:cNvSpPr>
          <p:nvPr/>
        </p:nvSpPr>
        <p:spPr bwMode="auto">
          <a:xfrm>
            <a:off x="550863" y="1955800"/>
            <a:ext cx="155575" cy="153988"/>
          </a:xfrm>
          <a:prstGeom prst="ellipse">
            <a:avLst/>
          </a:prstGeom>
          <a:solidFill>
            <a:srgbClr val="8787E1"/>
          </a:solidFill>
          <a:ln w="9525">
            <a:solidFill>
              <a:srgbClr val="8787E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27781" name="Oval 5"/>
          <p:cNvSpPr>
            <a:spLocks noChangeArrowheads="1"/>
          </p:cNvSpPr>
          <p:nvPr/>
        </p:nvSpPr>
        <p:spPr bwMode="auto">
          <a:xfrm>
            <a:off x="546100" y="2881313"/>
            <a:ext cx="155575" cy="1539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27782" name="Line 6"/>
          <p:cNvSpPr>
            <a:spLocks noChangeShapeType="1"/>
          </p:cNvSpPr>
          <p:nvPr/>
        </p:nvSpPr>
        <p:spPr bwMode="auto">
          <a:xfrm>
            <a:off x="153988" y="236538"/>
            <a:ext cx="0" cy="4278312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AutoShape 2"/>
          <p:cNvSpPr>
            <a:spLocks noChangeArrowheads="1"/>
          </p:cNvSpPr>
          <p:nvPr/>
        </p:nvSpPr>
        <p:spPr bwMode="auto">
          <a:xfrm rot="8484778" flipH="1">
            <a:off x="2073275" y="4292600"/>
            <a:ext cx="4848225" cy="495300"/>
          </a:xfrm>
          <a:prstGeom prst="curvedDownArrow">
            <a:avLst>
              <a:gd name="adj1" fmla="val 195769"/>
              <a:gd name="adj2" fmla="val 391538"/>
              <a:gd name="adj3" fmla="val 33333"/>
            </a:avLst>
          </a:prstGeom>
          <a:gradFill rotWithShape="1">
            <a:gsLst>
              <a:gs pos="0">
                <a:srgbClr val="00E600"/>
              </a:gs>
              <a:gs pos="100000">
                <a:srgbClr val="00E600">
                  <a:gamma/>
                  <a:tint val="1725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08707" name="AutoShape 3"/>
          <p:cNvSpPr>
            <a:spLocks noChangeArrowheads="1"/>
          </p:cNvSpPr>
          <p:nvPr/>
        </p:nvSpPr>
        <p:spPr bwMode="auto">
          <a:xfrm rot="-2146243">
            <a:off x="923925" y="3028950"/>
            <a:ext cx="4848225" cy="495300"/>
          </a:xfrm>
          <a:prstGeom prst="curvedDownArrow">
            <a:avLst>
              <a:gd name="adj1" fmla="val 195769"/>
              <a:gd name="adj2" fmla="val 391538"/>
              <a:gd name="adj3" fmla="val 33333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08708" name="Group 4"/>
          <p:cNvGrpSpPr>
            <a:grpSpLocks/>
          </p:cNvGrpSpPr>
          <p:nvPr/>
        </p:nvGrpSpPr>
        <p:grpSpPr bwMode="auto">
          <a:xfrm>
            <a:off x="5600700" y="1058863"/>
            <a:ext cx="2268538" cy="1887537"/>
            <a:chOff x="3702" y="3421"/>
            <a:chExt cx="925" cy="661"/>
          </a:xfrm>
        </p:grpSpPr>
        <p:sp>
          <p:nvSpPr>
            <p:cNvPr id="1608709" name="Oval 5"/>
            <p:cNvSpPr>
              <a:spLocks noChangeArrowheads="1"/>
            </p:cNvSpPr>
            <p:nvPr/>
          </p:nvSpPr>
          <p:spPr bwMode="auto">
            <a:xfrm>
              <a:off x="3855" y="3543"/>
              <a:ext cx="625" cy="427"/>
            </a:xfrm>
            <a:prstGeom prst="ellipse">
              <a:avLst/>
            </a:prstGeom>
            <a:solidFill>
              <a:srgbClr val="FFFF2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0" name="Freeform 6"/>
            <p:cNvSpPr>
              <a:spLocks/>
            </p:cNvSpPr>
            <p:nvPr/>
          </p:nvSpPr>
          <p:spPr bwMode="auto">
            <a:xfrm>
              <a:off x="4261" y="3457"/>
              <a:ext cx="120" cy="132"/>
            </a:xfrm>
            <a:custGeom>
              <a:avLst/>
              <a:gdLst>
                <a:gd name="T0" fmla="*/ 84 w 120"/>
                <a:gd name="T1" fmla="*/ 132 h 132"/>
                <a:gd name="T2" fmla="*/ 84 w 120"/>
                <a:gd name="T3" fmla="*/ 132 h 132"/>
                <a:gd name="T4" fmla="*/ 0 w 120"/>
                <a:gd name="T5" fmla="*/ 90 h 132"/>
                <a:gd name="T6" fmla="*/ 12 w 120"/>
                <a:gd name="T7" fmla="*/ 90 h 132"/>
                <a:gd name="T8" fmla="*/ 18 w 120"/>
                <a:gd name="T9" fmla="*/ 84 h 132"/>
                <a:gd name="T10" fmla="*/ 30 w 120"/>
                <a:gd name="T11" fmla="*/ 78 h 132"/>
                <a:gd name="T12" fmla="*/ 36 w 120"/>
                <a:gd name="T13" fmla="*/ 72 h 132"/>
                <a:gd name="T14" fmla="*/ 54 w 120"/>
                <a:gd name="T15" fmla="*/ 60 h 132"/>
                <a:gd name="T16" fmla="*/ 60 w 120"/>
                <a:gd name="T17" fmla="*/ 54 h 132"/>
                <a:gd name="T18" fmla="*/ 66 w 120"/>
                <a:gd name="T19" fmla="*/ 48 h 132"/>
                <a:gd name="T20" fmla="*/ 78 w 120"/>
                <a:gd name="T21" fmla="*/ 36 h 132"/>
                <a:gd name="T22" fmla="*/ 90 w 120"/>
                <a:gd name="T23" fmla="*/ 24 h 132"/>
                <a:gd name="T24" fmla="*/ 108 w 120"/>
                <a:gd name="T25" fmla="*/ 12 h 132"/>
                <a:gd name="T26" fmla="*/ 120 w 120"/>
                <a:gd name="T27" fmla="*/ 0 h 132"/>
                <a:gd name="T28" fmla="*/ 120 w 120"/>
                <a:gd name="T29" fmla="*/ 6 h 132"/>
                <a:gd name="T30" fmla="*/ 120 w 120"/>
                <a:gd name="T31" fmla="*/ 18 h 132"/>
                <a:gd name="T32" fmla="*/ 114 w 120"/>
                <a:gd name="T33" fmla="*/ 24 h 132"/>
                <a:gd name="T34" fmla="*/ 114 w 120"/>
                <a:gd name="T35" fmla="*/ 30 h 132"/>
                <a:gd name="T36" fmla="*/ 108 w 120"/>
                <a:gd name="T37" fmla="*/ 48 h 132"/>
                <a:gd name="T38" fmla="*/ 102 w 120"/>
                <a:gd name="T39" fmla="*/ 66 h 132"/>
                <a:gd name="T40" fmla="*/ 96 w 120"/>
                <a:gd name="T41" fmla="*/ 78 h 132"/>
                <a:gd name="T42" fmla="*/ 90 w 120"/>
                <a:gd name="T43" fmla="*/ 96 h 132"/>
                <a:gd name="T44" fmla="*/ 84 w 120"/>
                <a:gd name="T45" fmla="*/ 114 h 132"/>
                <a:gd name="T46" fmla="*/ 84 w 120"/>
                <a:gd name="T47" fmla="*/ 120 h 132"/>
                <a:gd name="T48" fmla="*/ 84 w 120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32">
                  <a:moveTo>
                    <a:pt x="84" y="132"/>
                  </a:moveTo>
                  <a:lnTo>
                    <a:pt x="84" y="13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8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8" y="36"/>
                  </a:lnTo>
                  <a:lnTo>
                    <a:pt x="90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08" y="48"/>
                  </a:lnTo>
                  <a:lnTo>
                    <a:pt x="102" y="66"/>
                  </a:lnTo>
                  <a:lnTo>
                    <a:pt x="96" y="78"/>
                  </a:lnTo>
                  <a:lnTo>
                    <a:pt x="90" y="96"/>
                  </a:lnTo>
                  <a:lnTo>
                    <a:pt x="84" y="114"/>
                  </a:lnTo>
                  <a:lnTo>
                    <a:pt x="84" y="120"/>
                  </a:lnTo>
                  <a:lnTo>
                    <a:pt x="84" y="13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1" name="Freeform 7"/>
            <p:cNvSpPr>
              <a:spLocks/>
            </p:cNvSpPr>
            <p:nvPr/>
          </p:nvSpPr>
          <p:spPr bwMode="auto">
            <a:xfrm>
              <a:off x="4357" y="3547"/>
              <a:ext cx="222" cy="90"/>
            </a:xfrm>
            <a:custGeom>
              <a:avLst/>
              <a:gdLst>
                <a:gd name="T0" fmla="*/ 84 w 222"/>
                <a:gd name="T1" fmla="*/ 90 h 90"/>
                <a:gd name="T2" fmla="*/ 84 w 222"/>
                <a:gd name="T3" fmla="*/ 90 h 90"/>
                <a:gd name="T4" fmla="*/ 0 w 222"/>
                <a:gd name="T5" fmla="*/ 54 h 90"/>
                <a:gd name="T6" fmla="*/ 6 w 222"/>
                <a:gd name="T7" fmla="*/ 54 h 90"/>
                <a:gd name="T8" fmla="*/ 12 w 222"/>
                <a:gd name="T9" fmla="*/ 48 h 90"/>
                <a:gd name="T10" fmla="*/ 30 w 222"/>
                <a:gd name="T11" fmla="*/ 42 h 90"/>
                <a:gd name="T12" fmla="*/ 48 w 222"/>
                <a:gd name="T13" fmla="*/ 36 h 90"/>
                <a:gd name="T14" fmla="*/ 66 w 222"/>
                <a:gd name="T15" fmla="*/ 30 h 90"/>
                <a:gd name="T16" fmla="*/ 108 w 222"/>
                <a:gd name="T17" fmla="*/ 24 h 90"/>
                <a:gd name="T18" fmla="*/ 126 w 222"/>
                <a:gd name="T19" fmla="*/ 18 h 90"/>
                <a:gd name="T20" fmla="*/ 150 w 222"/>
                <a:gd name="T21" fmla="*/ 12 h 90"/>
                <a:gd name="T22" fmla="*/ 168 w 222"/>
                <a:gd name="T23" fmla="*/ 6 h 90"/>
                <a:gd name="T24" fmla="*/ 186 w 222"/>
                <a:gd name="T25" fmla="*/ 6 h 90"/>
                <a:gd name="T26" fmla="*/ 198 w 222"/>
                <a:gd name="T27" fmla="*/ 6 h 90"/>
                <a:gd name="T28" fmla="*/ 210 w 222"/>
                <a:gd name="T29" fmla="*/ 0 h 90"/>
                <a:gd name="T30" fmla="*/ 216 w 222"/>
                <a:gd name="T31" fmla="*/ 6 h 90"/>
                <a:gd name="T32" fmla="*/ 216 w 222"/>
                <a:gd name="T33" fmla="*/ 6 h 90"/>
                <a:gd name="T34" fmla="*/ 222 w 222"/>
                <a:gd name="T35" fmla="*/ 6 h 90"/>
                <a:gd name="T36" fmla="*/ 222 w 222"/>
                <a:gd name="T37" fmla="*/ 6 h 90"/>
                <a:gd name="T38" fmla="*/ 222 w 222"/>
                <a:gd name="T39" fmla="*/ 6 h 90"/>
                <a:gd name="T40" fmla="*/ 222 w 222"/>
                <a:gd name="T41" fmla="*/ 6 h 90"/>
                <a:gd name="T42" fmla="*/ 222 w 222"/>
                <a:gd name="T43" fmla="*/ 6 h 90"/>
                <a:gd name="T44" fmla="*/ 222 w 222"/>
                <a:gd name="T45" fmla="*/ 6 h 90"/>
                <a:gd name="T46" fmla="*/ 222 w 222"/>
                <a:gd name="T47" fmla="*/ 12 h 90"/>
                <a:gd name="T48" fmla="*/ 222 w 222"/>
                <a:gd name="T49" fmla="*/ 12 h 90"/>
                <a:gd name="T50" fmla="*/ 216 w 222"/>
                <a:gd name="T51" fmla="*/ 18 h 90"/>
                <a:gd name="T52" fmla="*/ 216 w 222"/>
                <a:gd name="T53" fmla="*/ 12 h 90"/>
                <a:gd name="T54" fmla="*/ 216 w 222"/>
                <a:gd name="T55" fmla="*/ 6 h 90"/>
                <a:gd name="T56" fmla="*/ 216 w 222"/>
                <a:gd name="T57" fmla="*/ 6 h 90"/>
                <a:gd name="T58" fmla="*/ 216 w 222"/>
                <a:gd name="T59" fmla="*/ 6 h 90"/>
                <a:gd name="T60" fmla="*/ 216 w 222"/>
                <a:gd name="T61" fmla="*/ 6 h 90"/>
                <a:gd name="T62" fmla="*/ 210 w 222"/>
                <a:gd name="T63" fmla="*/ 6 h 90"/>
                <a:gd name="T64" fmla="*/ 210 w 222"/>
                <a:gd name="T65" fmla="*/ 0 h 90"/>
                <a:gd name="T66" fmla="*/ 204 w 222"/>
                <a:gd name="T67" fmla="*/ 0 h 90"/>
                <a:gd name="T68" fmla="*/ 204 w 222"/>
                <a:gd name="T69" fmla="*/ 0 h 90"/>
                <a:gd name="T70" fmla="*/ 198 w 222"/>
                <a:gd name="T71" fmla="*/ 6 h 90"/>
                <a:gd name="T72" fmla="*/ 192 w 222"/>
                <a:gd name="T73" fmla="*/ 6 h 90"/>
                <a:gd name="T74" fmla="*/ 186 w 222"/>
                <a:gd name="T75" fmla="*/ 6 h 90"/>
                <a:gd name="T76" fmla="*/ 180 w 222"/>
                <a:gd name="T77" fmla="*/ 6 h 90"/>
                <a:gd name="T78" fmla="*/ 168 w 222"/>
                <a:gd name="T79" fmla="*/ 12 h 90"/>
                <a:gd name="T80" fmla="*/ 156 w 222"/>
                <a:gd name="T81" fmla="*/ 18 h 90"/>
                <a:gd name="T82" fmla="*/ 144 w 222"/>
                <a:gd name="T83" fmla="*/ 30 h 90"/>
                <a:gd name="T84" fmla="*/ 132 w 222"/>
                <a:gd name="T85" fmla="*/ 36 h 90"/>
                <a:gd name="T86" fmla="*/ 120 w 222"/>
                <a:gd name="T87" fmla="*/ 48 h 90"/>
                <a:gd name="T88" fmla="*/ 114 w 222"/>
                <a:gd name="T89" fmla="*/ 48 h 90"/>
                <a:gd name="T90" fmla="*/ 108 w 222"/>
                <a:gd name="T91" fmla="*/ 54 h 90"/>
                <a:gd name="T92" fmla="*/ 108 w 222"/>
                <a:gd name="T93" fmla="*/ 60 h 90"/>
                <a:gd name="T94" fmla="*/ 102 w 222"/>
                <a:gd name="T95" fmla="*/ 66 h 90"/>
                <a:gd name="T96" fmla="*/ 96 w 222"/>
                <a:gd name="T97" fmla="*/ 72 h 90"/>
                <a:gd name="T98" fmla="*/ 96 w 222"/>
                <a:gd name="T99" fmla="*/ 72 h 90"/>
                <a:gd name="T100" fmla="*/ 90 w 222"/>
                <a:gd name="T101" fmla="*/ 78 h 90"/>
                <a:gd name="T102" fmla="*/ 90 w 222"/>
                <a:gd name="T103" fmla="*/ 84 h 90"/>
                <a:gd name="T104" fmla="*/ 84 w 222"/>
                <a:gd name="T105" fmla="*/ 90 h 90"/>
                <a:gd name="T106" fmla="*/ 84 w 222"/>
                <a:gd name="T10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90">
                  <a:moveTo>
                    <a:pt x="84" y="90"/>
                  </a:moveTo>
                  <a:lnTo>
                    <a:pt x="84" y="9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30" y="42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108" y="24"/>
                  </a:lnTo>
                  <a:lnTo>
                    <a:pt x="126" y="18"/>
                  </a:lnTo>
                  <a:lnTo>
                    <a:pt x="150" y="12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198" y="6"/>
                  </a:lnTo>
                  <a:lnTo>
                    <a:pt x="210" y="0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8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44" y="30"/>
                  </a:lnTo>
                  <a:lnTo>
                    <a:pt x="132" y="36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9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2" name="Freeform 8"/>
            <p:cNvSpPr>
              <a:spLocks/>
            </p:cNvSpPr>
            <p:nvPr/>
          </p:nvSpPr>
          <p:spPr bwMode="auto">
            <a:xfrm>
              <a:off x="4441" y="3661"/>
              <a:ext cx="162" cy="72"/>
            </a:xfrm>
            <a:custGeom>
              <a:avLst/>
              <a:gdLst>
                <a:gd name="T0" fmla="*/ 24 w 162"/>
                <a:gd name="T1" fmla="*/ 72 h 72"/>
                <a:gd name="T2" fmla="*/ 24 w 162"/>
                <a:gd name="T3" fmla="*/ 72 h 72"/>
                <a:gd name="T4" fmla="*/ 0 w 162"/>
                <a:gd name="T5" fmla="*/ 0 h 72"/>
                <a:gd name="T6" fmla="*/ 12 w 162"/>
                <a:gd name="T7" fmla="*/ 0 h 72"/>
                <a:gd name="T8" fmla="*/ 24 w 162"/>
                <a:gd name="T9" fmla="*/ 0 h 72"/>
                <a:gd name="T10" fmla="*/ 36 w 162"/>
                <a:gd name="T11" fmla="*/ 6 h 72"/>
                <a:gd name="T12" fmla="*/ 42 w 162"/>
                <a:gd name="T13" fmla="*/ 6 h 72"/>
                <a:gd name="T14" fmla="*/ 54 w 162"/>
                <a:gd name="T15" fmla="*/ 6 h 72"/>
                <a:gd name="T16" fmla="*/ 60 w 162"/>
                <a:gd name="T17" fmla="*/ 6 h 72"/>
                <a:gd name="T18" fmla="*/ 84 w 162"/>
                <a:gd name="T19" fmla="*/ 12 h 72"/>
                <a:gd name="T20" fmla="*/ 102 w 162"/>
                <a:gd name="T21" fmla="*/ 12 h 72"/>
                <a:gd name="T22" fmla="*/ 120 w 162"/>
                <a:gd name="T23" fmla="*/ 12 h 72"/>
                <a:gd name="T24" fmla="*/ 144 w 162"/>
                <a:gd name="T25" fmla="*/ 12 h 72"/>
                <a:gd name="T26" fmla="*/ 156 w 162"/>
                <a:gd name="T27" fmla="*/ 12 h 72"/>
                <a:gd name="T28" fmla="*/ 162 w 162"/>
                <a:gd name="T29" fmla="*/ 12 h 72"/>
                <a:gd name="T30" fmla="*/ 156 w 162"/>
                <a:gd name="T31" fmla="*/ 18 h 72"/>
                <a:gd name="T32" fmla="*/ 150 w 162"/>
                <a:gd name="T33" fmla="*/ 18 h 72"/>
                <a:gd name="T34" fmla="*/ 132 w 162"/>
                <a:gd name="T35" fmla="*/ 30 h 72"/>
                <a:gd name="T36" fmla="*/ 96 w 162"/>
                <a:gd name="T37" fmla="*/ 42 h 72"/>
                <a:gd name="T38" fmla="*/ 78 w 162"/>
                <a:gd name="T39" fmla="*/ 48 h 72"/>
                <a:gd name="T40" fmla="*/ 60 w 162"/>
                <a:gd name="T41" fmla="*/ 54 h 72"/>
                <a:gd name="T42" fmla="*/ 42 w 162"/>
                <a:gd name="T43" fmla="*/ 66 h 72"/>
                <a:gd name="T44" fmla="*/ 30 w 162"/>
                <a:gd name="T45" fmla="*/ 66 h 72"/>
                <a:gd name="T46" fmla="*/ 24 w 162"/>
                <a:gd name="T4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72">
                  <a:moveTo>
                    <a:pt x="24" y="72"/>
                  </a:moveTo>
                  <a:lnTo>
                    <a:pt x="24" y="7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32" y="30"/>
                  </a:lnTo>
                  <a:lnTo>
                    <a:pt x="96" y="42"/>
                  </a:lnTo>
                  <a:lnTo>
                    <a:pt x="78" y="48"/>
                  </a:lnTo>
                  <a:lnTo>
                    <a:pt x="60" y="54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3" name="Freeform 9"/>
            <p:cNvSpPr>
              <a:spLocks/>
            </p:cNvSpPr>
            <p:nvPr/>
          </p:nvSpPr>
          <p:spPr bwMode="auto">
            <a:xfrm>
              <a:off x="3726" y="3763"/>
              <a:ext cx="162" cy="73"/>
            </a:xfrm>
            <a:custGeom>
              <a:avLst/>
              <a:gdLst>
                <a:gd name="T0" fmla="*/ 132 w 162"/>
                <a:gd name="T1" fmla="*/ 0 h 73"/>
                <a:gd name="T2" fmla="*/ 132 w 162"/>
                <a:gd name="T3" fmla="*/ 0 h 73"/>
                <a:gd name="T4" fmla="*/ 162 w 162"/>
                <a:gd name="T5" fmla="*/ 73 h 73"/>
                <a:gd name="T6" fmla="*/ 156 w 162"/>
                <a:gd name="T7" fmla="*/ 73 h 73"/>
                <a:gd name="T8" fmla="*/ 144 w 162"/>
                <a:gd name="T9" fmla="*/ 67 h 73"/>
                <a:gd name="T10" fmla="*/ 132 w 162"/>
                <a:gd name="T11" fmla="*/ 67 h 73"/>
                <a:gd name="T12" fmla="*/ 120 w 162"/>
                <a:gd name="T13" fmla="*/ 67 h 73"/>
                <a:gd name="T14" fmla="*/ 114 w 162"/>
                <a:gd name="T15" fmla="*/ 67 h 73"/>
                <a:gd name="T16" fmla="*/ 102 w 162"/>
                <a:gd name="T17" fmla="*/ 67 h 73"/>
                <a:gd name="T18" fmla="*/ 84 w 162"/>
                <a:gd name="T19" fmla="*/ 67 h 73"/>
                <a:gd name="T20" fmla="*/ 66 w 162"/>
                <a:gd name="T21" fmla="*/ 67 h 73"/>
                <a:gd name="T22" fmla="*/ 42 w 162"/>
                <a:gd name="T23" fmla="*/ 73 h 73"/>
                <a:gd name="T24" fmla="*/ 24 w 162"/>
                <a:gd name="T25" fmla="*/ 73 h 73"/>
                <a:gd name="T26" fmla="*/ 0 w 162"/>
                <a:gd name="T27" fmla="*/ 73 h 73"/>
                <a:gd name="T28" fmla="*/ 6 w 162"/>
                <a:gd name="T29" fmla="*/ 67 h 73"/>
                <a:gd name="T30" fmla="*/ 18 w 162"/>
                <a:gd name="T31" fmla="*/ 67 h 73"/>
                <a:gd name="T32" fmla="*/ 30 w 162"/>
                <a:gd name="T33" fmla="*/ 55 h 73"/>
                <a:gd name="T34" fmla="*/ 48 w 162"/>
                <a:gd name="T35" fmla="*/ 49 h 73"/>
                <a:gd name="T36" fmla="*/ 66 w 162"/>
                <a:gd name="T37" fmla="*/ 36 h 73"/>
                <a:gd name="T38" fmla="*/ 84 w 162"/>
                <a:gd name="T39" fmla="*/ 30 h 73"/>
                <a:gd name="T40" fmla="*/ 102 w 162"/>
                <a:gd name="T41" fmla="*/ 18 h 73"/>
                <a:gd name="T42" fmla="*/ 108 w 162"/>
                <a:gd name="T43" fmla="*/ 12 h 73"/>
                <a:gd name="T44" fmla="*/ 114 w 162"/>
                <a:gd name="T45" fmla="*/ 6 h 73"/>
                <a:gd name="T46" fmla="*/ 126 w 162"/>
                <a:gd name="T47" fmla="*/ 0 h 73"/>
                <a:gd name="T48" fmla="*/ 132 w 162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73">
                  <a:moveTo>
                    <a:pt x="132" y="0"/>
                  </a:moveTo>
                  <a:lnTo>
                    <a:pt x="132" y="0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44" y="67"/>
                  </a:lnTo>
                  <a:lnTo>
                    <a:pt x="132" y="67"/>
                  </a:lnTo>
                  <a:lnTo>
                    <a:pt x="120" y="67"/>
                  </a:lnTo>
                  <a:lnTo>
                    <a:pt x="114" y="67"/>
                  </a:lnTo>
                  <a:lnTo>
                    <a:pt x="102" y="67"/>
                  </a:lnTo>
                  <a:lnTo>
                    <a:pt x="84" y="67"/>
                  </a:lnTo>
                  <a:lnTo>
                    <a:pt x="66" y="67"/>
                  </a:lnTo>
                  <a:lnTo>
                    <a:pt x="42" y="73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6" y="67"/>
                  </a:lnTo>
                  <a:lnTo>
                    <a:pt x="18" y="67"/>
                  </a:lnTo>
                  <a:lnTo>
                    <a:pt x="30" y="55"/>
                  </a:lnTo>
                  <a:lnTo>
                    <a:pt x="48" y="49"/>
                  </a:lnTo>
                  <a:lnTo>
                    <a:pt x="66" y="36"/>
                  </a:lnTo>
                  <a:lnTo>
                    <a:pt x="84" y="30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6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4" name="Freeform 10"/>
            <p:cNvSpPr>
              <a:spLocks/>
            </p:cNvSpPr>
            <p:nvPr/>
          </p:nvSpPr>
          <p:spPr bwMode="auto">
            <a:xfrm>
              <a:off x="4471" y="3745"/>
              <a:ext cx="156" cy="79"/>
            </a:xfrm>
            <a:custGeom>
              <a:avLst/>
              <a:gdLst>
                <a:gd name="T0" fmla="*/ 0 w 156"/>
                <a:gd name="T1" fmla="*/ 79 h 79"/>
                <a:gd name="T2" fmla="*/ 0 w 156"/>
                <a:gd name="T3" fmla="*/ 79 h 79"/>
                <a:gd name="T4" fmla="*/ 12 w 156"/>
                <a:gd name="T5" fmla="*/ 0 h 79"/>
                <a:gd name="T6" fmla="*/ 24 w 156"/>
                <a:gd name="T7" fmla="*/ 6 h 79"/>
                <a:gd name="T8" fmla="*/ 30 w 156"/>
                <a:gd name="T9" fmla="*/ 12 h 79"/>
                <a:gd name="T10" fmla="*/ 42 w 156"/>
                <a:gd name="T11" fmla="*/ 18 h 79"/>
                <a:gd name="T12" fmla="*/ 48 w 156"/>
                <a:gd name="T13" fmla="*/ 24 h 79"/>
                <a:gd name="T14" fmla="*/ 66 w 156"/>
                <a:gd name="T15" fmla="*/ 30 h 79"/>
                <a:gd name="T16" fmla="*/ 72 w 156"/>
                <a:gd name="T17" fmla="*/ 36 h 79"/>
                <a:gd name="T18" fmla="*/ 84 w 156"/>
                <a:gd name="T19" fmla="*/ 36 h 79"/>
                <a:gd name="T20" fmla="*/ 102 w 156"/>
                <a:gd name="T21" fmla="*/ 42 h 79"/>
                <a:gd name="T22" fmla="*/ 120 w 156"/>
                <a:gd name="T23" fmla="*/ 48 h 79"/>
                <a:gd name="T24" fmla="*/ 138 w 156"/>
                <a:gd name="T25" fmla="*/ 61 h 79"/>
                <a:gd name="T26" fmla="*/ 156 w 156"/>
                <a:gd name="T27" fmla="*/ 67 h 79"/>
                <a:gd name="T28" fmla="*/ 150 w 156"/>
                <a:gd name="T29" fmla="*/ 67 h 79"/>
                <a:gd name="T30" fmla="*/ 138 w 156"/>
                <a:gd name="T31" fmla="*/ 67 h 79"/>
                <a:gd name="T32" fmla="*/ 120 w 156"/>
                <a:gd name="T33" fmla="*/ 73 h 79"/>
                <a:gd name="T34" fmla="*/ 78 w 156"/>
                <a:gd name="T35" fmla="*/ 73 h 79"/>
                <a:gd name="T36" fmla="*/ 60 w 156"/>
                <a:gd name="T37" fmla="*/ 73 h 79"/>
                <a:gd name="T38" fmla="*/ 36 w 156"/>
                <a:gd name="T39" fmla="*/ 73 h 79"/>
                <a:gd name="T40" fmla="*/ 30 w 156"/>
                <a:gd name="T41" fmla="*/ 73 h 79"/>
                <a:gd name="T42" fmla="*/ 18 w 156"/>
                <a:gd name="T43" fmla="*/ 73 h 79"/>
                <a:gd name="T44" fmla="*/ 0 w 156"/>
                <a:gd name="T4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79">
                  <a:moveTo>
                    <a:pt x="0" y="79"/>
                  </a:moveTo>
                  <a:lnTo>
                    <a:pt x="0" y="79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84" y="36"/>
                  </a:lnTo>
                  <a:lnTo>
                    <a:pt x="102" y="42"/>
                  </a:lnTo>
                  <a:lnTo>
                    <a:pt x="120" y="48"/>
                  </a:lnTo>
                  <a:lnTo>
                    <a:pt x="138" y="61"/>
                  </a:lnTo>
                  <a:lnTo>
                    <a:pt x="156" y="67"/>
                  </a:lnTo>
                  <a:lnTo>
                    <a:pt x="150" y="67"/>
                  </a:lnTo>
                  <a:lnTo>
                    <a:pt x="138" y="67"/>
                  </a:lnTo>
                  <a:lnTo>
                    <a:pt x="120" y="73"/>
                  </a:lnTo>
                  <a:lnTo>
                    <a:pt x="78" y="73"/>
                  </a:lnTo>
                  <a:lnTo>
                    <a:pt x="60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1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5" name="Freeform 11"/>
            <p:cNvSpPr>
              <a:spLocks/>
            </p:cNvSpPr>
            <p:nvPr/>
          </p:nvSpPr>
          <p:spPr bwMode="auto">
            <a:xfrm>
              <a:off x="4399" y="3830"/>
              <a:ext cx="150" cy="114"/>
            </a:xfrm>
            <a:custGeom>
              <a:avLst/>
              <a:gdLst>
                <a:gd name="T0" fmla="*/ 0 w 150"/>
                <a:gd name="T1" fmla="*/ 66 h 114"/>
                <a:gd name="T2" fmla="*/ 0 w 150"/>
                <a:gd name="T3" fmla="*/ 66 h 114"/>
                <a:gd name="T4" fmla="*/ 54 w 150"/>
                <a:gd name="T5" fmla="*/ 0 h 114"/>
                <a:gd name="T6" fmla="*/ 60 w 150"/>
                <a:gd name="T7" fmla="*/ 6 h 114"/>
                <a:gd name="T8" fmla="*/ 66 w 150"/>
                <a:gd name="T9" fmla="*/ 18 h 114"/>
                <a:gd name="T10" fmla="*/ 72 w 150"/>
                <a:gd name="T11" fmla="*/ 24 h 114"/>
                <a:gd name="T12" fmla="*/ 72 w 150"/>
                <a:gd name="T13" fmla="*/ 30 h 114"/>
                <a:gd name="T14" fmla="*/ 78 w 150"/>
                <a:gd name="T15" fmla="*/ 42 h 114"/>
                <a:gd name="T16" fmla="*/ 84 w 150"/>
                <a:gd name="T17" fmla="*/ 48 h 114"/>
                <a:gd name="T18" fmla="*/ 90 w 150"/>
                <a:gd name="T19" fmla="*/ 54 h 114"/>
                <a:gd name="T20" fmla="*/ 96 w 150"/>
                <a:gd name="T21" fmla="*/ 60 h 114"/>
                <a:gd name="T22" fmla="*/ 108 w 150"/>
                <a:gd name="T23" fmla="*/ 72 h 114"/>
                <a:gd name="T24" fmla="*/ 120 w 150"/>
                <a:gd name="T25" fmla="*/ 84 h 114"/>
                <a:gd name="T26" fmla="*/ 132 w 150"/>
                <a:gd name="T27" fmla="*/ 96 h 114"/>
                <a:gd name="T28" fmla="*/ 150 w 150"/>
                <a:gd name="T29" fmla="*/ 114 h 114"/>
                <a:gd name="T30" fmla="*/ 138 w 150"/>
                <a:gd name="T31" fmla="*/ 114 h 114"/>
                <a:gd name="T32" fmla="*/ 126 w 150"/>
                <a:gd name="T33" fmla="*/ 108 h 114"/>
                <a:gd name="T34" fmla="*/ 108 w 150"/>
                <a:gd name="T35" fmla="*/ 102 h 114"/>
                <a:gd name="T36" fmla="*/ 90 w 150"/>
                <a:gd name="T37" fmla="*/ 96 h 114"/>
                <a:gd name="T38" fmla="*/ 72 w 150"/>
                <a:gd name="T39" fmla="*/ 90 h 114"/>
                <a:gd name="T40" fmla="*/ 54 w 150"/>
                <a:gd name="T41" fmla="*/ 78 h 114"/>
                <a:gd name="T42" fmla="*/ 36 w 150"/>
                <a:gd name="T43" fmla="*/ 72 h 114"/>
                <a:gd name="T44" fmla="*/ 18 w 150"/>
                <a:gd name="T45" fmla="*/ 66 h 114"/>
                <a:gd name="T46" fmla="*/ 0 w 150"/>
                <a:gd name="T47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0" y="66"/>
                  </a:moveTo>
                  <a:lnTo>
                    <a:pt x="0" y="66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108" y="72"/>
                  </a:lnTo>
                  <a:lnTo>
                    <a:pt x="120" y="84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08"/>
                  </a:lnTo>
                  <a:lnTo>
                    <a:pt x="108" y="102"/>
                  </a:lnTo>
                  <a:lnTo>
                    <a:pt x="90" y="96"/>
                  </a:lnTo>
                  <a:lnTo>
                    <a:pt x="72" y="90"/>
                  </a:lnTo>
                  <a:lnTo>
                    <a:pt x="54" y="78"/>
                  </a:lnTo>
                  <a:lnTo>
                    <a:pt x="36" y="72"/>
                  </a:lnTo>
                  <a:lnTo>
                    <a:pt x="18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6" name="Freeform 12"/>
            <p:cNvSpPr>
              <a:spLocks/>
            </p:cNvSpPr>
            <p:nvPr/>
          </p:nvSpPr>
          <p:spPr bwMode="auto">
            <a:xfrm>
              <a:off x="4321" y="3890"/>
              <a:ext cx="126" cy="132"/>
            </a:xfrm>
            <a:custGeom>
              <a:avLst/>
              <a:gdLst>
                <a:gd name="T0" fmla="*/ 0 w 126"/>
                <a:gd name="T1" fmla="*/ 48 h 132"/>
                <a:gd name="T2" fmla="*/ 0 w 126"/>
                <a:gd name="T3" fmla="*/ 48 h 132"/>
                <a:gd name="T4" fmla="*/ 78 w 126"/>
                <a:gd name="T5" fmla="*/ 0 h 132"/>
                <a:gd name="T6" fmla="*/ 78 w 126"/>
                <a:gd name="T7" fmla="*/ 12 h 132"/>
                <a:gd name="T8" fmla="*/ 78 w 126"/>
                <a:gd name="T9" fmla="*/ 24 h 132"/>
                <a:gd name="T10" fmla="*/ 84 w 126"/>
                <a:gd name="T11" fmla="*/ 30 h 132"/>
                <a:gd name="T12" fmla="*/ 84 w 126"/>
                <a:gd name="T13" fmla="*/ 36 h 132"/>
                <a:gd name="T14" fmla="*/ 84 w 126"/>
                <a:gd name="T15" fmla="*/ 36 h 132"/>
                <a:gd name="T16" fmla="*/ 84 w 126"/>
                <a:gd name="T17" fmla="*/ 48 h 132"/>
                <a:gd name="T18" fmla="*/ 90 w 126"/>
                <a:gd name="T19" fmla="*/ 54 h 132"/>
                <a:gd name="T20" fmla="*/ 96 w 126"/>
                <a:gd name="T21" fmla="*/ 72 h 132"/>
                <a:gd name="T22" fmla="*/ 108 w 126"/>
                <a:gd name="T23" fmla="*/ 102 h 132"/>
                <a:gd name="T24" fmla="*/ 120 w 126"/>
                <a:gd name="T25" fmla="*/ 114 h 132"/>
                <a:gd name="T26" fmla="*/ 126 w 126"/>
                <a:gd name="T27" fmla="*/ 132 h 132"/>
                <a:gd name="T28" fmla="*/ 108 w 126"/>
                <a:gd name="T29" fmla="*/ 126 h 132"/>
                <a:gd name="T30" fmla="*/ 102 w 126"/>
                <a:gd name="T31" fmla="*/ 120 h 132"/>
                <a:gd name="T32" fmla="*/ 96 w 126"/>
                <a:gd name="T33" fmla="*/ 114 h 132"/>
                <a:gd name="T34" fmla="*/ 78 w 126"/>
                <a:gd name="T35" fmla="*/ 102 h 132"/>
                <a:gd name="T36" fmla="*/ 66 w 126"/>
                <a:gd name="T37" fmla="*/ 90 h 132"/>
                <a:gd name="T38" fmla="*/ 48 w 126"/>
                <a:gd name="T39" fmla="*/ 78 h 132"/>
                <a:gd name="T40" fmla="*/ 36 w 126"/>
                <a:gd name="T41" fmla="*/ 72 h 132"/>
                <a:gd name="T42" fmla="*/ 18 w 126"/>
                <a:gd name="T43" fmla="*/ 60 h 132"/>
                <a:gd name="T44" fmla="*/ 12 w 126"/>
                <a:gd name="T45" fmla="*/ 54 h 132"/>
                <a:gd name="T46" fmla="*/ 0 w 126"/>
                <a:gd name="T47" fmla="*/ 4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72"/>
                  </a:lnTo>
                  <a:lnTo>
                    <a:pt x="108" y="102"/>
                  </a:lnTo>
                  <a:lnTo>
                    <a:pt x="120" y="114"/>
                  </a:lnTo>
                  <a:lnTo>
                    <a:pt x="126" y="132"/>
                  </a:lnTo>
                  <a:lnTo>
                    <a:pt x="108" y="126"/>
                  </a:lnTo>
                  <a:lnTo>
                    <a:pt x="102" y="120"/>
                  </a:lnTo>
                  <a:lnTo>
                    <a:pt x="96" y="114"/>
                  </a:lnTo>
                  <a:lnTo>
                    <a:pt x="78" y="102"/>
                  </a:lnTo>
                  <a:lnTo>
                    <a:pt x="66" y="90"/>
                  </a:lnTo>
                  <a:lnTo>
                    <a:pt x="48" y="78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7" name="Freeform 13"/>
            <p:cNvSpPr>
              <a:spLocks/>
            </p:cNvSpPr>
            <p:nvPr/>
          </p:nvSpPr>
          <p:spPr bwMode="auto">
            <a:xfrm>
              <a:off x="3996" y="3920"/>
              <a:ext cx="96" cy="138"/>
            </a:xfrm>
            <a:custGeom>
              <a:avLst/>
              <a:gdLst>
                <a:gd name="T0" fmla="*/ 12 w 96"/>
                <a:gd name="T1" fmla="*/ 0 h 138"/>
                <a:gd name="T2" fmla="*/ 12 w 96"/>
                <a:gd name="T3" fmla="*/ 0 h 138"/>
                <a:gd name="T4" fmla="*/ 96 w 96"/>
                <a:gd name="T5" fmla="*/ 30 h 138"/>
                <a:gd name="T6" fmla="*/ 90 w 96"/>
                <a:gd name="T7" fmla="*/ 36 h 138"/>
                <a:gd name="T8" fmla="*/ 84 w 96"/>
                <a:gd name="T9" fmla="*/ 42 h 138"/>
                <a:gd name="T10" fmla="*/ 72 w 96"/>
                <a:gd name="T11" fmla="*/ 48 h 138"/>
                <a:gd name="T12" fmla="*/ 66 w 96"/>
                <a:gd name="T13" fmla="*/ 54 h 138"/>
                <a:gd name="T14" fmla="*/ 60 w 96"/>
                <a:gd name="T15" fmla="*/ 60 h 138"/>
                <a:gd name="T16" fmla="*/ 54 w 96"/>
                <a:gd name="T17" fmla="*/ 66 h 138"/>
                <a:gd name="T18" fmla="*/ 42 w 96"/>
                <a:gd name="T19" fmla="*/ 78 h 138"/>
                <a:gd name="T20" fmla="*/ 30 w 96"/>
                <a:gd name="T21" fmla="*/ 90 h 138"/>
                <a:gd name="T22" fmla="*/ 24 w 96"/>
                <a:gd name="T23" fmla="*/ 108 h 138"/>
                <a:gd name="T24" fmla="*/ 12 w 96"/>
                <a:gd name="T25" fmla="*/ 120 h 138"/>
                <a:gd name="T26" fmla="*/ 0 w 96"/>
                <a:gd name="T27" fmla="*/ 138 h 138"/>
                <a:gd name="T28" fmla="*/ 0 w 96"/>
                <a:gd name="T29" fmla="*/ 120 h 138"/>
                <a:gd name="T30" fmla="*/ 0 w 96"/>
                <a:gd name="T31" fmla="*/ 102 h 138"/>
                <a:gd name="T32" fmla="*/ 0 w 96"/>
                <a:gd name="T33" fmla="*/ 96 h 138"/>
                <a:gd name="T34" fmla="*/ 0 w 96"/>
                <a:gd name="T35" fmla="*/ 84 h 138"/>
                <a:gd name="T36" fmla="*/ 6 w 96"/>
                <a:gd name="T37" fmla="*/ 72 h 138"/>
                <a:gd name="T38" fmla="*/ 6 w 96"/>
                <a:gd name="T39" fmla="*/ 54 h 138"/>
                <a:gd name="T40" fmla="*/ 6 w 96"/>
                <a:gd name="T41" fmla="*/ 36 h 138"/>
                <a:gd name="T42" fmla="*/ 12 w 96"/>
                <a:gd name="T43" fmla="*/ 30 h 138"/>
                <a:gd name="T44" fmla="*/ 12 w 96"/>
                <a:gd name="T45" fmla="*/ 18 h 138"/>
                <a:gd name="T46" fmla="*/ 12 w 96"/>
                <a:gd name="T47" fmla="*/ 12 h 138"/>
                <a:gd name="T48" fmla="*/ 12 w 96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38">
                  <a:moveTo>
                    <a:pt x="12" y="0"/>
                  </a:moveTo>
                  <a:lnTo>
                    <a:pt x="12" y="0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42" y="78"/>
                  </a:lnTo>
                  <a:lnTo>
                    <a:pt x="30" y="90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6" y="54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8" name="Freeform 14"/>
            <p:cNvSpPr>
              <a:spLocks/>
            </p:cNvSpPr>
            <p:nvPr/>
          </p:nvSpPr>
          <p:spPr bwMode="auto">
            <a:xfrm>
              <a:off x="4249" y="3926"/>
              <a:ext cx="114" cy="138"/>
            </a:xfrm>
            <a:custGeom>
              <a:avLst/>
              <a:gdLst>
                <a:gd name="T0" fmla="*/ 0 w 114"/>
                <a:gd name="T1" fmla="*/ 48 h 138"/>
                <a:gd name="T2" fmla="*/ 0 w 114"/>
                <a:gd name="T3" fmla="*/ 48 h 138"/>
                <a:gd name="T4" fmla="*/ 78 w 114"/>
                <a:gd name="T5" fmla="*/ 0 h 138"/>
                <a:gd name="T6" fmla="*/ 78 w 114"/>
                <a:gd name="T7" fmla="*/ 12 h 138"/>
                <a:gd name="T8" fmla="*/ 78 w 114"/>
                <a:gd name="T9" fmla="*/ 24 h 138"/>
                <a:gd name="T10" fmla="*/ 78 w 114"/>
                <a:gd name="T11" fmla="*/ 30 h 138"/>
                <a:gd name="T12" fmla="*/ 84 w 114"/>
                <a:gd name="T13" fmla="*/ 36 h 138"/>
                <a:gd name="T14" fmla="*/ 84 w 114"/>
                <a:gd name="T15" fmla="*/ 48 h 138"/>
                <a:gd name="T16" fmla="*/ 84 w 114"/>
                <a:gd name="T17" fmla="*/ 54 h 138"/>
                <a:gd name="T18" fmla="*/ 90 w 114"/>
                <a:gd name="T19" fmla="*/ 72 h 138"/>
                <a:gd name="T20" fmla="*/ 96 w 114"/>
                <a:gd name="T21" fmla="*/ 84 h 138"/>
                <a:gd name="T22" fmla="*/ 102 w 114"/>
                <a:gd name="T23" fmla="*/ 102 h 138"/>
                <a:gd name="T24" fmla="*/ 108 w 114"/>
                <a:gd name="T25" fmla="*/ 120 h 138"/>
                <a:gd name="T26" fmla="*/ 114 w 114"/>
                <a:gd name="T27" fmla="*/ 138 h 138"/>
                <a:gd name="T28" fmla="*/ 102 w 114"/>
                <a:gd name="T29" fmla="*/ 126 h 138"/>
                <a:gd name="T30" fmla="*/ 84 w 114"/>
                <a:gd name="T31" fmla="*/ 114 h 138"/>
                <a:gd name="T32" fmla="*/ 60 w 114"/>
                <a:gd name="T33" fmla="*/ 90 h 138"/>
                <a:gd name="T34" fmla="*/ 42 w 114"/>
                <a:gd name="T35" fmla="*/ 78 h 138"/>
                <a:gd name="T36" fmla="*/ 30 w 114"/>
                <a:gd name="T37" fmla="*/ 66 h 138"/>
                <a:gd name="T38" fmla="*/ 18 w 114"/>
                <a:gd name="T39" fmla="*/ 54 h 138"/>
                <a:gd name="T40" fmla="*/ 6 w 114"/>
                <a:gd name="T41" fmla="*/ 48 h 138"/>
                <a:gd name="T42" fmla="*/ 0 w 114"/>
                <a:gd name="T43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38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72"/>
                  </a:lnTo>
                  <a:lnTo>
                    <a:pt x="96" y="84"/>
                  </a:lnTo>
                  <a:lnTo>
                    <a:pt x="102" y="102"/>
                  </a:lnTo>
                  <a:lnTo>
                    <a:pt x="108" y="120"/>
                  </a:lnTo>
                  <a:lnTo>
                    <a:pt x="114" y="138"/>
                  </a:lnTo>
                  <a:lnTo>
                    <a:pt x="102" y="126"/>
                  </a:lnTo>
                  <a:lnTo>
                    <a:pt x="84" y="114"/>
                  </a:lnTo>
                  <a:lnTo>
                    <a:pt x="60" y="90"/>
                  </a:lnTo>
                  <a:lnTo>
                    <a:pt x="42" y="78"/>
                  </a:lnTo>
                  <a:lnTo>
                    <a:pt x="30" y="66"/>
                  </a:lnTo>
                  <a:lnTo>
                    <a:pt x="18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19" name="Freeform 15"/>
            <p:cNvSpPr>
              <a:spLocks/>
            </p:cNvSpPr>
            <p:nvPr/>
          </p:nvSpPr>
          <p:spPr bwMode="auto">
            <a:xfrm>
              <a:off x="3774" y="3589"/>
              <a:ext cx="150" cy="114"/>
            </a:xfrm>
            <a:custGeom>
              <a:avLst/>
              <a:gdLst>
                <a:gd name="T0" fmla="*/ 150 w 150"/>
                <a:gd name="T1" fmla="*/ 48 h 114"/>
                <a:gd name="T2" fmla="*/ 150 w 150"/>
                <a:gd name="T3" fmla="*/ 48 h 114"/>
                <a:gd name="T4" fmla="*/ 90 w 150"/>
                <a:gd name="T5" fmla="*/ 114 h 114"/>
                <a:gd name="T6" fmla="*/ 90 w 150"/>
                <a:gd name="T7" fmla="*/ 102 h 114"/>
                <a:gd name="T8" fmla="*/ 84 w 150"/>
                <a:gd name="T9" fmla="*/ 96 h 114"/>
                <a:gd name="T10" fmla="*/ 78 w 150"/>
                <a:gd name="T11" fmla="*/ 90 h 114"/>
                <a:gd name="T12" fmla="*/ 72 w 150"/>
                <a:gd name="T13" fmla="*/ 78 h 114"/>
                <a:gd name="T14" fmla="*/ 66 w 150"/>
                <a:gd name="T15" fmla="*/ 72 h 114"/>
                <a:gd name="T16" fmla="*/ 60 w 150"/>
                <a:gd name="T17" fmla="*/ 66 h 114"/>
                <a:gd name="T18" fmla="*/ 60 w 150"/>
                <a:gd name="T19" fmla="*/ 60 h 114"/>
                <a:gd name="T20" fmla="*/ 54 w 150"/>
                <a:gd name="T21" fmla="*/ 54 h 114"/>
                <a:gd name="T22" fmla="*/ 42 w 150"/>
                <a:gd name="T23" fmla="*/ 42 h 114"/>
                <a:gd name="T24" fmla="*/ 24 w 150"/>
                <a:gd name="T25" fmla="*/ 30 h 114"/>
                <a:gd name="T26" fmla="*/ 12 w 150"/>
                <a:gd name="T27" fmla="*/ 12 h 114"/>
                <a:gd name="T28" fmla="*/ 0 w 150"/>
                <a:gd name="T29" fmla="*/ 0 h 114"/>
                <a:gd name="T30" fmla="*/ 12 w 150"/>
                <a:gd name="T31" fmla="*/ 0 h 114"/>
                <a:gd name="T32" fmla="*/ 18 w 150"/>
                <a:gd name="T33" fmla="*/ 6 h 114"/>
                <a:gd name="T34" fmla="*/ 36 w 150"/>
                <a:gd name="T35" fmla="*/ 12 h 114"/>
                <a:gd name="T36" fmla="*/ 54 w 150"/>
                <a:gd name="T37" fmla="*/ 18 h 114"/>
                <a:gd name="T38" fmla="*/ 72 w 150"/>
                <a:gd name="T39" fmla="*/ 24 h 114"/>
                <a:gd name="T40" fmla="*/ 90 w 150"/>
                <a:gd name="T41" fmla="*/ 30 h 114"/>
                <a:gd name="T42" fmla="*/ 108 w 150"/>
                <a:gd name="T43" fmla="*/ 36 h 114"/>
                <a:gd name="T44" fmla="*/ 126 w 150"/>
                <a:gd name="T45" fmla="*/ 42 h 114"/>
                <a:gd name="T46" fmla="*/ 150 w 150"/>
                <a:gd name="T47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150" y="48"/>
                  </a:moveTo>
                  <a:lnTo>
                    <a:pt x="150" y="48"/>
                  </a:lnTo>
                  <a:lnTo>
                    <a:pt x="90" y="114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2" y="42"/>
                  </a:lnTo>
                  <a:lnTo>
                    <a:pt x="24" y="3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72" y="24"/>
                  </a:lnTo>
                  <a:lnTo>
                    <a:pt x="90" y="30"/>
                  </a:lnTo>
                  <a:lnTo>
                    <a:pt x="108" y="36"/>
                  </a:lnTo>
                  <a:lnTo>
                    <a:pt x="126" y="42"/>
                  </a:lnTo>
                  <a:lnTo>
                    <a:pt x="15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20" name="Freeform 16"/>
            <p:cNvSpPr>
              <a:spLocks/>
            </p:cNvSpPr>
            <p:nvPr/>
          </p:nvSpPr>
          <p:spPr bwMode="auto">
            <a:xfrm>
              <a:off x="4176" y="3950"/>
              <a:ext cx="97" cy="132"/>
            </a:xfrm>
            <a:custGeom>
              <a:avLst/>
              <a:gdLst>
                <a:gd name="T0" fmla="*/ 0 w 97"/>
                <a:gd name="T1" fmla="*/ 6 h 132"/>
                <a:gd name="T2" fmla="*/ 0 w 97"/>
                <a:gd name="T3" fmla="*/ 6 h 132"/>
                <a:gd name="T4" fmla="*/ 97 w 97"/>
                <a:gd name="T5" fmla="*/ 0 h 132"/>
                <a:gd name="T6" fmla="*/ 91 w 97"/>
                <a:gd name="T7" fmla="*/ 6 h 132"/>
                <a:gd name="T8" fmla="*/ 85 w 97"/>
                <a:gd name="T9" fmla="*/ 18 h 132"/>
                <a:gd name="T10" fmla="*/ 85 w 97"/>
                <a:gd name="T11" fmla="*/ 24 h 132"/>
                <a:gd name="T12" fmla="*/ 79 w 97"/>
                <a:gd name="T13" fmla="*/ 30 h 132"/>
                <a:gd name="T14" fmla="*/ 79 w 97"/>
                <a:gd name="T15" fmla="*/ 42 h 132"/>
                <a:gd name="T16" fmla="*/ 73 w 97"/>
                <a:gd name="T17" fmla="*/ 48 h 132"/>
                <a:gd name="T18" fmla="*/ 73 w 97"/>
                <a:gd name="T19" fmla="*/ 66 h 132"/>
                <a:gd name="T20" fmla="*/ 67 w 97"/>
                <a:gd name="T21" fmla="*/ 78 h 132"/>
                <a:gd name="T22" fmla="*/ 67 w 97"/>
                <a:gd name="T23" fmla="*/ 96 h 132"/>
                <a:gd name="T24" fmla="*/ 61 w 97"/>
                <a:gd name="T25" fmla="*/ 114 h 132"/>
                <a:gd name="T26" fmla="*/ 55 w 97"/>
                <a:gd name="T27" fmla="*/ 132 h 132"/>
                <a:gd name="T28" fmla="*/ 48 w 97"/>
                <a:gd name="T29" fmla="*/ 114 h 132"/>
                <a:gd name="T30" fmla="*/ 42 w 97"/>
                <a:gd name="T31" fmla="*/ 102 h 132"/>
                <a:gd name="T32" fmla="*/ 36 w 97"/>
                <a:gd name="T33" fmla="*/ 84 h 132"/>
                <a:gd name="T34" fmla="*/ 30 w 97"/>
                <a:gd name="T35" fmla="*/ 72 h 132"/>
                <a:gd name="T36" fmla="*/ 24 w 97"/>
                <a:gd name="T37" fmla="*/ 54 h 132"/>
                <a:gd name="T38" fmla="*/ 18 w 97"/>
                <a:gd name="T39" fmla="*/ 36 h 132"/>
                <a:gd name="T40" fmla="*/ 12 w 97"/>
                <a:gd name="T41" fmla="*/ 24 h 132"/>
                <a:gd name="T42" fmla="*/ 6 w 97"/>
                <a:gd name="T43" fmla="*/ 12 h 132"/>
                <a:gd name="T44" fmla="*/ 0 w 97"/>
                <a:gd name="T4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32">
                  <a:moveTo>
                    <a:pt x="0" y="6"/>
                  </a:moveTo>
                  <a:lnTo>
                    <a:pt x="0" y="6"/>
                  </a:lnTo>
                  <a:lnTo>
                    <a:pt x="97" y="0"/>
                  </a:lnTo>
                  <a:lnTo>
                    <a:pt x="91" y="6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79" y="30"/>
                  </a:lnTo>
                  <a:lnTo>
                    <a:pt x="79" y="42"/>
                  </a:lnTo>
                  <a:lnTo>
                    <a:pt x="73" y="48"/>
                  </a:lnTo>
                  <a:lnTo>
                    <a:pt x="73" y="66"/>
                  </a:lnTo>
                  <a:lnTo>
                    <a:pt x="67" y="78"/>
                  </a:lnTo>
                  <a:lnTo>
                    <a:pt x="67" y="96"/>
                  </a:lnTo>
                  <a:lnTo>
                    <a:pt x="61" y="114"/>
                  </a:lnTo>
                  <a:lnTo>
                    <a:pt x="55" y="132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54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21" name="Freeform 17"/>
            <p:cNvSpPr>
              <a:spLocks/>
            </p:cNvSpPr>
            <p:nvPr/>
          </p:nvSpPr>
          <p:spPr bwMode="auto">
            <a:xfrm>
              <a:off x="4092" y="3956"/>
              <a:ext cx="96" cy="126"/>
            </a:xfrm>
            <a:custGeom>
              <a:avLst/>
              <a:gdLst>
                <a:gd name="T0" fmla="*/ 0 w 96"/>
                <a:gd name="T1" fmla="*/ 0 h 126"/>
                <a:gd name="T2" fmla="*/ 0 w 96"/>
                <a:gd name="T3" fmla="*/ 0 h 126"/>
                <a:gd name="T4" fmla="*/ 96 w 96"/>
                <a:gd name="T5" fmla="*/ 0 h 126"/>
                <a:gd name="T6" fmla="*/ 90 w 96"/>
                <a:gd name="T7" fmla="*/ 6 h 126"/>
                <a:gd name="T8" fmla="*/ 84 w 96"/>
                <a:gd name="T9" fmla="*/ 18 h 126"/>
                <a:gd name="T10" fmla="*/ 78 w 96"/>
                <a:gd name="T11" fmla="*/ 24 h 126"/>
                <a:gd name="T12" fmla="*/ 72 w 96"/>
                <a:gd name="T13" fmla="*/ 30 h 126"/>
                <a:gd name="T14" fmla="*/ 72 w 96"/>
                <a:gd name="T15" fmla="*/ 36 h 126"/>
                <a:gd name="T16" fmla="*/ 66 w 96"/>
                <a:gd name="T17" fmla="*/ 48 h 126"/>
                <a:gd name="T18" fmla="*/ 60 w 96"/>
                <a:gd name="T19" fmla="*/ 60 h 126"/>
                <a:gd name="T20" fmla="*/ 48 w 96"/>
                <a:gd name="T21" fmla="*/ 96 h 126"/>
                <a:gd name="T22" fmla="*/ 42 w 96"/>
                <a:gd name="T23" fmla="*/ 108 h 126"/>
                <a:gd name="T24" fmla="*/ 36 w 96"/>
                <a:gd name="T25" fmla="*/ 126 h 126"/>
                <a:gd name="T26" fmla="*/ 36 w 96"/>
                <a:gd name="T27" fmla="*/ 120 h 126"/>
                <a:gd name="T28" fmla="*/ 30 w 96"/>
                <a:gd name="T29" fmla="*/ 114 h 126"/>
                <a:gd name="T30" fmla="*/ 30 w 96"/>
                <a:gd name="T31" fmla="*/ 96 h 126"/>
                <a:gd name="T32" fmla="*/ 24 w 96"/>
                <a:gd name="T33" fmla="*/ 78 h 126"/>
                <a:gd name="T34" fmla="*/ 18 w 96"/>
                <a:gd name="T35" fmla="*/ 66 h 126"/>
                <a:gd name="T36" fmla="*/ 18 w 96"/>
                <a:gd name="T37" fmla="*/ 48 h 126"/>
                <a:gd name="T38" fmla="*/ 12 w 96"/>
                <a:gd name="T39" fmla="*/ 30 h 126"/>
                <a:gd name="T40" fmla="*/ 6 w 96"/>
                <a:gd name="T41" fmla="*/ 24 h 126"/>
                <a:gd name="T42" fmla="*/ 6 w 96"/>
                <a:gd name="T43" fmla="*/ 12 h 126"/>
                <a:gd name="T44" fmla="*/ 6 w 96"/>
                <a:gd name="T45" fmla="*/ 6 h 126"/>
                <a:gd name="T46" fmla="*/ 0 w 96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6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66" y="48"/>
                  </a:lnTo>
                  <a:lnTo>
                    <a:pt x="60" y="60"/>
                  </a:lnTo>
                  <a:lnTo>
                    <a:pt x="48" y="96"/>
                  </a:lnTo>
                  <a:lnTo>
                    <a:pt x="42" y="108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96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22" name="Freeform 18"/>
            <p:cNvSpPr>
              <a:spLocks/>
            </p:cNvSpPr>
            <p:nvPr/>
          </p:nvSpPr>
          <p:spPr bwMode="auto">
            <a:xfrm>
              <a:off x="3774" y="3830"/>
              <a:ext cx="150" cy="108"/>
            </a:xfrm>
            <a:custGeom>
              <a:avLst/>
              <a:gdLst>
                <a:gd name="T0" fmla="*/ 90 w 150"/>
                <a:gd name="T1" fmla="*/ 0 h 108"/>
                <a:gd name="T2" fmla="*/ 90 w 150"/>
                <a:gd name="T3" fmla="*/ 0 h 108"/>
                <a:gd name="T4" fmla="*/ 150 w 150"/>
                <a:gd name="T5" fmla="*/ 60 h 108"/>
                <a:gd name="T6" fmla="*/ 138 w 150"/>
                <a:gd name="T7" fmla="*/ 60 h 108"/>
                <a:gd name="T8" fmla="*/ 126 w 150"/>
                <a:gd name="T9" fmla="*/ 66 h 108"/>
                <a:gd name="T10" fmla="*/ 120 w 150"/>
                <a:gd name="T11" fmla="*/ 66 h 108"/>
                <a:gd name="T12" fmla="*/ 108 w 150"/>
                <a:gd name="T13" fmla="*/ 72 h 108"/>
                <a:gd name="T14" fmla="*/ 90 w 150"/>
                <a:gd name="T15" fmla="*/ 72 h 108"/>
                <a:gd name="T16" fmla="*/ 84 w 150"/>
                <a:gd name="T17" fmla="*/ 78 h 108"/>
                <a:gd name="T18" fmla="*/ 72 w 150"/>
                <a:gd name="T19" fmla="*/ 78 h 108"/>
                <a:gd name="T20" fmla="*/ 54 w 150"/>
                <a:gd name="T21" fmla="*/ 90 h 108"/>
                <a:gd name="T22" fmla="*/ 36 w 150"/>
                <a:gd name="T23" fmla="*/ 96 h 108"/>
                <a:gd name="T24" fmla="*/ 18 w 150"/>
                <a:gd name="T25" fmla="*/ 102 h 108"/>
                <a:gd name="T26" fmla="*/ 0 w 150"/>
                <a:gd name="T27" fmla="*/ 108 h 108"/>
                <a:gd name="T28" fmla="*/ 6 w 150"/>
                <a:gd name="T29" fmla="*/ 102 h 108"/>
                <a:gd name="T30" fmla="*/ 6 w 150"/>
                <a:gd name="T31" fmla="*/ 96 h 108"/>
                <a:gd name="T32" fmla="*/ 18 w 150"/>
                <a:gd name="T33" fmla="*/ 84 h 108"/>
                <a:gd name="T34" fmla="*/ 30 w 150"/>
                <a:gd name="T35" fmla="*/ 72 h 108"/>
                <a:gd name="T36" fmla="*/ 42 w 150"/>
                <a:gd name="T37" fmla="*/ 54 h 108"/>
                <a:gd name="T38" fmla="*/ 54 w 150"/>
                <a:gd name="T39" fmla="*/ 42 h 108"/>
                <a:gd name="T40" fmla="*/ 66 w 150"/>
                <a:gd name="T41" fmla="*/ 30 h 108"/>
                <a:gd name="T42" fmla="*/ 78 w 150"/>
                <a:gd name="T43" fmla="*/ 18 h 108"/>
                <a:gd name="T44" fmla="*/ 84 w 150"/>
                <a:gd name="T45" fmla="*/ 12 h 108"/>
                <a:gd name="T46" fmla="*/ 90 w 150"/>
                <a:gd name="T4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08">
                  <a:moveTo>
                    <a:pt x="90" y="0"/>
                  </a:moveTo>
                  <a:lnTo>
                    <a:pt x="90" y="0"/>
                  </a:lnTo>
                  <a:lnTo>
                    <a:pt x="150" y="60"/>
                  </a:lnTo>
                  <a:lnTo>
                    <a:pt x="138" y="60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08" y="72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78"/>
                  </a:lnTo>
                  <a:lnTo>
                    <a:pt x="54" y="90"/>
                  </a:lnTo>
                  <a:lnTo>
                    <a:pt x="36" y="96"/>
                  </a:lnTo>
                  <a:lnTo>
                    <a:pt x="18" y="102"/>
                  </a:lnTo>
                  <a:lnTo>
                    <a:pt x="0" y="108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42" y="54"/>
                  </a:lnTo>
                  <a:lnTo>
                    <a:pt x="54" y="42"/>
                  </a:lnTo>
                  <a:lnTo>
                    <a:pt x="66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23" name="Freeform 19"/>
            <p:cNvSpPr>
              <a:spLocks/>
            </p:cNvSpPr>
            <p:nvPr/>
          </p:nvSpPr>
          <p:spPr bwMode="auto">
            <a:xfrm>
              <a:off x="3876" y="3890"/>
              <a:ext cx="132" cy="126"/>
            </a:xfrm>
            <a:custGeom>
              <a:avLst/>
              <a:gdLst>
                <a:gd name="T0" fmla="*/ 54 w 132"/>
                <a:gd name="T1" fmla="*/ 0 h 126"/>
                <a:gd name="T2" fmla="*/ 54 w 132"/>
                <a:gd name="T3" fmla="*/ 0 h 126"/>
                <a:gd name="T4" fmla="*/ 132 w 132"/>
                <a:gd name="T5" fmla="*/ 42 h 126"/>
                <a:gd name="T6" fmla="*/ 120 w 132"/>
                <a:gd name="T7" fmla="*/ 48 h 126"/>
                <a:gd name="T8" fmla="*/ 108 w 132"/>
                <a:gd name="T9" fmla="*/ 48 h 126"/>
                <a:gd name="T10" fmla="*/ 102 w 132"/>
                <a:gd name="T11" fmla="*/ 54 h 126"/>
                <a:gd name="T12" fmla="*/ 90 w 132"/>
                <a:gd name="T13" fmla="*/ 60 h 126"/>
                <a:gd name="T14" fmla="*/ 84 w 132"/>
                <a:gd name="T15" fmla="*/ 66 h 126"/>
                <a:gd name="T16" fmla="*/ 78 w 132"/>
                <a:gd name="T17" fmla="*/ 66 h 126"/>
                <a:gd name="T18" fmla="*/ 66 w 132"/>
                <a:gd name="T19" fmla="*/ 72 h 126"/>
                <a:gd name="T20" fmla="*/ 60 w 132"/>
                <a:gd name="T21" fmla="*/ 78 h 126"/>
                <a:gd name="T22" fmla="*/ 48 w 132"/>
                <a:gd name="T23" fmla="*/ 90 h 126"/>
                <a:gd name="T24" fmla="*/ 30 w 132"/>
                <a:gd name="T25" fmla="*/ 102 h 126"/>
                <a:gd name="T26" fmla="*/ 24 w 132"/>
                <a:gd name="T27" fmla="*/ 108 h 126"/>
                <a:gd name="T28" fmla="*/ 12 w 132"/>
                <a:gd name="T29" fmla="*/ 114 h 126"/>
                <a:gd name="T30" fmla="*/ 0 w 132"/>
                <a:gd name="T31" fmla="*/ 126 h 126"/>
                <a:gd name="T32" fmla="*/ 6 w 132"/>
                <a:gd name="T33" fmla="*/ 108 h 126"/>
                <a:gd name="T34" fmla="*/ 12 w 132"/>
                <a:gd name="T35" fmla="*/ 90 h 126"/>
                <a:gd name="T36" fmla="*/ 18 w 132"/>
                <a:gd name="T37" fmla="*/ 78 h 126"/>
                <a:gd name="T38" fmla="*/ 24 w 132"/>
                <a:gd name="T39" fmla="*/ 60 h 126"/>
                <a:gd name="T40" fmla="*/ 36 w 132"/>
                <a:gd name="T41" fmla="*/ 48 h 126"/>
                <a:gd name="T42" fmla="*/ 42 w 132"/>
                <a:gd name="T43" fmla="*/ 30 h 126"/>
                <a:gd name="T44" fmla="*/ 42 w 132"/>
                <a:gd name="T45" fmla="*/ 24 h 126"/>
                <a:gd name="T46" fmla="*/ 48 w 132"/>
                <a:gd name="T47" fmla="*/ 12 h 126"/>
                <a:gd name="T48" fmla="*/ 48 w 132"/>
                <a:gd name="T49" fmla="*/ 6 h 126"/>
                <a:gd name="T50" fmla="*/ 54 w 132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26">
                  <a:moveTo>
                    <a:pt x="54" y="0"/>
                  </a:moveTo>
                  <a:lnTo>
                    <a:pt x="54" y="0"/>
                  </a:lnTo>
                  <a:lnTo>
                    <a:pt x="132" y="42"/>
                  </a:lnTo>
                  <a:lnTo>
                    <a:pt x="120" y="48"/>
                  </a:lnTo>
                  <a:lnTo>
                    <a:pt x="108" y="48"/>
                  </a:lnTo>
                  <a:lnTo>
                    <a:pt x="102" y="54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48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08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36" y="48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24" name="Freeform 20"/>
            <p:cNvSpPr>
              <a:spLocks/>
            </p:cNvSpPr>
            <p:nvPr/>
          </p:nvSpPr>
          <p:spPr bwMode="auto">
            <a:xfrm>
              <a:off x="3702" y="3697"/>
              <a:ext cx="156" cy="78"/>
            </a:xfrm>
            <a:custGeom>
              <a:avLst/>
              <a:gdLst>
                <a:gd name="T0" fmla="*/ 156 w 156"/>
                <a:gd name="T1" fmla="*/ 0 h 78"/>
                <a:gd name="T2" fmla="*/ 156 w 156"/>
                <a:gd name="T3" fmla="*/ 0 h 78"/>
                <a:gd name="T4" fmla="*/ 156 w 156"/>
                <a:gd name="T5" fmla="*/ 78 h 78"/>
                <a:gd name="T6" fmla="*/ 144 w 156"/>
                <a:gd name="T7" fmla="*/ 72 h 78"/>
                <a:gd name="T8" fmla="*/ 138 w 156"/>
                <a:gd name="T9" fmla="*/ 66 h 78"/>
                <a:gd name="T10" fmla="*/ 126 w 156"/>
                <a:gd name="T11" fmla="*/ 66 h 78"/>
                <a:gd name="T12" fmla="*/ 120 w 156"/>
                <a:gd name="T13" fmla="*/ 60 h 78"/>
                <a:gd name="T14" fmla="*/ 108 w 156"/>
                <a:gd name="T15" fmla="*/ 54 h 78"/>
                <a:gd name="T16" fmla="*/ 102 w 156"/>
                <a:gd name="T17" fmla="*/ 54 h 78"/>
                <a:gd name="T18" fmla="*/ 84 w 156"/>
                <a:gd name="T19" fmla="*/ 48 h 78"/>
                <a:gd name="T20" fmla="*/ 60 w 156"/>
                <a:gd name="T21" fmla="*/ 42 h 78"/>
                <a:gd name="T22" fmla="*/ 42 w 156"/>
                <a:gd name="T23" fmla="*/ 42 h 78"/>
                <a:gd name="T24" fmla="*/ 24 w 156"/>
                <a:gd name="T25" fmla="*/ 36 h 78"/>
                <a:gd name="T26" fmla="*/ 0 w 156"/>
                <a:gd name="T27" fmla="*/ 30 h 78"/>
                <a:gd name="T28" fmla="*/ 18 w 156"/>
                <a:gd name="T29" fmla="*/ 24 h 78"/>
                <a:gd name="T30" fmla="*/ 42 w 156"/>
                <a:gd name="T31" fmla="*/ 24 h 78"/>
                <a:gd name="T32" fmla="*/ 60 w 156"/>
                <a:gd name="T33" fmla="*/ 18 h 78"/>
                <a:gd name="T34" fmla="*/ 78 w 156"/>
                <a:gd name="T35" fmla="*/ 12 h 78"/>
                <a:gd name="T36" fmla="*/ 96 w 156"/>
                <a:gd name="T37" fmla="*/ 12 h 78"/>
                <a:gd name="T38" fmla="*/ 108 w 156"/>
                <a:gd name="T39" fmla="*/ 12 h 78"/>
                <a:gd name="T40" fmla="*/ 120 w 156"/>
                <a:gd name="T41" fmla="*/ 6 h 78"/>
                <a:gd name="T42" fmla="*/ 138 w 156"/>
                <a:gd name="T43" fmla="*/ 6 h 78"/>
                <a:gd name="T44" fmla="*/ 144 w 156"/>
                <a:gd name="T45" fmla="*/ 0 h 78"/>
                <a:gd name="T46" fmla="*/ 156 w 15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78">
                  <a:moveTo>
                    <a:pt x="156" y="0"/>
                  </a:moveTo>
                  <a:lnTo>
                    <a:pt x="156" y="0"/>
                  </a:lnTo>
                  <a:lnTo>
                    <a:pt x="156" y="78"/>
                  </a:lnTo>
                  <a:lnTo>
                    <a:pt x="144" y="72"/>
                  </a:lnTo>
                  <a:lnTo>
                    <a:pt x="138" y="66"/>
                  </a:lnTo>
                  <a:lnTo>
                    <a:pt x="126" y="66"/>
                  </a:lnTo>
                  <a:lnTo>
                    <a:pt x="120" y="60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84" y="48"/>
                  </a:lnTo>
                  <a:lnTo>
                    <a:pt x="60" y="42"/>
                  </a:lnTo>
                  <a:lnTo>
                    <a:pt x="42" y="42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60" y="18"/>
                  </a:lnTo>
                  <a:lnTo>
                    <a:pt x="78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25" name="Freeform 21"/>
            <p:cNvSpPr>
              <a:spLocks/>
            </p:cNvSpPr>
            <p:nvPr/>
          </p:nvSpPr>
          <p:spPr bwMode="auto">
            <a:xfrm>
              <a:off x="4170" y="3427"/>
              <a:ext cx="91" cy="132"/>
            </a:xfrm>
            <a:custGeom>
              <a:avLst/>
              <a:gdLst>
                <a:gd name="T0" fmla="*/ 91 w 91"/>
                <a:gd name="T1" fmla="*/ 132 h 132"/>
                <a:gd name="T2" fmla="*/ 91 w 91"/>
                <a:gd name="T3" fmla="*/ 132 h 132"/>
                <a:gd name="T4" fmla="*/ 0 w 91"/>
                <a:gd name="T5" fmla="*/ 126 h 132"/>
                <a:gd name="T6" fmla="*/ 6 w 91"/>
                <a:gd name="T7" fmla="*/ 114 h 132"/>
                <a:gd name="T8" fmla="*/ 12 w 91"/>
                <a:gd name="T9" fmla="*/ 108 h 132"/>
                <a:gd name="T10" fmla="*/ 18 w 91"/>
                <a:gd name="T11" fmla="*/ 102 h 132"/>
                <a:gd name="T12" fmla="*/ 24 w 91"/>
                <a:gd name="T13" fmla="*/ 96 h 132"/>
                <a:gd name="T14" fmla="*/ 30 w 91"/>
                <a:gd name="T15" fmla="*/ 84 h 132"/>
                <a:gd name="T16" fmla="*/ 36 w 91"/>
                <a:gd name="T17" fmla="*/ 78 h 132"/>
                <a:gd name="T18" fmla="*/ 36 w 91"/>
                <a:gd name="T19" fmla="*/ 72 h 132"/>
                <a:gd name="T20" fmla="*/ 42 w 91"/>
                <a:gd name="T21" fmla="*/ 66 h 132"/>
                <a:gd name="T22" fmla="*/ 48 w 91"/>
                <a:gd name="T23" fmla="*/ 48 h 132"/>
                <a:gd name="T24" fmla="*/ 61 w 91"/>
                <a:gd name="T25" fmla="*/ 36 h 132"/>
                <a:gd name="T26" fmla="*/ 67 w 91"/>
                <a:gd name="T27" fmla="*/ 18 h 132"/>
                <a:gd name="T28" fmla="*/ 79 w 91"/>
                <a:gd name="T29" fmla="*/ 0 h 132"/>
                <a:gd name="T30" fmla="*/ 79 w 91"/>
                <a:gd name="T31" fmla="*/ 18 h 132"/>
                <a:gd name="T32" fmla="*/ 79 w 91"/>
                <a:gd name="T33" fmla="*/ 36 h 132"/>
                <a:gd name="T34" fmla="*/ 85 w 91"/>
                <a:gd name="T35" fmla="*/ 66 h 132"/>
                <a:gd name="T36" fmla="*/ 85 w 91"/>
                <a:gd name="T37" fmla="*/ 84 h 132"/>
                <a:gd name="T38" fmla="*/ 85 w 91"/>
                <a:gd name="T39" fmla="*/ 102 h 132"/>
                <a:gd name="T40" fmla="*/ 91 w 91"/>
                <a:gd name="T41" fmla="*/ 120 h 132"/>
                <a:gd name="T42" fmla="*/ 91 w 91"/>
                <a:gd name="T43" fmla="*/ 126 h 132"/>
                <a:gd name="T44" fmla="*/ 91 w 91"/>
                <a:gd name="T4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32">
                  <a:moveTo>
                    <a:pt x="91" y="132"/>
                  </a:moveTo>
                  <a:lnTo>
                    <a:pt x="91" y="132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0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61" y="36"/>
                  </a:lnTo>
                  <a:lnTo>
                    <a:pt x="67" y="18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79" y="36"/>
                  </a:lnTo>
                  <a:lnTo>
                    <a:pt x="85" y="66"/>
                  </a:lnTo>
                  <a:lnTo>
                    <a:pt x="85" y="84"/>
                  </a:lnTo>
                  <a:lnTo>
                    <a:pt x="85" y="102"/>
                  </a:lnTo>
                  <a:lnTo>
                    <a:pt x="91" y="120"/>
                  </a:lnTo>
                  <a:lnTo>
                    <a:pt x="91" y="126"/>
                  </a:lnTo>
                  <a:lnTo>
                    <a:pt x="91" y="1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26" name="Freeform 22"/>
            <p:cNvSpPr>
              <a:spLocks/>
            </p:cNvSpPr>
            <p:nvPr/>
          </p:nvSpPr>
          <p:spPr bwMode="auto">
            <a:xfrm>
              <a:off x="3882" y="3493"/>
              <a:ext cx="120" cy="132"/>
            </a:xfrm>
            <a:custGeom>
              <a:avLst/>
              <a:gdLst>
                <a:gd name="T0" fmla="*/ 120 w 120"/>
                <a:gd name="T1" fmla="*/ 90 h 132"/>
                <a:gd name="T2" fmla="*/ 120 w 120"/>
                <a:gd name="T3" fmla="*/ 90 h 132"/>
                <a:gd name="T4" fmla="*/ 42 w 120"/>
                <a:gd name="T5" fmla="*/ 132 h 132"/>
                <a:gd name="T6" fmla="*/ 42 w 120"/>
                <a:gd name="T7" fmla="*/ 126 h 132"/>
                <a:gd name="T8" fmla="*/ 42 w 120"/>
                <a:gd name="T9" fmla="*/ 114 h 132"/>
                <a:gd name="T10" fmla="*/ 42 w 120"/>
                <a:gd name="T11" fmla="*/ 108 h 132"/>
                <a:gd name="T12" fmla="*/ 36 w 120"/>
                <a:gd name="T13" fmla="*/ 96 h 132"/>
                <a:gd name="T14" fmla="*/ 36 w 120"/>
                <a:gd name="T15" fmla="*/ 90 h 132"/>
                <a:gd name="T16" fmla="*/ 30 w 120"/>
                <a:gd name="T17" fmla="*/ 84 h 132"/>
                <a:gd name="T18" fmla="*/ 24 w 120"/>
                <a:gd name="T19" fmla="*/ 66 h 132"/>
                <a:gd name="T20" fmla="*/ 18 w 120"/>
                <a:gd name="T21" fmla="*/ 54 h 132"/>
                <a:gd name="T22" fmla="*/ 12 w 120"/>
                <a:gd name="T23" fmla="*/ 36 h 132"/>
                <a:gd name="T24" fmla="*/ 6 w 120"/>
                <a:gd name="T25" fmla="*/ 18 h 132"/>
                <a:gd name="T26" fmla="*/ 0 w 120"/>
                <a:gd name="T27" fmla="*/ 0 h 132"/>
                <a:gd name="T28" fmla="*/ 6 w 120"/>
                <a:gd name="T29" fmla="*/ 6 h 132"/>
                <a:gd name="T30" fmla="*/ 12 w 120"/>
                <a:gd name="T31" fmla="*/ 12 h 132"/>
                <a:gd name="T32" fmla="*/ 30 w 120"/>
                <a:gd name="T33" fmla="*/ 24 h 132"/>
                <a:gd name="T34" fmla="*/ 42 w 120"/>
                <a:gd name="T35" fmla="*/ 36 h 132"/>
                <a:gd name="T36" fmla="*/ 60 w 120"/>
                <a:gd name="T37" fmla="*/ 48 h 132"/>
                <a:gd name="T38" fmla="*/ 72 w 120"/>
                <a:gd name="T39" fmla="*/ 60 h 132"/>
                <a:gd name="T40" fmla="*/ 90 w 120"/>
                <a:gd name="T41" fmla="*/ 66 h 132"/>
                <a:gd name="T42" fmla="*/ 102 w 120"/>
                <a:gd name="T43" fmla="*/ 78 h 132"/>
                <a:gd name="T44" fmla="*/ 120 w 120"/>
                <a:gd name="T45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32">
                  <a:moveTo>
                    <a:pt x="120" y="90"/>
                  </a:moveTo>
                  <a:lnTo>
                    <a:pt x="120" y="90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24" y="66"/>
                  </a:lnTo>
                  <a:lnTo>
                    <a:pt x="18" y="54"/>
                  </a:lnTo>
                  <a:lnTo>
                    <a:pt x="12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30" y="24"/>
                  </a:lnTo>
                  <a:lnTo>
                    <a:pt x="42" y="36"/>
                  </a:lnTo>
                  <a:lnTo>
                    <a:pt x="60" y="48"/>
                  </a:lnTo>
                  <a:lnTo>
                    <a:pt x="72" y="60"/>
                  </a:lnTo>
                  <a:lnTo>
                    <a:pt x="90" y="66"/>
                  </a:lnTo>
                  <a:lnTo>
                    <a:pt x="102" y="78"/>
                  </a:lnTo>
                  <a:lnTo>
                    <a:pt x="12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27" name="Freeform 23"/>
            <p:cNvSpPr>
              <a:spLocks/>
            </p:cNvSpPr>
            <p:nvPr/>
          </p:nvSpPr>
          <p:spPr bwMode="auto">
            <a:xfrm>
              <a:off x="4080" y="3421"/>
              <a:ext cx="96" cy="138"/>
            </a:xfrm>
            <a:custGeom>
              <a:avLst/>
              <a:gdLst>
                <a:gd name="T0" fmla="*/ 96 w 96"/>
                <a:gd name="T1" fmla="*/ 120 h 138"/>
                <a:gd name="T2" fmla="*/ 96 w 96"/>
                <a:gd name="T3" fmla="*/ 120 h 138"/>
                <a:gd name="T4" fmla="*/ 0 w 96"/>
                <a:gd name="T5" fmla="*/ 138 h 138"/>
                <a:gd name="T6" fmla="*/ 6 w 96"/>
                <a:gd name="T7" fmla="*/ 126 h 138"/>
                <a:gd name="T8" fmla="*/ 12 w 96"/>
                <a:gd name="T9" fmla="*/ 120 h 138"/>
                <a:gd name="T10" fmla="*/ 12 w 96"/>
                <a:gd name="T11" fmla="*/ 108 h 138"/>
                <a:gd name="T12" fmla="*/ 12 w 96"/>
                <a:gd name="T13" fmla="*/ 102 h 138"/>
                <a:gd name="T14" fmla="*/ 18 w 96"/>
                <a:gd name="T15" fmla="*/ 96 h 138"/>
                <a:gd name="T16" fmla="*/ 18 w 96"/>
                <a:gd name="T17" fmla="*/ 84 h 138"/>
                <a:gd name="T18" fmla="*/ 18 w 96"/>
                <a:gd name="T19" fmla="*/ 72 h 138"/>
                <a:gd name="T20" fmla="*/ 18 w 96"/>
                <a:gd name="T21" fmla="*/ 54 h 138"/>
                <a:gd name="T22" fmla="*/ 18 w 96"/>
                <a:gd name="T23" fmla="*/ 36 h 138"/>
                <a:gd name="T24" fmla="*/ 18 w 96"/>
                <a:gd name="T25" fmla="*/ 18 h 138"/>
                <a:gd name="T26" fmla="*/ 24 w 96"/>
                <a:gd name="T27" fmla="*/ 0 h 138"/>
                <a:gd name="T28" fmla="*/ 24 w 96"/>
                <a:gd name="T29" fmla="*/ 6 h 138"/>
                <a:gd name="T30" fmla="*/ 30 w 96"/>
                <a:gd name="T31" fmla="*/ 12 h 138"/>
                <a:gd name="T32" fmla="*/ 42 w 96"/>
                <a:gd name="T33" fmla="*/ 30 h 138"/>
                <a:gd name="T34" fmla="*/ 54 w 96"/>
                <a:gd name="T35" fmla="*/ 60 h 138"/>
                <a:gd name="T36" fmla="*/ 66 w 96"/>
                <a:gd name="T37" fmla="*/ 72 h 138"/>
                <a:gd name="T38" fmla="*/ 72 w 96"/>
                <a:gd name="T39" fmla="*/ 90 h 138"/>
                <a:gd name="T40" fmla="*/ 84 w 96"/>
                <a:gd name="T41" fmla="*/ 102 h 138"/>
                <a:gd name="T42" fmla="*/ 90 w 96"/>
                <a:gd name="T43" fmla="*/ 114 h 138"/>
                <a:gd name="T44" fmla="*/ 96 w 96"/>
                <a:gd name="T4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38">
                  <a:moveTo>
                    <a:pt x="96" y="120"/>
                  </a:moveTo>
                  <a:lnTo>
                    <a:pt x="96" y="120"/>
                  </a:lnTo>
                  <a:lnTo>
                    <a:pt x="0" y="138"/>
                  </a:lnTo>
                  <a:lnTo>
                    <a:pt x="6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96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84" y="102"/>
                  </a:lnTo>
                  <a:lnTo>
                    <a:pt x="90" y="114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08728" name="Freeform 24"/>
            <p:cNvSpPr>
              <a:spLocks/>
            </p:cNvSpPr>
            <p:nvPr/>
          </p:nvSpPr>
          <p:spPr bwMode="auto">
            <a:xfrm>
              <a:off x="3966" y="3463"/>
              <a:ext cx="126" cy="132"/>
            </a:xfrm>
            <a:custGeom>
              <a:avLst/>
              <a:gdLst>
                <a:gd name="T0" fmla="*/ 126 w 126"/>
                <a:gd name="T1" fmla="*/ 84 h 132"/>
                <a:gd name="T2" fmla="*/ 126 w 126"/>
                <a:gd name="T3" fmla="*/ 84 h 132"/>
                <a:gd name="T4" fmla="*/ 48 w 126"/>
                <a:gd name="T5" fmla="*/ 132 h 132"/>
                <a:gd name="T6" fmla="*/ 48 w 126"/>
                <a:gd name="T7" fmla="*/ 126 h 132"/>
                <a:gd name="T8" fmla="*/ 48 w 126"/>
                <a:gd name="T9" fmla="*/ 114 h 132"/>
                <a:gd name="T10" fmla="*/ 48 w 126"/>
                <a:gd name="T11" fmla="*/ 108 h 132"/>
                <a:gd name="T12" fmla="*/ 42 w 126"/>
                <a:gd name="T13" fmla="*/ 102 h 132"/>
                <a:gd name="T14" fmla="*/ 42 w 126"/>
                <a:gd name="T15" fmla="*/ 96 h 132"/>
                <a:gd name="T16" fmla="*/ 42 w 126"/>
                <a:gd name="T17" fmla="*/ 90 h 132"/>
                <a:gd name="T18" fmla="*/ 36 w 126"/>
                <a:gd name="T19" fmla="*/ 84 h 132"/>
                <a:gd name="T20" fmla="*/ 30 w 126"/>
                <a:gd name="T21" fmla="*/ 66 h 132"/>
                <a:gd name="T22" fmla="*/ 18 w 126"/>
                <a:gd name="T23" fmla="*/ 36 h 132"/>
                <a:gd name="T24" fmla="*/ 12 w 126"/>
                <a:gd name="T25" fmla="*/ 18 h 132"/>
                <a:gd name="T26" fmla="*/ 0 w 126"/>
                <a:gd name="T27" fmla="*/ 0 h 132"/>
                <a:gd name="T28" fmla="*/ 18 w 126"/>
                <a:gd name="T29" fmla="*/ 12 h 132"/>
                <a:gd name="T30" fmla="*/ 24 w 126"/>
                <a:gd name="T31" fmla="*/ 18 h 132"/>
                <a:gd name="T32" fmla="*/ 30 w 126"/>
                <a:gd name="T33" fmla="*/ 24 h 132"/>
                <a:gd name="T34" fmla="*/ 48 w 126"/>
                <a:gd name="T35" fmla="*/ 36 h 132"/>
                <a:gd name="T36" fmla="*/ 60 w 126"/>
                <a:gd name="T37" fmla="*/ 42 h 132"/>
                <a:gd name="T38" fmla="*/ 78 w 126"/>
                <a:gd name="T39" fmla="*/ 54 h 132"/>
                <a:gd name="T40" fmla="*/ 90 w 126"/>
                <a:gd name="T41" fmla="*/ 66 h 132"/>
                <a:gd name="T42" fmla="*/ 108 w 126"/>
                <a:gd name="T43" fmla="*/ 78 h 132"/>
                <a:gd name="T44" fmla="*/ 114 w 126"/>
                <a:gd name="T45" fmla="*/ 84 h 132"/>
                <a:gd name="T46" fmla="*/ 126 w 126"/>
                <a:gd name="T47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126" y="84"/>
                  </a:moveTo>
                  <a:lnTo>
                    <a:pt x="126" y="84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8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48" y="36"/>
                  </a:lnTo>
                  <a:lnTo>
                    <a:pt x="60" y="42"/>
                  </a:lnTo>
                  <a:lnTo>
                    <a:pt x="78" y="54"/>
                  </a:lnTo>
                  <a:lnTo>
                    <a:pt x="90" y="66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26" y="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08729" name="Text Box 25"/>
          <p:cNvSpPr txBox="1">
            <a:spLocks noChangeArrowheads="1"/>
          </p:cNvSpPr>
          <p:nvPr/>
        </p:nvSpPr>
        <p:spPr bwMode="auto">
          <a:xfrm>
            <a:off x="7908925" y="1123950"/>
            <a:ext cx="633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chemeClr val="accent2"/>
                </a:solidFill>
              </a:rPr>
              <a:t>H</a:t>
            </a:r>
            <a:r>
              <a:rPr lang="sv-SE" sz="3200" b="1" baseline="-25000">
                <a:solidFill>
                  <a:schemeClr val="accent2"/>
                </a:solidFill>
              </a:rPr>
              <a:t>2</a:t>
            </a:r>
            <a:endParaRPr lang="en-GB" sz="3200" b="1">
              <a:solidFill>
                <a:schemeClr val="accent2"/>
              </a:solidFill>
            </a:endParaRPr>
          </a:p>
        </p:txBody>
      </p:sp>
      <p:graphicFrame>
        <p:nvGraphicFramePr>
          <p:cNvPr id="1608730" name="Object 26"/>
          <p:cNvGraphicFramePr>
            <a:graphicFrameLocks noChangeAspect="1"/>
          </p:cNvGraphicFramePr>
          <p:nvPr/>
        </p:nvGraphicFramePr>
        <p:xfrm flipH="1">
          <a:off x="0" y="4838700"/>
          <a:ext cx="12636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87" name="Photo Editor Photo" r:id="rId4" imgW="4761905" imgH="4761905" progId="MSPhotoEd.3">
                  <p:embed/>
                </p:oleObj>
              </mc:Choice>
              <mc:Fallback>
                <p:oleObj name="Photo Editor Photo" r:id="rId4" imgW="4761905" imgH="4761905" progId="MSPhotoEd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7561"/>
                      <a:stretch>
                        <a:fillRect/>
                      </a:stretch>
                    </p:blipFill>
                    <p:spPr bwMode="auto">
                      <a:xfrm flipH="1">
                        <a:off x="0" y="4838700"/>
                        <a:ext cx="126365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08731" name="Group 27"/>
          <p:cNvGrpSpPr>
            <a:grpSpLocks/>
          </p:cNvGrpSpPr>
          <p:nvPr/>
        </p:nvGrpSpPr>
        <p:grpSpPr bwMode="auto">
          <a:xfrm>
            <a:off x="1244600" y="5075238"/>
            <a:ext cx="1076325" cy="1338262"/>
            <a:chOff x="920" y="3509"/>
            <a:chExt cx="494" cy="660"/>
          </a:xfrm>
        </p:grpSpPr>
        <p:sp>
          <p:nvSpPr>
            <p:cNvPr id="1608732" name="Freeform 28"/>
            <p:cNvSpPr>
              <a:spLocks/>
            </p:cNvSpPr>
            <p:nvPr/>
          </p:nvSpPr>
          <p:spPr bwMode="auto">
            <a:xfrm>
              <a:off x="1016" y="3949"/>
              <a:ext cx="12" cy="24"/>
            </a:xfrm>
            <a:custGeom>
              <a:avLst/>
              <a:gdLst>
                <a:gd name="T0" fmla="*/ 0 w 12"/>
                <a:gd name="T1" fmla="*/ 0 h 24"/>
                <a:gd name="T2" fmla="*/ 0 w 12"/>
                <a:gd name="T3" fmla="*/ 0 h 24"/>
                <a:gd name="T4" fmla="*/ 0 w 12"/>
                <a:gd name="T5" fmla="*/ 0 h 24"/>
                <a:gd name="T6" fmla="*/ 12 w 12"/>
                <a:gd name="T7" fmla="*/ 24 h 24"/>
                <a:gd name="T8" fmla="*/ 12 w 12"/>
                <a:gd name="T9" fmla="*/ 24 h 24"/>
                <a:gd name="T10" fmla="*/ 0 w 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33" name="Freeform 29"/>
            <p:cNvSpPr>
              <a:spLocks/>
            </p:cNvSpPr>
            <p:nvPr/>
          </p:nvSpPr>
          <p:spPr bwMode="auto">
            <a:xfrm>
              <a:off x="1016" y="394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34" name="Freeform 30"/>
            <p:cNvSpPr>
              <a:spLocks/>
            </p:cNvSpPr>
            <p:nvPr/>
          </p:nvSpPr>
          <p:spPr bwMode="auto">
            <a:xfrm>
              <a:off x="992" y="401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35" name="Freeform 31"/>
            <p:cNvSpPr>
              <a:spLocks/>
            </p:cNvSpPr>
            <p:nvPr/>
          </p:nvSpPr>
          <p:spPr bwMode="auto">
            <a:xfrm>
              <a:off x="1028" y="397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36" name="Freeform 32"/>
            <p:cNvSpPr>
              <a:spLocks/>
            </p:cNvSpPr>
            <p:nvPr/>
          </p:nvSpPr>
          <p:spPr bwMode="auto">
            <a:xfrm>
              <a:off x="980" y="3979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  <a:gd name="T8" fmla="*/ 18 w 18"/>
                <a:gd name="T9" fmla="*/ 0 h 12"/>
                <a:gd name="T10" fmla="*/ 0 w 1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37" name="Freeform 33"/>
            <p:cNvSpPr>
              <a:spLocks/>
            </p:cNvSpPr>
            <p:nvPr/>
          </p:nvSpPr>
          <p:spPr bwMode="auto">
            <a:xfrm>
              <a:off x="968" y="4009"/>
              <a:ext cx="1" cy="6"/>
            </a:xfrm>
            <a:custGeom>
              <a:avLst/>
              <a:gdLst>
                <a:gd name="T0" fmla="*/ 0 h 6"/>
                <a:gd name="T1" fmla="*/ 0 h 6"/>
                <a:gd name="T2" fmla="*/ 0 h 6"/>
                <a:gd name="T3" fmla="*/ 6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38" name="Freeform 34"/>
            <p:cNvSpPr>
              <a:spLocks/>
            </p:cNvSpPr>
            <p:nvPr/>
          </p:nvSpPr>
          <p:spPr bwMode="auto">
            <a:xfrm>
              <a:off x="956" y="399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39" name="Freeform 35"/>
            <p:cNvSpPr>
              <a:spLocks/>
            </p:cNvSpPr>
            <p:nvPr/>
          </p:nvSpPr>
          <p:spPr bwMode="auto">
            <a:xfrm>
              <a:off x="968" y="404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40" name="Freeform 36"/>
            <p:cNvSpPr>
              <a:spLocks/>
            </p:cNvSpPr>
            <p:nvPr/>
          </p:nvSpPr>
          <p:spPr bwMode="auto">
            <a:xfrm>
              <a:off x="974" y="4099"/>
              <a:ext cx="1" cy="6"/>
            </a:xfrm>
            <a:custGeom>
              <a:avLst/>
              <a:gdLst>
                <a:gd name="T0" fmla="*/ 6 h 6"/>
                <a:gd name="T1" fmla="*/ 6 h 6"/>
                <a:gd name="T2" fmla="*/ 6 h 6"/>
                <a:gd name="T3" fmla="*/ 6 h 6"/>
                <a:gd name="T4" fmla="*/ 0 h 6"/>
                <a:gd name="T5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41" name="Freeform 37"/>
            <p:cNvSpPr>
              <a:spLocks/>
            </p:cNvSpPr>
            <p:nvPr/>
          </p:nvSpPr>
          <p:spPr bwMode="auto">
            <a:xfrm>
              <a:off x="986" y="4111"/>
              <a:ext cx="6" cy="1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0 w 6"/>
                <a:gd name="T4" fmla="*/ 0 w 6"/>
                <a:gd name="T5" fmla="*/ 6 w 6"/>
                <a:gd name="T6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08742" name="Freeform 38"/>
            <p:cNvSpPr>
              <a:spLocks/>
            </p:cNvSpPr>
            <p:nvPr/>
          </p:nvSpPr>
          <p:spPr bwMode="auto">
            <a:xfrm>
              <a:off x="944" y="405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6 h 6"/>
                <a:gd name="T5" fmla="*/ 0 h 6"/>
                <a:gd name="T6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608743" name="Group 39"/>
            <p:cNvGrpSpPr>
              <a:grpSpLocks/>
            </p:cNvGrpSpPr>
            <p:nvPr/>
          </p:nvGrpSpPr>
          <p:grpSpPr bwMode="auto">
            <a:xfrm>
              <a:off x="920" y="3509"/>
              <a:ext cx="494" cy="525"/>
              <a:chOff x="2336" y="2989"/>
              <a:chExt cx="494" cy="525"/>
            </a:xfrm>
          </p:grpSpPr>
          <p:sp>
            <p:nvSpPr>
              <p:cNvPr id="1608744" name="Oval 40"/>
              <p:cNvSpPr>
                <a:spLocks noChangeAspect="1" noChangeArrowheads="1"/>
              </p:cNvSpPr>
              <p:nvPr/>
            </p:nvSpPr>
            <p:spPr bwMode="auto">
              <a:xfrm>
                <a:off x="2336" y="2989"/>
                <a:ext cx="317" cy="522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08745" name="Oval 41"/>
              <p:cNvSpPr>
                <a:spLocks noChangeAspect="1" noChangeArrowheads="1"/>
              </p:cNvSpPr>
              <p:nvPr/>
            </p:nvSpPr>
            <p:spPr bwMode="auto">
              <a:xfrm>
                <a:off x="2520" y="2992"/>
                <a:ext cx="310" cy="522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08746" name="Text Box 42"/>
            <p:cNvSpPr txBox="1">
              <a:spLocks noChangeAspect="1" noChangeArrowheads="1"/>
            </p:cNvSpPr>
            <p:nvPr/>
          </p:nvSpPr>
          <p:spPr bwMode="auto">
            <a:xfrm>
              <a:off x="1023" y="3565"/>
              <a:ext cx="193" cy="256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</a:t>
              </a:r>
              <a:endParaRPr lang="en-US"/>
            </a:p>
          </p:txBody>
        </p:sp>
        <p:sp>
          <p:nvSpPr>
            <p:cNvPr id="1608747" name="Line 43"/>
            <p:cNvSpPr>
              <a:spLocks noChangeAspect="1" noChangeShapeType="1"/>
            </p:cNvSpPr>
            <p:nvPr/>
          </p:nvSpPr>
          <p:spPr bwMode="auto">
            <a:xfrm rot="228988" flipH="1">
              <a:off x="944" y="3832"/>
              <a:ext cx="89" cy="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08748" name="Line 44"/>
            <p:cNvSpPr>
              <a:spLocks noChangeAspect="1" noChangeShapeType="1"/>
            </p:cNvSpPr>
            <p:nvPr/>
          </p:nvSpPr>
          <p:spPr bwMode="auto">
            <a:xfrm rot="-1403573">
              <a:off x="1079" y="3817"/>
              <a:ext cx="66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08749" name="Oval 45"/>
            <p:cNvSpPr>
              <a:spLocks noChangeAspect="1" noChangeArrowheads="1"/>
            </p:cNvSpPr>
            <p:nvPr/>
          </p:nvSpPr>
          <p:spPr bwMode="auto">
            <a:xfrm>
              <a:off x="1027" y="3977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08750" name="Oval 46"/>
            <p:cNvSpPr>
              <a:spLocks noChangeAspect="1" noChangeArrowheads="1"/>
            </p:cNvSpPr>
            <p:nvPr/>
          </p:nvSpPr>
          <p:spPr bwMode="auto">
            <a:xfrm>
              <a:off x="926" y="3961"/>
              <a:ext cx="296" cy="2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08751" name="Oval 47"/>
            <p:cNvSpPr>
              <a:spLocks noChangeAspect="1" noChangeArrowheads="1"/>
            </p:cNvSpPr>
            <p:nvPr/>
          </p:nvSpPr>
          <p:spPr bwMode="auto">
            <a:xfrm>
              <a:off x="1108" y="4012"/>
              <a:ext cx="78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08752" name="Oval 48"/>
            <p:cNvSpPr>
              <a:spLocks noChangeAspect="1" noChangeArrowheads="1"/>
            </p:cNvSpPr>
            <p:nvPr/>
          </p:nvSpPr>
          <p:spPr bwMode="auto">
            <a:xfrm>
              <a:off x="1039" y="4070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08753" name="Oval 49"/>
            <p:cNvSpPr>
              <a:spLocks noChangeAspect="1" noChangeArrowheads="1"/>
            </p:cNvSpPr>
            <p:nvPr/>
          </p:nvSpPr>
          <p:spPr bwMode="auto">
            <a:xfrm>
              <a:off x="948" y="4034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08754" name="AutoShape 50"/>
          <p:cNvSpPr>
            <a:spLocks noChangeArrowheads="1"/>
          </p:cNvSpPr>
          <p:nvPr/>
        </p:nvSpPr>
        <p:spPr bwMode="auto">
          <a:xfrm>
            <a:off x="5257800" y="1943100"/>
            <a:ext cx="3149600" cy="406400"/>
          </a:xfrm>
          <a:prstGeom prst="curvedUpArrow">
            <a:avLst>
              <a:gd name="adj1" fmla="val 155000"/>
              <a:gd name="adj2" fmla="val 310000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08755" name="Text Box 51"/>
          <p:cNvSpPr txBox="1">
            <a:spLocks noChangeArrowheads="1"/>
          </p:cNvSpPr>
          <p:nvPr/>
        </p:nvSpPr>
        <p:spPr bwMode="auto">
          <a:xfrm>
            <a:off x="17463" y="9525"/>
            <a:ext cx="761682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2800" b="1">
                <a:solidFill>
                  <a:srgbClr val="FF0000"/>
                </a:solidFill>
              </a:rPr>
              <a:t>We follow two branches to Solar hydrogen, common link biochemistry, biophysics</a:t>
            </a:r>
          </a:p>
        </p:txBody>
      </p:sp>
      <p:sp>
        <p:nvSpPr>
          <p:cNvPr id="1608756" name="Text Box 52"/>
          <p:cNvSpPr txBox="1">
            <a:spLocks noChangeArrowheads="1"/>
          </p:cNvSpPr>
          <p:nvPr/>
        </p:nvSpPr>
        <p:spPr bwMode="auto">
          <a:xfrm>
            <a:off x="5083175" y="1196975"/>
            <a:ext cx="94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chemeClr val="accent2"/>
                </a:solidFill>
              </a:rPr>
              <a:t>H</a:t>
            </a:r>
            <a:r>
              <a:rPr lang="sv-SE" sz="3200" b="1" baseline="-25000">
                <a:solidFill>
                  <a:schemeClr val="accent2"/>
                </a:solidFill>
              </a:rPr>
              <a:t>2</a:t>
            </a:r>
            <a:r>
              <a:rPr lang="sv-SE" sz="3200" b="1">
                <a:solidFill>
                  <a:schemeClr val="accent2"/>
                </a:solidFill>
              </a:rPr>
              <a:t>O</a:t>
            </a:r>
            <a:endParaRPr lang="en-GB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61" name="Text Box 21"/>
          <p:cNvSpPr txBox="1">
            <a:spLocks noChangeArrowheads="1"/>
          </p:cNvSpPr>
          <p:nvPr/>
        </p:nvSpPr>
        <p:spPr bwMode="auto">
          <a:xfrm>
            <a:off x="1289050" y="2189163"/>
            <a:ext cx="3429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 b="1">
                <a:latin typeface="+mn-lt"/>
                <a:cs typeface="Arial" pitchFamily="34" charset="0"/>
              </a:rPr>
              <a:t>Energy supply 2008, </a:t>
            </a:r>
            <a:r>
              <a:rPr lang="sv-SE" sz="1800" b="1" u="sng">
                <a:latin typeface="+mn-lt"/>
                <a:cs typeface="Arial" pitchFamily="34" charset="0"/>
              </a:rPr>
              <a:t>Sweden:</a:t>
            </a:r>
          </a:p>
        </p:txBody>
      </p:sp>
      <p:sp>
        <p:nvSpPr>
          <p:cNvPr id="752664" name="Rectangle 24"/>
          <p:cNvSpPr>
            <a:spLocks noChangeArrowheads="1"/>
          </p:cNvSpPr>
          <p:nvPr/>
        </p:nvSpPr>
        <p:spPr bwMode="auto">
          <a:xfrm>
            <a:off x="1539875" y="3441700"/>
            <a:ext cx="4916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 b="1">
                <a:latin typeface="+mn-lt"/>
              </a:rPr>
              <a:t>33	  32	   12	23	% of total</a:t>
            </a:r>
          </a:p>
        </p:txBody>
      </p:sp>
      <p:sp>
        <p:nvSpPr>
          <p:cNvPr id="752681" name="Text Box 41"/>
          <p:cNvSpPr txBox="1">
            <a:spLocks noChangeArrowheads="1"/>
          </p:cNvSpPr>
          <p:nvPr/>
        </p:nvSpPr>
        <p:spPr bwMode="auto">
          <a:xfrm>
            <a:off x="2489200" y="431800"/>
            <a:ext cx="5492750" cy="64135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v-SE" sz="3600" b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Local </a:t>
            </a:r>
            <a:r>
              <a:rPr lang="sv-SE" sz="3600" b="1" i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vs.</a:t>
            </a:r>
            <a:r>
              <a:rPr lang="sv-SE" sz="3600" b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global concept</a:t>
            </a:r>
          </a:p>
        </p:txBody>
      </p:sp>
      <p:sp>
        <p:nvSpPr>
          <p:cNvPr id="752684" name="Rectangle 44"/>
          <p:cNvSpPr>
            <a:spLocks noChangeArrowheads="1"/>
          </p:cNvSpPr>
          <p:nvPr/>
        </p:nvSpPr>
        <p:spPr bwMode="auto">
          <a:xfrm>
            <a:off x="1285875" y="3013075"/>
            <a:ext cx="118745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752685" name="Text Box 45"/>
          <p:cNvSpPr txBox="1">
            <a:spLocks noChangeArrowheads="1"/>
          </p:cNvSpPr>
          <p:nvPr/>
        </p:nvSpPr>
        <p:spPr bwMode="auto">
          <a:xfrm>
            <a:off x="1460500" y="3013075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752687" name="Rectangle 47"/>
          <p:cNvSpPr>
            <a:spLocks noChangeArrowheads="1"/>
          </p:cNvSpPr>
          <p:nvPr/>
        </p:nvSpPr>
        <p:spPr bwMode="auto">
          <a:xfrm>
            <a:off x="2482850" y="3013075"/>
            <a:ext cx="1150938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>
                <a:solidFill>
                  <a:schemeClr val="tx1"/>
                </a:solidFill>
              </a:rPr>
              <a:t>Nuclear</a:t>
            </a:r>
          </a:p>
        </p:txBody>
      </p:sp>
      <p:sp>
        <p:nvSpPr>
          <p:cNvPr id="752688" name="Rectangle 48"/>
          <p:cNvSpPr>
            <a:spLocks noChangeArrowheads="1"/>
          </p:cNvSpPr>
          <p:nvPr/>
        </p:nvSpPr>
        <p:spPr bwMode="auto">
          <a:xfrm>
            <a:off x="4070350" y="3013075"/>
            <a:ext cx="827088" cy="360363"/>
          </a:xfrm>
          <a:prstGeom prst="rect">
            <a:avLst/>
          </a:prstGeom>
          <a:gradFill>
            <a:gsLst>
              <a:gs pos="0">
                <a:srgbClr val="7B983A"/>
              </a:gs>
              <a:gs pos="80000">
                <a:srgbClr val="97BA4A"/>
              </a:gs>
              <a:gs pos="100000">
                <a:srgbClr val="B9D185"/>
              </a:gs>
            </a:gsLst>
          </a:gra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752689" name="Rectangle 49"/>
          <p:cNvSpPr>
            <a:spLocks noChangeArrowheads="1"/>
          </p:cNvSpPr>
          <p:nvPr/>
        </p:nvSpPr>
        <p:spPr bwMode="auto">
          <a:xfrm>
            <a:off x="3635375" y="3013075"/>
            <a:ext cx="4318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067175" y="2708275"/>
            <a:ext cx="1069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latin typeface="+mn-lt"/>
              </a:rPr>
              <a:t>Biomass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403600" y="2614613"/>
            <a:ext cx="800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latin typeface="+mn-lt"/>
              </a:rPr>
              <a:t>Hydro</a:t>
            </a:r>
          </a:p>
        </p:txBody>
      </p:sp>
    </p:spTree>
    <p:extLst>
      <p:ext uri="{BB962C8B-B14F-4D97-AF65-F5344CB8AC3E}">
        <p14:creationId xmlns:p14="http://schemas.microsoft.com/office/powerpoint/2010/main" val="17152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AutoShape 2"/>
          <p:cNvSpPr>
            <a:spLocks noChangeArrowheads="1"/>
          </p:cNvSpPr>
          <p:nvPr/>
        </p:nvSpPr>
        <p:spPr bwMode="auto">
          <a:xfrm rot="8484778" flipH="1">
            <a:off x="2073275" y="4292600"/>
            <a:ext cx="4848225" cy="495300"/>
          </a:xfrm>
          <a:prstGeom prst="curvedDownArrow">
            <a:avLst>
              <a:gd name="adj1" fmla="val 195769"/>
              <a:gd name="adj2" fmla="val 391538"/>
              <a:gd name="adj3" fmla="val 33333"/>
            </a:avLst>
          </a:prstGeom>
          <a:gradFill rotWithShape="1">
            <a:gsLst>
              <a:gs pos="0">
                <a:srgbClr val="00E600"/>
              </a:gs>
              <a:gs pos="100000">
                <a:srgbClr val="00E600">
                  <a:gamma/>
                  <a:tint val="1725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10755" name="Group 3"/>
          <p:cNvGrpSpPr>
            <a:grpSpLocks/>
          </p:cNvGrpSpPr>
          <p:nvPr/>
        </p:nvGrpSpPr>
        <p:grpSpPr bwMode="auto">
          <a:xfrm>
            <a:off x="5600700" y="1058863"/>
            <a:ext cx="2268538" cy="1887537"/>
            <a:chOff x="3702" y="3421"/>
            <a:chExt cx="925" cy="661"/>
          </a:xfrm>
        </p:grpSpPr>
        <p:sp>
          <p:nvSpPr>
            <p:cNvPr id="1610756" name="Oval 4"/>
            <p:cNvSpPr>
              <a:spLocks noChangeArrowheads="1"/>
            </p:cNvSpPr>
            <p:nvPr/>
          </p:nvSpPr>
          <p:spPr bwMode="auto">
            <a:xfrm>
              <a:off x="3855" y="3543"/>
              <a:ext cx="625" cy="427"/>
            </a:xfrm>
            <a:prstGeom prst="ellipse">
              <a:avLst/>
            </a:prstGeom>
            <a:solidFill>
              <a:srgbClr val="FFFF2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57" name="Freeform 5"/>
            <p:cNvSpPr>
              <a:spLocks/>
            </p:cNvSpPr>
            <p:nvPr/>
          </p:nvSpPr>
          <p:spPr bwMode="auto">
            <a:xfrm>
              <a:off x="4261" y="3457"/>
              <a:ext cx="120" cy="132"/>
            </a:xfrm>
            <a:custGeom>
              <a:avLst/>
              <a:gdLst>
                <a:gd name="T0" fmla="*/ 84 w 120"/>
                <a:gd name="T1" fmla="*/ 132 h 132"/>
                <a:gd name="T2" fmla="*/ 84 w 120"/>
                <a:gd name="T3" fmla="*/ 132 h 132"/>
                <a:gd name="T4" fmla="*/ 0 w 120"/>
                <a:gd name="T5" fmla="*/ 90 h 132"/>
                <a:gd name="T6" fmla="*/ 12 w 120"/>
                <a:gd name="T7" fmla="*/ 90 h 132"/>
                <a:gd name="T8" fmla="*/ 18 w 120"/>
                <a:gd name="T9" fmla="*/ 84 h 132"/>
                <a:gd name="T10" fmla="*/ 30 w 120"/>
                <a:gd name="T11" fmla="*/ 78 h 132"/>
                <a:gd name="T12" fmla="*/ 36 w 120"/>
                <a:gd name="T13" fmla="*/ 72 h 132"/>
                <a:gd name="T14" fmla="*/ 54 w 120"/>
                <a:gd name="T15" fmla="*/ 60 h 132"/>
                <a:gd name="T16" fmla="*/ 60 w 120"/>
                <a:gd name="T17" fmla="*/ 54 h 132"/>
                <a:gd name="T18" fmla="*/ 66 w 120"/>
                <a:gd name="T19" fmla="*/ 48 h 132"/>
                <a:gd name="T20" fmla="*/ 78 w 120"/>
                <a:gd name="T21" fmla="*/ 36 h 132"/>
                <a:gd name="T22" fmla="*/ 90 w 120"/>
                <a:gd name="T23" fmla="*/ 24 h 132"/>
                <a:gd name="T24" fmla="*/ 108 w 120"/>
                <a:gd name="T25" fmla="*/ 12 h 132"/>
                <a:gd name="T26" fmla="*/ 120 w 120"/>
                <a:gd name="T27" fmla="*/ 0 h 132"/>
                <a:gd name="T28" fmla="*/ 120 w 120"/>
                <a:gd name="T29" fmla="*/ 6 h 132"/>
                <a:gd name="T30" fmla="*/ 120 w 120"/>
                <a:gd name="T31" fmla="*/ 18 h 132"/>
                <a:gd name="T32" fmla="*/ 114 w 120"/>
                <a:gd name="T33" fmla="*/ 24 h 132"/>
                <a:gd name="T34" fmla="*/ 114 w 120"/>
                <a:gd name="T35" fmla="*/ 30 h 132"/>
                <a:gd name="T36" fmla="*/ 108 w 120"/>
                <a:gd name="T37" fmla="*/ 48 h 132"/>
                <a:gd name="T38" fmla="*/ 102 w 120"/>
                <a:gd name="T39" fmla="*/ 66 h 132"/>
                <a:gd name="T40" fmla="*/ 96 w 120"/>
                <a:gd name="T41" fmla="*/ 78 h 132"/>
                <a:gd name="T42" fmla="*/ 90 w 120"/>
                <a:gd name="T43" fmla="*/ 96 h 132"/>
                <a:gd name="T44" fmla="*/ 84 w 120"/>
                <a:gd name="T45" fmla="*/ 114 h 132"/>
                <a:gd name="T46" fmla="*/ 84 w 120"/>
                <a:gd name="T47" fmla="*/ 120 h 132"/>
                <a:gd name="T48" fmla="*/ 84 w 120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32">
                  <a:moveTo>
                    <a:pt x="84" y="132"/>
                  </a:moveTo>
                  <a:lnTo>
                    <a:pt x="84" y="13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8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8" y="36"/>
                  </a:lnTo>
                  <a:lnTo>
                    <a:pt x="90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08" y="48"/>
                  </a:lnTo>
                  <a:lnTo>
                    <a:pt x="102" y="66"/>
                  </a:lnTo>
                  <a:lnTo>
                    <a:pt x="96" y="78"/>
                  </a:lnTo>
                  <a:lnTo>
                    <a:pt x="90" y="96"/>
                  </a:lnTo>
                  <a:lnTo>
                    <a:pt x="84" y="114"/>
                  </a:lnTo>
                  <a:lnTo>
                    <a:pt x="84" y="120"/>
                  </a:lnTo>
                  <a:lnTo>
                    <a:pt x="84" y="13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58" name="Freeform 6"/>
            <p:cNvSpPr>
              <a:spLocks/>
            </p:cNvSpPr>
            <p:nvPr/>
          </p:nvSpPr>
          <p:spPr bwMode="auto">
            <a:xfrm>
              <a:off x="4357" y="3547"/>
              <a:ext cx="222" cy="90"/>
            </a:xfrm>
            <a:custGeom>
              <a:avLst/>
              <a:gdLst>
                <a:gd name="T0" fmla="*/ 84 w 222"/>
                <a:gd name="T1" fmla="*/ 90 h 90"/>
                <a:gd name="T2" fmla="*/ 84 w 222"/>
                <a:gd name="T3" fmla="*/ 90 h 90"/>
                <a:gd name="T4" fmla="*/ 0 w 222"/>
                <a:gd name="T5" fmla="*/ 54 h 90"/>
                <a:gd name="T6" fmla="*/ 6 w 222"/>
                <a:gd name="T7" fmla="*/ 54 h 90"/>
                <a:gd name="T8" fmla="*/ 12 w 222"/>
                <a:gd name="T9" fmla="*/ 48 h 90"/>
                <a:gd name="T10" fmla="*/ 30 w 222"/>
                <a:gd name="T11" fmla="*/ 42 h 90"/>
                <a:gd name="T12" fmla="*/ 48 w 222"/>
                <a:gd name="T13" fmla="*/ 36 h 90"/>
                <a:gd name="T14" fmla="*/ 66 w 222"/>
                <a:gd name="T15" fmla="*/ 30 h 90"/>
                <a:gd name="T16" fmla="*/ 108 w 222"/>
                <a:gd name="T17" fmla="*/ 24 h 90"/>
                <a:gd name="T18" fmla="*/ 126 w 222"/>
                <a:gd name="T19" fmla="*/ 18 h 90"/>
                <a:gd name="T20" fmla="*/ 150 w 222"/>
                <a:gd name="T21" fmla="*/ 12 h 90"/>
                <a:gd name="T22" fmla="*/ 168 w 222"/>
                <a:gd name="T23" fmla="*/ 6 h 90"/>
                <a:gd name="T24" fmla="*/ 186 w 222"/>
                <a:gd name="T25" fmla="*/ 6 h 90"/>
                <a:gd name="T26" fmla="*/ 198 w 222"/>
                <a:gd name="T27" fmla="*/ 6 h 90"/>
                <a:gd name="T28" fmla="*/ 210 w 222"/>
                <a:gd name="T29" fmla="*/ 0 h 90"/>
                <a:gd name="T30" fmla="*/ 216 w 222"/>
                <a:gd name="T31" fmla="*/ 6 h 90"/>
                <a:gd name="T32" fmla="*/ 216 w 222"/>
                <a:gd name="T33" fmla="*/ 6 h 90"/>
                <a:gd name="T34" fmla="*/ 222 w 222"/>
                <a:gd name="T35" fmla="*/ 6 h 90"/>
                <a:gd name="T36" fmla="*/ 222 w 222"/>
                <a:gd name="T37" fmla="*/ 6 h 90"/>
                <a:gd name="T38" fmla="*/ 222 w 222"/>
                <a:gd name="T39" fmla="*/ 6 h 90"/>
                <a:gd name="T40" fmla="*/ 222 w 222"/>
                <a:gd name="T41" fmla="*/ 6 h 90"/>
                <a:gd name="T42" fmla="*/ 222 w 222"/>
                <a:gd name="T43" fmla="*/ 6 h 90"/>
                <a:gd name="T44" fmla="*/ 222 w 222"/>
                <a:gd name="T45" fmla="*/ 6 h 90"/>
                <a:gd name="T46" fmla="*/ 222 w 222"/>
                <a:gd name="T47" fmla="*/ 12 h 90"/>
                <a:gd name="T48" fmla="*/ 222 w 222"/>
                <a:gd name="T49" fmla="*/ 12 h 90"/>
                <a:gd name="T50" fmla="*/ 216 w 222"/>
                <a:gd name="T51" fmla="*/ 18 h 90"/>
                <a:gd name="T52" fmla="*/ 216 w 222"/>
                <a:gd name="T53" fmla="*/ 12 h 90"/>
                <a:gd name="T54" fmla="*/ 216 w 222"/>
                <a:gd name="T55" fmla="*/ 6 h 90"/>
                <a:gd name="T56" fmla="*/ 216 w 222"/>
                <a:gd name="T57" fmla="*/ 6 h 90"/>
                <a:gd name="T58" fmla="*/ 216 w 222"/>
                <a:gd name="T59" fmla="*/ 6 h 90"/>
                <a:gd name="T60" fmla="*/ 216 w 222"/>
                <a:gd name="T61" fmla="*/ 6 h 90"/>
                <a:gd name="T62" fmla="*/ 210 w 222"/>
                <a:gd name="T63" fmla="*/ 6 h 90"/>
                <a:gd name="T64" fmla="*/ 210 w 222"/>
                <a:gd name="T65" fmla="*/ 0 h 90"/>
                <a:gd name="T66" fmla="*/ 204 w 222"/>
                <a:gd name="T67" fmla="*/ 0 h 90"/>
                <a:gd name="T68" fmla="*/ 204 w 222"/>
                <a:gd name="T69" fmla="*/ 0 h 90"/>
                <a:gd name="T70" fmla="*/ 198 w 222"/>
                <a:gd name="T71" fmla="*/ 6 h 90"/>
                <a:gd name="T72" fmla="*/ 192 w 222"/>
                <a:gd name="T73" fmla="*/ 6 h 90"/>
                <a:gd name="T74" fmla="*/ 186 w 222"/>
                <a:gd name="T75" fmla="*/ 6 h 90"/>
                <a:gd name="T76" fmla="*/ 180 w 222"/>
                <a:gd name="T77" fmla="*/ 6 h 90"/>
                <a:gd name="T78" fmla="*/ 168 w 222"/>
                <a:gd name="T79" fmla="*/ 12 h 90"/>
                <a:gd name="T80" fmla="*/ 156 w 222"/>
                <a:gd name="T81" fmla="*/ 18 h 90"/>
                <a:gd name="T82" fmla="*/ 144 w 222"/>
                <a:gd name="T83" fmla="*/ 30 h 90"/>
                <a:gd name="T84" fmla="*/ 132 w 222"/>
                <a:gd name="T85" fmla="*/ 36 h 90"/>
                <a:gd name="T86" fmla="*/ 120 w 222"/>
                <a:gd name="T87" fmla="*/ 48 h 90"/>
                <a:gd name="T88" fmla="*/ 114 w 222"/>
                <a:gd name="T89" fmla="*/ 48 h 90"/>
                <a:gd name="T90" fmla="*/ 108 w 222"/>
                <a:gd name="T91" fmla="*/ 54 h 90"/>
                <a:gd name="T92" fmla="*/ 108 w 222"/>
                <a:gd name="T93" fmla="*/ 60 h 90"/>
                <a:gd name="T94" fmla="*/ 102 w 222"/>
                <a:gd name="T95" fmla="*/ 66 h 90"/>
                <a:gd name="T96" fmla="*/ 96 w 222"/>
                <a:gd name="T97" fmla="*/ 72 h 90"/>
                <a:gd name="T98" fmla="*/ 96 w 222"/>
                <a:gd name="T99" fmla="*/ 72 h 90"/>
                <a:gd name="T100" fmla="*/ 90 w 222"/>
                <a:gd name="T101" fmla="*/ 78 h 90"/>
                <a:gd name="T102" fmla="*/ 90 w 222"/>
                <a:gd name="T103" fmla="*/ 84 h 90"/>
                <a:gd name="T104" fmla="*/ 84 w 222"/>
                <a:gd name="T105" fmla="*/ 90 h 90"/>
                <a:gd name="T106" fmla="*/ 84 w 222"/>
                <a:gd name="T10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90">
                  <a:moveTo>
                    <a:pt x="84" y="90"/>
                  </a:moveTo>
                  <a:lnTo>
                    <a:pt x="84" y="9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30" y="42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108" y="24"/>
                  </a:lnTo>
                  <a:lnTo>
                    <a:pt x="126" y="18"/>
                  </a:lnTo>
                  <a:lnTo>
                    <a:pt x="150" y="12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198" y="6"/>
                  </a:lnTo>
                  <a:lnTo>
                    <a:pt x="210" y="0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8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44" y="30"/>
                  </a:lnTo>
                  <a:lnTo>
                    <a:pt x="132" y="36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9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59" name="Freeform 7"/>
            <p:cNvSpPr>
              <a:spLocks/>
            </p:cNvSpPr>
            <p:nvPr/>
          </p:nvSpPr>
          <p:spPr bwMode="auto">
            <a:xfrm>
              <a:off x="4441" y="3661"/>
              <a:ext cx="162" cy="72"/>
            </a:xfrm>
            <a:custGeom>
              <a:avLst/>
              <a:gdLst>
                <a:gd name="T0" fmla="*/ 24 w 162"/>
                <a:gd name="T1" fmla="*/ 72 h 72"/>
                <a:gd name="T2" fmla="*/ 24 w 162"/>
                <a:gd name="T3" fmla="*/ 72 h 72"/>
                <a:gd name="T4" fmla="*/ 0 w 162"/>
                <a:gd name="T5" fmla="*/ 0 h 72"/>
                <a:gd name="T6" fmla="*/ 12 w 162"/>
                <a:gd name="T7" fmla="*/ 0 h 72"/>
                <a:gd name="T8" fmla="*/ 24 w 162"/>
                <a:gd name="T9" fmla="*/ 0 h 72"/>
                <a:gd name="T10" fmla="*/ 36 w 162"/>
                <a:gd name="T11" fmla="*/ 6 h 72"/>
                <a:gd name="T12" fmla="*/ 42 w 162"/>
                <a:gd name="T13" fmla="*/ 6 h 72"/>
                <a:gd name="T14" fmla="*/ 54 w 162"/>
                <a:gd name="T15" fmla="*/ 6 h 72"/>
                <a:gd name="T16" fmla="*/ 60 w 162"/>
                <a:gd name="T17" fmla="*/ 6 h 72"/>
                <a:gd name="T18" fmla="*/ 84 w 162"/>
                <a:gd name="T19" fmla="*/ 12 h 72"/>
                <a:gd name="T20" fmla="*/ 102 w 162"/>
                <a:gd name="T21" fmla="*/ 12 h 72"/>
                <a:gd name="T22" fmla="*/ 120 w 162"/>
                <a:gd name="T23" fmla="*/ 12 h 72"/>
                <a:gd name="T24" fmla="*/ 144 w 162"/>
                <a:gd name="T25" fmla="*/ 12 h 72"/>
                <a:gd name="T26" fmla="*/ 156 w 162"/>
                <a:gd name="T27" fmla="*/ 12 h 72"/>
                <a:gd name="T28" fmla="*/ 162 w 162"/>
                <a:gd name="T29" fmla="*/ 12 h 72"/>
                <a:gd name="T30" fmla="*/ 156 w 162"/>
                <a:gd name="T31" fmla="*/ 18 h 72"/>
                <a:gd name="T32" fmla="*/ 150 w 162"/>
                <a:gd name="T33" fmla="*/ 18 h 72"/>
                <a:gd name="T34" fmla="*/ 132 w 162"/>
                <a:gd name="T35" fmla="*/ 30 h 72"/>
                <a:gd name="T36" fmla="*/ 96 w 162"/>
                <a:gd name="T37" fmla="*/ 42 h 72"/>
                <a:gd name="T38" fmla="*/ 78 w 162"/>
                <a:gd name="T39" fmla="*/ 48 h 72"/>
                <a:gd name="T40" fmla="*/ 60 w 162"/>
                <a:gd name="T41" fmla="*/ 54 h 72"/>
                <a:gd name="T42" fmla="*/ 42 w 162"/>
                <a:gd name="T43" fmla="*/ 66 h 72"/>
                <a:gd name="T44" fmla="*/ 30 w 162"/>
                <a:gd name="T45" fmla="*/ 66 h 72"/>
                <a:gd name="T46" fmla="*/ 24 w 162"/>
                <a:gd name="T4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72">
                  <a:moveTo>
                    <a:pt x="24" y="72"/>
                  </a:moveTo>
                  <a:lnTo>
                    <a:pt x="24" y="7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32" y="30"/>
                  </a:lnTo>
                  <a:lnTo>
                    <a:pt x="96" y="42"/>
                  </a:lnTo>
                  <a:lnTo>
                    <a:pt x="78" y="48"/>
                  </a:lnTo>
                  <a:lnTo>
                    <a:pt x="60" y="54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0" name="Freeform 8"/>
            <p:cNvSpPr>
              <a:spLocks/>
            </p:cNvSpPr>
            <p:nvPr/>
          </p:nvSpPr>
          <p:spPr bwMode="auto">
            <a:xfrm>
              <a:off x="3726" y="3763"/>
              <a:ext cx="162" cy="73"/>
            </a:xfrm>
            <a:custGeom>
              <a:avLst/>
              <a:gdLst>
                <a:gd name="T0" fmla="*/ 132 w 162"/>
                <a:gd name="T1" fmla="*/ 0 h 73"/>
                <a:gd name="T2" fmla="*/ 132 w 162"/>
                <a:gd name="T3" fmla="*/ 0 h 73"/>
                <a:gd name="T4" fmla="*/ 162 w 162"/>
                <a:gd name="T5" fmla="*/ 73 h 73"/>
                <a:gd name="T6" fmla="*/ 156 w 162"/>
                <a:gd name="T7" fmla="*/ 73 h 73"/>
                <a:gd name="T8" fmla="*/ 144 w 162"/>
                <a:gd name="T9" fmla="*/ 67 h 73"/>
                <a:gd name="T10" fmla="*/ 132 w 162"/>
                <a:gd name="T11" fmla="*/ 67 h 73"/>
                <a:gd name="T12" fmla="*/ 120 w 162"/>
                <a:gd name="T13" fmla="*/ 67 h 73"/>
                <a:gd name="T14" fmla="*/ 114 w 162"/>
                <a:gd name="T15" fmla="*/ 67 h 73"/>
                <a:gd name="T16" fmla="*/ 102 w 162"/>
                <a:gd name="T17" fmla="*/ 67 h 73"/>
                <a:gd name="T18" fmla="*/ 84 w 162"/>
                <a:gd name="T19" fmla="*/ 67 h 73"/>
                <a:gd name="T20" fmla="*/ 66 w 162"/>
                <a:gd name="T21" fmla="*/ 67 h 73"/>
                <a:gd name="T22" fmla="*/ 42 w 162"/>
                <a:gd name="T23" fmla="*/ 73 h 73"/>
                <a:gd name="T24" fmla="*/ 24 w 162"/>
                <a:gd name="T25" fmla="*/ 73 h 73"/>
                <a:gd name="T26" fmla="*/ 0 w 162"/>
                <a:gd name="T27" fmla="*/ 73 h 73"/>
                <a:gd name="T28" fmla="*/ 6 w 162"/>
                <a:gd name="T29" fmla="*/ 67 h 73"/>
                <a:gd name="T30" fmla="*/ 18 w 162"/>
                <a:gd name="T31" fmla="*/ 67 h 73"/>
                <a:gd name="T32" fmla="*/ 30 w 162"/>
                <a:gd name="T33" fmla="*/ 55 h 73"/>
                <a:gd name="T34" fmla="*/ 48 w 162"/>
                <a:gd name="T35" fmla="*/ 49 h 73"/>
                <a:gd name="T36" fmla="*/ 66 w 162"/>
                <a:gd name="T37" fmla="*/ 36 h 73"/>
                <a:gd name="T38" fmla="*/ 84 w 162"/>
                <a:gd name="T39" fmla="*/ 30 h 73"/>
                <a:gd name="T40" fmla="*/ 102 w 162"/>
                <a:gd name="T41" fmla="*/ 18 h 73"/>
                <a:gd name="T42" fmla="*/ 108 w 162"/>
                <a:gd name="T43" fmla="*/ 12 h 73"/>
                <a:gd name="T44" fmla="*/ 114 w 162"/>
                <a:gd name="T45" fmla="*/ 6 h 73"/>
                <a:gd name="T46" fmla="*/ 126 w 162"/>
                <a:gd name="T47" fmla="*/ 0 h 73"/>
                <a:gd name="T48" fmla="*/ 132 w 162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73">
                  <a:moveTo>
                    <a:pt x="132" y="0"/>
                  </a:moveTo>
                  <a:lnTo>
                    <a:pt x="132" y="0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44" y="67"/>
                  </a:lnTo>
                  <a:lnTo>
                    <a:pt x="132" y="67"/>
                  </a:lnTo>
                  <a:lnTo>
                    <a:pt x="120" y="67"/>
                  </a:lnTo>
                  <a:lnTo>
                    <a:pt x="114" y="67"/>
                  </a:lnTo>
                  <a:lnTo>
                    <a:pt x="102" y="67"/>
                  </a:lnTo>
                  <a:lnTo>
                    <a:pt x="84" y="67"/>
                  </a:lnTo>
                  <a:lnTo>
                    <a:pt x="66" y="67"/>
                  </a:lnTo>
                  <a:lnTo>
                    <a:pt x="42" y="73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6" y="67"/>
                  </a:lnTo>
                  <a:lnTo>
                    <a:pt x="18" y="67"/>
                  </a:lnTo>
                  <a:lnTo>
                    <a:pt x="30" y="55"/>
                  </a:lnTo>
                  <a:lnTo>
                    <a:pt x="48" y="49"/>
                  </a:lnTo>
                  <a:lnTo>
                    <a:pt x="66" y="36"/>
                  </a:lnTo>
                  <a:lnTo>
                    <a:pt x="84" y="30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6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1" name="Freeform 9"/>
            <p:cNvSpPr>
              <a:spLocks/>
            </p:cNvSpPr>
            <p:nvPr/>
          </p:nvSpPr>
          <p:spPr bwMode="auto">
            <a:xfrm>
              <a:off x="4471" y="3745"/>
              <a:ext cx="156" cy="79"/>
            </a:xfrm>
            <a:custGeom>
              <a:avLst/>
              <a:gdLst>
                <a:gd name="T0" fmla="*/ 0 w 156"/>
                <a:gd name="T1" fmla="*/ 79 h 79"/>
                <a:gd name="T2" fmla="*/ 0 w 156"/>
                <a:gd name="T3" fmla="*/ 79 h 79"/>
                <a:gd name="T4" fmla="*/ 12 w 156"/>
                <a:gd name="T5" fmla="*/ 0 h 79"/>
                <a:gd name="T6" fmla="*/ 24 w 156"/>
                <a:gd name="T7" fmla="*/ 6 h 79"/>
                <a:gd name="T8" fmla="*/ 30 w 156"/>
                <a:gd name="T9" fmla="*/ 12 h 79"/>
                <a:gd name="T10" fmla="*/ 42 w 156"/>
                <a:gd name="T11" fmla="*/ 18 h 79"/>
                <a:gd name="T12" fmla="*/ 48 w 156"/>
                <a:gd name="T13" fmla="*/ 24 h 79"/>
                <a:gd name="T14" fmla="*/ 66 w 156"/>
                <a:gd name="T15" fmla="*/ 30 h 79"/>
                <a:gd name="T16" fmla="*/ 72 w 156"/>
                <a:gd name="T17" fmla="*/ 36 h 79"/>
                <a:gd name="T18" fmla="*/ 84 w 156"/>
                <a:gd name="T19" fmla="*/ 36 h 79"/>
                <a:gd name="T20" fmla="*/ 102 w 156"/>
                <a:gd name="T21" fmla="*/ 42 h 79"/>
                <a:gd name="T22" fmla="*/ 120 w 156"/>
                <a:gd name="T23" fmla="*/ 48 h 79"/>
                <a:gd name="T24" fmla="*/ 138 w 156"/>
                <a:gd name="T25" fmla="*/ 61 h 79"/>
                <a:gd name="T26" fmla="*/ 156 w 156"/>
                <a:gd name="T27" fmla="*/ 67 h 79"/>
                <a:gd name="T28" fmla="*/ 150 w 156"/>
                <a:gd name="T29" fmla="*/ 67 h 79"/>
                <a:gd name="T30" fmla="*/ 138 w 156"/>
                <a:gd name="T31" fmla="*/ 67 h 79"/>
                <a:gd name="T32" fmla="*/ 120 w 156"/>
                <a:gd name="T33" fmla="*/ 73 h 79"/>
                <a:gd name="T34" fmla="*/ 78 w 156"/>
                <a:gd name="T35" fmla="*/ 73 h 79"/>
                <a:gd name="T36" fmla="*/ 60 w 156"/>
                <a:gd name="T37" fmla="*/ 73 h 79"/>
                <a:gd name="T38" fmla="*/ 36 w 156"/>
                <a:gd name="T39" fmla="*/ 73 h 79"/>
                <a:gd name="T40" fmla="*/ 30 w 156"/>
                <a:gd name="T41" fmla="*/ 73 h 79"/>
                <a:gd name="T42" fmla="*/ 18 w 156"/>
                <a:gd name="T43" fmla="*/ 73 h 79"/>
                <a:gd name="T44" fmla="*/ 0 w 156"/>
                <a:gd name="T4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79">
                  <a:moveTo>
                    <a:pt x="0" y="79"/>
                  </a:moveTo>
                  <a:lnTo>
                    <a:pt x="0" y="79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84" y="36"/>
                  </a:lnTo>
                  <a:lnTo>
                    <a:pt x="102" y="42"/>
                  </a:lnTo>
                  <a:lnTo>
                    <a:pt x="120" y="48"/>
                  </a:lnTo>
                  <a:lnTo>
                    <a:pt x="138" y="61"/>
                  </a:lnTo>
                  <a:lnTo>
                    <a:pt x="156" y="67"/>
                  </a:lnTo>
                  <a:lnTo>
                    <a:pt x="150" y="67"/>
                  </a:lnTo>
                  <a:lnTo>
                    <a:pt x="138" y="67"/>
                  </a:lnTo>
                  <a:lnTo>
                    <a:pt x="120" y="73"/>
                  </a:lnTo>
                  <a:lnTo>
                    <a:pt x="78" y="73"/>
                  </a:lnTo>
                  <a:lnTo>
                    <a:pt x="60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1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2" name="Freeform 10"/>
            <p:cNvSpPr>
              <a:spLocks/>
            </p:cNvSpPr>
            <p:nvPr/>
          </p:nvSpPr>
          <p:spPr bwMode="auto">
            <a:xfrm>
              <a:off x="4399" y="3830"/>
              <a:ext cx="150" cy="114"/>
            </a:xfrm>
            <a:custGeom>
              <a:avLst/>
              <a:gdLst>
                <a:gd name="T0" fmla="*/ 0 w 150"/>
                <a:gd name="T1" fmla="*/ 66 h 114"/>
                <a:gd name="T2" fmla="*/ 0 w 150"/>
                <a:gd name="T3" fmla="*/ 66 h 114"/>
                <a:gd name="T4" fmla="*/ 54 w 150"/>
                <a:gd name="T5" fmla="*/ 0 h 114"/>
                <a:gd name="T6" fmla="*/ 60 w 150"/>
                <a:gd name="T7" fmla="*/ 6 h 114"/>
                <a:gd name="T8" fmla="*/ 66 w 150"/>
                <a:gd name="T9" fmla="*/ 18 h 114"/>
                <a:gd name="T10" fmla="*/ 72 w 150"/>
                <a:gd name="T11" fmla="*/ 24 h 114"/>
                <a:gd name="T12" fmla="*/ 72 w 150"/>
                <a:gd name="T13" fmla="*/ 30 h 114"/>
                <a:gd name="T14" fmla="*/ 78 w 150"/>
                <a:gd name="T15" fmla="*/ 42 h 114"/>
                <a:gd name="T16" fmla="*/ 84 w 150"/>
                <a:gd name="T17" fmla="*/ 48 h 114"/>
                <a:gd name="T18" fmla="*/ 90 w 150"/>
                <a:gd name="T19" fmla="*/ 54 h 114"/>
                <a:gd name="T20" fmla="*/ 96 w 150"/>
                <a:gd name="T21" fmla="*/ 60 h 114"/>
                <a:gd name="T22" fmla="*/ 108 w 150"/>
                <a:gd name="T23" fmla="*/ 72 h 114"/>
                <a:gd name="T24" fmla="*/ 120 w 150"/>
                <a:gd name="T25" fmla="*/ 84 h 114"/>
                <a:gd name="T26" fmla="*/ 132 w 150"/>
                <a:gd name="T27" fmla="*/ 96 h 114"/>
                <a:gd name="T28" fmla="*/ 150 w 150"/>
                <a:gd name="T29" fmla="*/ 114 h 114"/>
                <a:gd name="T30" fmla="*/ 138 w 150"/>
                <a:gd name="T31" fmla="*/ 114 h 114"/>
                <a:gd name="T32" fmla="*/ 126 w 150"/>
                <a:gd name="T33" fmla="*/ 108 h 114"/>
                <a:gd name="T34" fmla="*/ 108 w 150"/>
                <a:gd name="T35" fmla="*/ 102 h 114"/>
                <a:gd name="T36" fmla="*/ 90 w 150"/>
                <a:gd name="T37" fmla="*/ 96 h 114"/>
                <a:gd name="T38" fmla="*/ 72 w 150"/>
                <a:gd name="T39" fmla="*/ 90 h 114"/>
                <a:gd name="T40" fmla="*/ 54 w 150"/>
                <a:gd name="T41" fmla="*/ 78 h 114"/>
                <a:gd name="T42" fmla="*/ 36 w 150"/>
                <a:gd name="T43" fmla="*/ 72 h 114"/>
                <a:gd name="T44" fmla="*/ 18 w 150"/>
                <a:gd name="T45" fmla="*/ 66 h 114"/>
                <a:gd name="T46" fmla="*/ 0 w 150"/>
                <a:gd name="T47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0" y="66"/>
                  </a:moveTo>
                  <a:lnTo>
                    <a:pt x="0" y="66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108" y="72"/>
                  </a:lnTo>
                  <a:lnTo>
                    <a:pt x="120" y="84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08"/>
                  </a:lnTo>
                  <a:lnTo>
                    <a:pt x="108" y="102"/>
                  </a:lnTo>
                  <a:lnTo>
                    <a:pt x="90" y="96"/>
                  </a:lnTo>
                  <a:lnTo>
                    <a:pt x="72" y="90"/>
                  </a:lnTo>
                  <a:lnTo>
                    <a:pt x="54" y="78"/>
                  </a:lnTo>
                  <a:lnTo>
                    <a:pt x="36" y="72"/>
                  </a:lnTo>
                  <a:lnTo>
                    <a:pt x="18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3" name="Freeform 11"/>
            <p:cNvSpPr>
              <a:spLocks/>
            </p:cNvSpPr>
            <p:nvPr/>
          </p:nvSpPr>
          <p:spPr bwMode="auto">
            <a:xfrm>
              <a:off x="4321" y="3890"/>
              <a:ext cx="126" cy="132"/>
            </a:xfrm>
            <a:custGeom>
              <a:avLst/>
              <a:gdLst>
                <a:gd name="T0" fmla="*/ 0 w 126"/>
                <a:gd name="T1" fmla="*/ 48 h 132"/>
                <a:gd name="T2" fmla="*/ 0 w 126"/>
                <a:gd name="T3" fmla="*/ 48 h 132"/>
                <a:gd name="T4" fmla="*/ 78 w 126"/>
                <a:gd name="T5" fmla="*/ 0 h 132"/>
                <a:gd name="T6" fmla="*/ 78 w 126"/>
                <a:gd name="T7" fmla="*/ 12 h 132"/>
                <a:gd name="T8" fmla="*/ 78 w 126"/>
                <a:gd name="T9" fmla="*/ 24 h 132"/>
                <a:gd name="T10" fmla="*/ 84 w 126"/>
                <a:gd name="T11" fmla="*/ 30 h 132"/>
                <a:gd name="T12" fmla="*/ 84 w 126"/>
                <a:gd name="T13" fmla="*/ 36 h 132"/>
                <a:gd name="T14" fmla="*/ 84 w 126"/>
                <a:gd name="T15" fmla="*/ 36 h 132"/>
                <a:gd name="T16" fmla="*/ 84 w 126"/>
                <a:gd name="T17" fmla="*/ 48 h 132"/>
                <a:gd name="T18" fmla="*/ 90 w 126"/>
                <a:gd name="T19" fmla="*/ 54 h 132"/>
                <a:gd name="T20" fmla="*/ 96 w 126"/>
                <a:gd name="T21" fmla="*/ 72 h 132"/>
                <a:gd name="T22" fmla="*/ 108 w 126"/>
                <a:gd name="T23" fmla="*/ 102 h 132"/>
                <a:gd name="T24" fmla="*/ 120 w 126"/>
                <a:gd name="T25" fmla="*/ 114 h 132"/>
                <a:gd name="T26" fmla="*/ 126 w 126"/>
                <a:gd name="T27" fmla="*/ 132 h 132"/>
                <a:gd name="T28" fmla="*/ 108 w 126"/>
                <a:gd name="T29" fmla="*/ 126 h 132"/>
                <a:gd name="T30" fmla="*/ 102 w 126"/>
                <a:gd name="T31" fmla="*/ 120 h 132"/>
                <a:gd name="T32" fmla="*/ 96 w 126"/>
                <a:gd name="T33" fmla="*/ 114 h 132"/>
                <a:gd name="T34" fmla="*/ 78 w 126"/>
                <a:gd name="T35" fmla="*/ 102 h 132"/>
                <a:gd name="T36" fmla="*/ 66 w 126"/>
                <a:gd name="T37" fmla="*/ 90 h 132"/>
                <a:gd name="T38" fmla="*/ 48 w 126"/>
                <a:gd name="T39" fmla="*/ 78 h 132"/>
                <a:gd name="T40" fmla="*/ 36 w 126"/>
                <a:gd name="T41" fmla="*/ 72 h 132"/>
                <a:gd name="T42" fmla="*/ 18 w 126"/>
                <a:gd name="T43" fmla="*/ 60 h 132"/>
                <a:gd name="T44" fmla="*/ 12 w 126"/>
                <a:gd name="T45" fmla="*/ 54 h 132"/>
                <a:gd name="T46" fmla="*/ 0 w 126"/>
                <a:gd name="T47" fmla="*/ 4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72"/>
                  </a:lnTo>
                  <a:lnTo>
                    <a:pt x="108" y="102"/>
                  </a:lnTo>
                  <a:lnTo>
                    <a:pt x="120" y="114"/>
                  </a:lnTo>
                  <a:lnTo>
                    <a:pt x="126" y="132"/>
                  </a:lnTo>
                  <a:lnTo>
                    <a:pt x="108" y="126"/>
                  </a:lnTo>
                  <a:lnTo>
                    <a:pt x="102" y="120"/>
                  </a:lnTo>
                  <a:lnTo>
                    <a:pt x="96" y="114"/>
                  </a:lnTo>
                  <a:lnTo>
                    <a:pt x="78" y="102"/>
                  </a:lnTo>
                  <a:lnTo>
                    <a:pt x="66" y="90"/>
                  </a:lnTo>
                  <a:lnTo>
                    <a:pt x="48" y="78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4" name="Freeform 12"/>
            <p:cNvSpPr>
              <a:spLocks/>
            </p:cNvSpPr>
            <p:nvPr/>
          </p:nvSpPr>
          <p:spPr bwMode="auto">
            <a:xfrm>
              <a:off x="3996" y="3920"/>
              <a:ext cx="96" cy="138"/>
            </a:xfrm>
            <a:custGeom>
              <a:avLst/>
              <a:gdLst>
                <a:gd name="T0" fmla="*/ 12 w 96"/>
                <a:gd name="T1" fmla="*/ 0 h 138"/>
                <a:gd name="T2" fmla="*/ 12 w 96"/>
                <a:gd name="T3" fmla="*/ 0 h 138"/>
                <a:gd name="T4" fmla="*/ 96 w 96"/>
                <a:gd name="T5" fmla="*/ 30 h 138"/>
                <a:gd name="T6" fmla="*/ 90 w 96"/>
                <a:gd name="T7" fmla="*/ 36 h 138"/>
                <a:gd name="T8" fmla="*/ 84 w 96"/>
                <a:gd name="T9" fmla="*/ 42 h 138"/>
                <a:gd name="T10" fmla="*/ 72 w 96"/>
                <a:gd name="T11" fmla="*/ 48 h 138"/>
                <a:gd name="T12" fmla="*/ 66 w 96"/>
                <a:gd name="T13" fmla="*/ 54 h 138"/>
                <a:gd name="T14" fmla="*/ 60 w 96"/>
                <a:gd name="T15" fmla="*/ 60 h 138"/>
                <a:gd name="T16" fmla="*/ 54 w 96"/>
                <a:gd name="T17" fmla="*/ 66 h 138"/>
                <a:gd name="T18" fmla="*/ 42 w 96"/>
                <a:gd name="T19" fmla="*/ 78 h 138"/>
                <a:gd name="T20" fmla="*/ 30 w 96"/>
                <a:gd name="T21" fmla="*/ 90 h 138"/>
                <a:gd name="T22" fmla="*/ 24 w 96"/>
                <a:gd name="T23" fmla="*/ 108 h 138"/>
                <a:gd name="T24" fmla="*/ 12 w 96"/>
                <a:gd name="T25" fmla="*/ 120 h 138"/>
                <a:gd name="T26" fmla="*/ 0 w 96"/>
                <a:gd name="T27" fmla="*/ 138 h 138"/>
                <a:gd name="T28" fmla="*/ 0 w 96"/>
                <a:gd name="T29" fmla="*/ 120 h 138"/>
                <a:gd name="T30" fmla="*/ 0 w 96"/>
                <a:gd name="T31" fmla="*/ 102 h 138"/>
                <a:gd name="T32" fmla="*/ 0 w 96"/>
                <a:gd name="T33" fmla="*/ 96 h 138"/>
                <a:gd name="T34" fmla="*/ 0 w 96"/>
                <a:gd name="T35" fmla="*/ 84 h 138"/>
                <a:gd name="T36" fmla="*/ 6 w 96"/>
                <a:gd name="T37" fmla="*/ 72 h 138"/>
                <a:gd name="T38" fmla="*/ 6 w 96"/>
                <a:gd name="T39" fmla="*/ 54 h 138"/>
                <a:gd name="T40" fmla="*/ 6 w 96"/>
                <a:gd name="T41" fmla="*/ 36 h 138"/>
                <a:gd name="T42" fmla="*/ 12 w 96"/>
                <a:gd name="T43" fmla="*/ 30 h 138"/>
                <a:gd name="T44" fmla="*/ 12 w 96"/>
                <a:gd name="T45" fmla="*/ 18 h 138"/>
                <a:gd name="T46" fmla="*/ 12 w 96"/>
                <a:gd name="T47" fmla="*/ 12 h 138"/>
                <a:gd name="T48" fmla="*/ 12 w 96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38">
                  <a:moveTo>
                    <a:pt x="12" y="0"/>
                  </a:moveTo>
                  <a:lnTo>
                    <a:pt x="12" y="0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42" y="78"/>
                  </a:lnTo>
                  <a:lnTo>
                    <a:pt x="30" y="90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6" y="54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5" name="Freeform 13"/>
            <p:cNvSpPr>
              <a:spLocks/>
            </p:cNvSpPr>
            <p:nvPr/>
          </p:nvSpPr>
          <p:spPr bwMode="auto">
            <a:xfrm>
              <a:off x="4249" y="3926"/>
              <a:ext cx="114" cy="138"/>
            </a:xfrm>
            <a:custGeom>
              <a:avLst/>
              <a:gdLst>
                <a:gd name="T0" fmla="*/ 0 w 114"/>
                <a:gd name="T1" fmla="*/ 48 h 138"/>
                <a:gd name="T2" fmla="*/ 0 w 114"/>
                <a:gd name="T3" fmla="*/ 48 h 138"/>
                <a:gd name="T4" fmla="*/ 78 w 114"/>
                <a:gd name="T5" fmla="*/ 0 h 138"/>
                <a:gd name="T6" fmla="*/ 78 w 114"/>
                <a:gd name="T7" fmla="*/ 12 h 138"/>
                <a:gd name="T8" fmla="*/ 78 w 114"/>
                <a:gd name="T9" fmla="*/ 24 h 138"/>
                <a:gd name="T10" fmla="*/ 78 w 114"/>
                <a:gd name="T11" fmla="*/ 30 h 138"/>
                <a:gd name="T12" fmla="*/ 84 w 114"/>
                <a:gd name="T13" fmla="*/ 36 h 138"/>
                <a:gd name="T14" fmla="*/ 84 w 114"/>
                <a:gd name="T15" fmla="*/ 48 h 138"/>
                <a:gd name="T16" fmla="*/ 84 w 114"/>
                <a:gd name="T17" fmla="*/ 54 h 138"/>
                <a:gd name="T18" fmla="*/ 90 w 114"/>
                <a:gd name="T19" fmla="*/ 72 h 138"/>
                <a:gd name="T20" fmla="*/ 96 w 114"/>
                <a:gd name="T21" fmla="*/ 84 h 138"/>
                <a:gd name="T22" fmla="*/ 102 w 114"/>
                <a:gd name="T23" fmla="*/ 102 h 138"/>
                <a:gd name="T24" fmla="*/ 108 w 114"/>
                <a:gd name="T25" fmla="*/ 120 h 138"/>
                <a:gd name="T26" fmla="*/ 114 w 114"/>
                <a:gd name="T27" fmla="*/ 138 h 138"/>
                <a:gd name="T28" fmla="*/ 102 w 114"/>
                <a:gd name="T29" fmla="*/ 126 h 138"/>
                <a:gd name="T30" fmla="*/ 84 w 114"/>
                <a:gd name="T31" fmla="*/ 114 h 138"/>
                <a:gd name="T32" fmla="*/ 60 w 114"/>
                <a:gd name="T33" fmla="*/ 90 h 138"/>
                <a:gd name="T34" fmla="*/ 42 w 114"/>
                <a:gd name="T35" fmla="*/ 78 h 138"/>
                <a:gd name="T36" fmla="*/ 30 w 114"/>
                <a:gd name="T37" fmla="*/ 66 h 138"/>
                <a:gd name="T38" fmla="*/ 18 w 114"/>
                <a:gd name="T39" fmla="*/ 54 h 138"/>
                <a:gd name="T40" fmla="*/ 6 w 114"/>
                <a:gd name="T41" fmla="*/ 48 h 138"/>
                <a:gd name="T42" fmla="*/ 0 w 114"/>
                <a:gd name="T43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38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72"/>
                  </a:lnTo>
                  <a:lnTo>
                    <a:pt x="96" y="84"/>
                  </a:lnTo>
                  <a:lnTo>
                    <a:pt x="102" y="102"/>
                  </a:lnTo>
                  <a:lnTo>
                    <a:pt x="108" y="120"/>
                  </a:lnTo>
                  <a:lnTo>
                    <a:pt x="114" y="138"/>
                  </a:lnTo>
                  <a:lnTo>
                    <a:pt x="102" y="126"/>
                  </a:lnTo>
                  <a:lnTo>
                    <a:pt x="84" y="114"/>
                  </a:lnTo>
                  <a:lnTo>
                    <a:pt x="60" y="90"/>
                  </a:lnTo>
                  <a:lnTo>
                    <a:pt x="42" y="78"/>
                  </a:lnTo>
                  <a:lnTo>
                    <a:pt x="30" y="66"/>
                  </a:lnTo>
                  <a:lnTo>
                    <a:pt x="18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6" name="Freeform 14"/>
            <p:cNvSpPr>
              <a:spLocks/>
            </p:cNvSpPr>
            <p:nvPr/>
          </p:nvSpPr>
          <p:spPr bwMode="auto">
            <a:xfrm>
              <a:off x="3774" y="3589"/>
              <a:ext cx="150" cy="114"/>
            </a:xfrm>
            <a:custGeom>
              <a:avLst/>
              <a:gdLst>
                <a:gd name="T0" fmla="*/ 150 w 150"/>
                <a:gd name="T1" fmla="*/ 48 h 114"/>
                <a:gd name="T2" fmla="*/ 150 w 150"/>
                <a:gd name="T3" fmla="*/ 48 h 114"/>
                <a:gd name="T4" fmla="*/ 90 w 150"/>
                <a:gd name="T5" fmla="*/ 114 h 114"/>
                <a:gd name="T6" fmla="*/ 90 w 150"/>
                <a:gd name="T7" fmla="*/ 102 h 114"/>
                <a:gd name="T8" fmla="*/ 84 w 150"/>
                <a:gd name="T9" fmla="*/ 96 h 114"/>
                <a:gd name="T10" fmla="*/ 78 w 150"/>
                <a:gd name="T11" fmla="*/ 90 h 114"/>
                <a:gd name="T12" fmla="*/ 72 w 150"/>
                <a:gd name="T13" fmla="*/ 78 h 114"/>
                <a:gd name="T14" fmla="*/ 66 w 150"/>
                <a:gd name="T15" fmla="*/ 72 h 114"/>
                <a:gd name="T16" fmla="*/ 60 w 150"/>
                <a:gd name="T17" fmla="*/ 66 h 114"/>
                <a:gd name="T18" fmla="*/ 60 w 150"/>
                <a:gd name="T19" fmla="*/ 60 h 114"/>
                <a:gd name="T20" fmla="*/ 54 w 150"/>
                <a:gd name="T21" fmla="*/ 54 h 114"/>
                <a:gd name="T22" fmla="*/ 42 w 150"/>
                <a:gd name="T23" fmla="*/ 42 h 114"/>
                <a:gd name="T24" fmla="*/ 24 w 150"/>
                <a:gd name="T25" fmla="*/ 30 h 114"/>
                <a:gd name="T26" fmla="*/ 12 w 150"/>
                <a:gd name="T27" fmla="*/ 12 h 114"/>
                <a:gd name="T28" fmla="*/ 0 w 150"/>
                <a:gd name="T29" fmla="*/ 0 h 114"/>
                <a:gd name="T30" fmla="*/ 12 w 150"/>
                <a:gd name="T31" fmla="*/ 0 h 114"/>
                <a:gd name="T32" fmla="*/ 18 w 150"/>
                <a:gd name="T33" fmla="*/ 6 h 114"/>
                <a:gd name="T34" fmla="*/ 36 w 150"/>
                <a:gd name="T35" fmla="*/ 12 h 114"/>
                <a:gd name="T36" fmla="*/ 54 w 150"/>
                <a:gd name="T37" fmla="*/ 18 h 114"/>
                <a:gd name="T38" fmla="*/ 72 w 150"/>
                <a:gd name="T39" fmla="*/ 24 h 114"/>
                <a:gd name="T40" fmla="*/ 90 w 150"/>
                <a:gd name="T41" fmla="*/ 30 h 114"/>
                <a:gd name="T42" fmla="*/ 108 w 150"/>
                <a:gd name="T43" fmla="*/ 36 h 114"/>
                <a:gd name="T44" fmla="*/ 126 w 150"/>
                <a:gd name="T45" fmla="*/ 42 h 114"/>
                <a:gd name="T46" fmla="*/ 150 w 150"/>
                <a:gd name="T47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150" y="48"/>
                  </a:moveTo>
                  <a:lnTo>
                    <a:pt x="150" y="48"/>
                  </a:lnTo>
                  <a:lnTo>
                    <a:pt x="90" y="114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2" y="42"/>
                  </a:lnTo>
                  <a:lnTo>
                    <a:pt x="24" y="3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72" y="24"/>
                  </a:lnTo>
                  <a:lnTo>
                    <a:pt x="90" y="30"/>
                  </a:lnTo>
                  <a:lnTo>
                    <a:pt x="108" y="36"/>
                  </a:lnTo>
                  <a:lnTo>
                    <a:pt x="126" y="42"/>
                  </a:lnTo>
                  <a:lnTo>
                    <a:pt x="15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7" name="Freeform 15"/>
            <p:cNvSpPr>
              <a:spLocks/>
            </p:cNvSpPr>
            <p:nvPr/>
          </p:nvSpPr>
          <p:spPr bwMode="auto">
            <a:xfrm>
              <a:off x="4176" y="3950"/>
              <a:ext cx="97" cy="132"/>
            </a:xfrm>
            <a:custGeom>
              <a:avLst/>
              <a:gdLst>
                <a:gd name="T0" fmla="*/ 0 w 97"/>
                <a:gd name="T1" fmla="*/ 6 h 132"/>
                <a:gd name="T2" fmla="*/ 0 w 97"/>
                <a:gd name="T3" fmla="*/ 6 h 132"/>
                <a:gd name="T4" fmla="*/ 97 w 97"/>
                <a:gd name="T5" fmla="*/ 0 h 132"/>
                <a:gd name="T6" fmla="*/ 91 w 97"/>
                <a:gd name="T7" fmla="*/ 6 h 132"/>
                <a:gd name="T8" fmla="*/ 85 w 97"/>
                <a:gd name="T9" fmla="*/ 18 h 132"/>
                <a:gd name="T10" fmla="*/ 85 w 97"/>
                <a:gd name="T11" fmla="*/ 24 h 132"/>
                <a:gd name="T12" fmla="*/ 79 w 97"/>
                <a:gd name="T13" fmla="*/ 30 h 132"/>
                <a:gd name="T14" fmla="*/ 79 w 97"/>
                <a:gd name="T15" fmla="*/ 42 h 132"/>
                <a:gd name="T16" fmla="*/ 73 w 97"/>
                <a:gd name="T17" fmla="*/ 48 h 132"/>
                <a:gd name="T18" fmla="*/ 73 w 97"/>
                <a:gd name="T19" fmla="*/ 66 h 132"/>
                <a:gd name="T20" fmla="*/ 67 w 97"/>
                <a:gd name="T21" fmla="*/ 78 h 132"/>
                <a:gd name="T22" fmla="*/ 67 w 97"/>
                <a:gd name="T23" fmla="*/ 96 h 132"/>
                <a:gd name="T24" fmla="*/ 61 w 97"/>
                <a:gd name="T25" fmla="*/ 114 h 132"/>
                <a:gd name="T26" fmla="*/ 55 w 97"/>
                <a:gd name="T27" fmla="*/ 132 h 132"/>
                <a:gd name="T28" fmla="*/ 48 w 97"/>
                <a:gd name="T29" fmla="*/ 114 h 132"/>
                <a:gd name="T30" fmla="*/ 42 w 97"/>
                <a:gd name="T31" fmla="*/ 102 h 132"/>
                <a:gd name="T32" fmla="*/ 36 w 97"/>
                <a:gd name="T33" fmla="*/ 84 h 132"/>
                <a:gd name="T34" fmla="*/ 30 w 97"/>
                <a:gd name="T35" fmla="*/ 72 h 132"/>
                <a:gd name="T36" fmla="*/ 24 w 97"/>
                <a:gd name="T37" fmla="*/ 54 h 132"/>
                <a:gd name="T38" fmla="*/ 18 w 97"/>
                <a:gd name="T39" fmla="*/ 36 h 132"/>
                <a:gd name="T40" fmla="*/ 12 w 97"/>
                <a:gd name="T41" fmla="*/ 24 h 132"/>
                <a:gd name="T42" fmla="*/ 6 w 97"/>
                <a:gd name="T43" fmla="*/ 12 h 132"/>
                <a:gd name="T44" fmla="*/ 0 w 97"/>
                <a:gd name="T4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32">
                  <a:moveTo>
                    <a:pt x="0" y="6"/>
                  </a:moveTo>
                  <a:lnTo>
                    <a:pt x="0" y="6"/>
                  </a:lnTo>
                  <a:lnTo>
                    <a:pt x="97" y="0"/>
                  </a:lnTo>
                  <a:lnTo>
                    <a:pt x="91" y="6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79" y="30"/>
                  </a:lnTo>
                  <a:lnTo>
                    <a:pt x="79" y="42"/>
                  </a:lnTo>
                  <a:lnTo>
                    <a:pt x="73" y="48"/>
                  </a:lnTo>
                  <a:lnTo>
                    <a:pt x="73" y="66"/>
                  </a:lnTo>
                  <a:lnTo>
                    <a:pt x="67" y="78"/>
                  </a:lnTo>
                  <a:lnTo>
                    <a:pt x="67" y="96"/>
                  </a:lnTo>
                  <a:lnTo>
                    <a:pt x="61" y="114"/>
                  </a:lnTo>
                  <a:lnTo>
                    <a:pt x="55" y="132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54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8" name="Freeform 16"/>
            <p:cNvSpPr>
              <a:spLocks/>
            </p:cNvSpPr>
            <p:nvPr/>
          </p:nvSpPr>
          <p:spPr bwMode="auto">
            <a:xfrm>
              <a:off x="4092" y="3956"/>
              <a:ext cx="96" cy="126"/>
            </a:xfrm>
            <a:custGeom>
              <a:avLst/>
              <a:gdLst>
                <a:gd name="T0" fmla="*/ 0 w 96"/>
                <a:gd name="T1" fmla="*/ 0 h 126"/>
                <a:gd name="T2" fmla="*/ 0 w 96"/>
                <a:gd name="T3" fmla="*/ 0 h 126"/>
                <a:gd name="T4" fmla="*/ 96 w 96"/>
                <a:gd name="T5" fmla="*/ 0 h 126"/>
                <a:gd name="T6" fmla="*/ 90 w 96"/>
                <a:gd name="T7" fmla="*/ 6 h 126"/>
                <a:gd name="T8" fmla="*/ 84 w 96"/>
                <a:gd name="T9" fmla="*/ 18 h 126"/>
                <a:gd name="T10" fmla="*/ 78 w 96"/>
                <a:gd name="T11" fmla="*/ 24 h 126"/>
                <a:gd name="T12" fmla="*/ 72 w 96"/>
                <a:gd name="T13" fmla="*/ 30 h 126"/>
                <a:gd name="T14" fmla="*/ 72 w 96"/>
                <a:gd name="T15" fmla="*/ 36 h 126"/>
                <a:gd name="T16" fmla="*/ 66 w 96"/>
                <a:gd name="T17" fmla="*/ 48 h 126"/>
                <a:gd name="T18" fmla="*/ 60 w 96"/>
                <a:gd name="T19" fmla="*/ 60 h 126"/>
                <a:gd name="T20" fmla="*/ 48 w 96"/>
                <a:gd name="T21" fmla="*/ 96 h 126"/>
                <a:gd name="T22" fmla="*/ 42 w 96"/>
                <a:gd name="T23" fmla="*/ 108 h 126"/>
                <a:gd name="T24" fmla="*/ 36 w 96"/>
                <a:gd name="T25" fmla="*/ 126 h 126"/>
                <a:gd name="T26" fmla="*/ 36 w 96"/>
                <a:gd name="T27" fmla="*/ 120 h 126"/>
                <a:gd name="T28" fmla="*/ 30 w 96"/>
                <a:gd name="T29" fmla="*/ 114 h 126"/>
                <a:gd name="T30" fmla="*/ 30 w 96"/>
                <a:gd name="T31" fmla="*/ 96 h 126"/>
                <a:gd name="T32" fmla="*/ 24 w 96"/>
                <a:gd name="T33" fmla="*/ 78 h 126"/>
                <a:gd name="T34" fmla="*/ 18 w 96"/>
                <a:gd name="T35" fmla="*/ 66 h 126"/>
                <a:gd name="T36" fmla="*/ 18 w 96"/>
                <a:gd name="T37" fmla="*/ 48 h 126"/>
                <a:gd name="T38" fmla="*/ 12 w 96"/>
                <a:gd name="T39" fmla="*/ 30 h 126"/>
                <a:gd name="T40" fmla="*/ 6 w 96"/>
                <a:gd name="T41" fmla="*/ 24 h 126"/>
                <a:gd name="T42" fmla="*/ 6 w 96"/>
                <a:gd name="T43" fmla="*/ 12 h 126"/>
                <a:gd name="T44" fmla="*/ 6 w 96"/>
                <a:gd name="T45" fmla="*/ 6 h 126"/>
                <a:gd name="T46" fmla="*/ 0 w 96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6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66" y="48"/>
                  </a:lnTo>
                  <a:lnTo>
                    <a:pt x="60" y="60"/>
                  </a:lnTo>
                  <a:lnTo>
                    <a:pt x="48" y="96"/>
                  </a:lnTo>
                  <a:lnTo>
                    <a:pt x="42" y="108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96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69" name="Freeform 17"/>
            <p:cNvSpPr>
              <a:spLocks/>
            </p:cNvSpPr>
            <p:nvPr/>
          </p:nvSpPr>
          <p:spPr bwMode="auto">
            <a:xfrm>
              <a:off x="3774" y="3830"/>
              <a:ext cx="150" cy="108"/>
            </a:xfrm>
            <a:custGeom>
              <a:avLst/>
              <a:gdLst>
                <a:gd name="T0" fmla="*/ 90 w 150"/>
                <a:gd name="T1" fmla="*/ 0 h 108"/>
                <a:gd name="T2" fmla="*/ 90 w 150"/>
                <a:gd name="T3" fmla="*/ 0 h 108"/>
                <a:gd name="T4" fmla="*/ 150 w 150"/>
                <a:gd name="T5" fmla="*/ 60 h 108"/>
                <a:gd name="T6" fmla="*/ 138 w 150"/>
                <a:gd name="T7" fmla="*/ 60 h 108"/>
                <a:gd name="T8" fmla="*/ 126 w 150"/>
                <a:gd name="T9" fmla="*/ 66 h 108"/>
                <a:gd name="T10" fmla="*/ 120 w 150"/>
                <a:gd name="T11" fmla="*/ 66 h 108"/>
                <a:gd name="T12" fmla="*/ 108 w 150"/>
                <a:gd name="T13" fmla="*/ 72 h 108"/>
                <a:gd name="T14" fmla="*/ 90 w 150"/>
                <a:gd name="T15" fmla="*/ 72 h 108"/>
                <a:gd name="T16" fmla="*/ 84 w 150"/>
                <a:gd name="T17" fmla="*/ 78 h 108"/>
                <a:gd name="T18" fmla="*/ 72 w 150"/>
                <a:gd name="T19" fmla="*/ 78 h 108"/>
                <a:gd name="T20" fmla="*/ 54 w 150"/>
                <a:gd name="T21" fmla="*/ 90 h 108"/>
                <a:gd name="T22" fmla="*/ 36 w 150"/>
                <a:gd name="T23" fmla="*/ 96 h 108"/>
                <a:gd name="T24" fmla="*/ 18 w 150"/>
                <a:gd name="T25" fmla="*/ 102 h 108"/>
                <a:gd name="T26" fmla="*/ 0 w 150"/>
                <a:gd name="T27" fmla="*/ 108 h 108"/>
                <a:gd name="T28" fmla="*/ 6 w 150"/>
                <a:gd name="T29" fmla="*/ 102 h 108"/>
                <a:gd name="T30" fmla="*/ 6 w 150"/>
                <a:gd name="T31" fmla="*/ 96 h 108"/>
                <a:gd name="T32" fmla="*/ 18 w 150"/>
                <a:gd name="T33" fmla="*/ 84 h 108"/>
                <a:gd name="T34" fmla="*/ 30 w 150"/>
                <a:gd name="T35" fmla="*/ 72 h 108"/>
                <a:gd name="T36" fmla="*/ 42 w 150"/>
                <a:gd name="T37" fmla="*/ 54 h 108"/>
                <a:gd name="T38" fmla="*/ 54 w 150"/>
                <a:gd name="T39" fmla="*/ 42 h 108"/>
                <a:gd name="T40" fmla="*/ 66 w 150"/>
                <a:gd name="T41" fmla="*/ 30 h 108"/>
                <a:gd name="T42" fmla="*/ 78 w 150"/>
                <a:gd name="T43" fmla="*/ 18 h 108"/>
                <a:gd name="T44" fmla="*/ 84 w 150"/>
                <a:gd name="T45" fmla="*/ 12 h 108"/>
                <a:gd name="T46" fmla="*/ 90 w 150"/>
                <a:gd name="T4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08">
                  <a:moveTo>
                    <a:pt x="90" y="0"/>
                  </a:moveTo>
                  <a:lnTo>
                    <a:pt x="90" y="0"/>
                  </a:lnTo>
                  <a:lnTo>
                    <a:pt x="150" y="60"/>
                  </a:lnTo>
                  <a:lnTo>
                    <a:pt x="138" y="60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08" y="72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78"/>
                  </a:lnTo>
                  <a:lnTo>
                    <a:pt x="54" y="90"/>
                  </a:lnTo>
                  <a:lnTo>
                    <a:pt x="36" y="96"/>
                  </a:lnTo>
                  <a:lnTo>
                    <a:pt x="18" y="102"/>
                  </a:lnTo>
                  <a:lnTo>
                    <a:pt x="0" y="108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42" y="54"/>
                  </a:lnTo>
                  <a:lnTo>
                    <a:pt x="54" y="42"/>
                  </a:lnTo>
                  <a:lnTo>
                    <a:pt x="66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70" name="Freeform 18"/>
            <p:cNvSpPr>
              <a:spLocks/>
            </p:cNvSpPr>
            <p:nvPr/>
          </p:nvSpPr>
          <p:spPr bwMode="auto">
            <a:xfrm>
              <a:off x="3876" y="3890"/>
              <a:ext cx="132" cy="126"/>
            </a:xfrm>
            <a:custGeom>
              <a:avLst/>
              <a:gdLst>
                <a:gd name="T0" fmla="*/ 54 w 132"/>
                <a:gd name="T1" fmla="*/ 0 h 126"/>
                <a:gd name="T2" fmla="*/ 54 w 132"/>
                <a:gd name="T3" fmla="*/ 0 h 126"/>
                <a:gd name="T4" fmla="*/ 132 w 132"/>
                <a:gd name="T5" fmla="*/ 42 h 126"/>
                <a:gd name="T6" fmla="*/ 120 w 132"/>
                <a:gd name="T7" fmla="*/ 48 h 126"/>
                <a:gd name="T8" fmla="*/ 108 w 132"/>
                <a:gd name="T9" fmla="*/ 48 h 126"/>
                <a:gd name="T10" fmla="*/ 102 w 132"/>
                <a:gd name="T11" fmla="*/ 54 h 126"/>
                <a:gd name="T12" fmla="*/ 90 w 132"/>
                <a:gd name="T13" fmla="*/ 60 h 126"/>
                <a:gd name="T14" fmla="*/ 84 w 132"/>
                <a:gd name="T15" fmla="*/ 66 h 126"/>
                <a:gd name="T16" fmla="*/ 78 w 132"/>
                <a:gd name="T17" fmla="*/ 66 h 126"/>
                <a:gd name="T18" fmla="*/ 66 w 132"/>
                <a:gd name="T19" fmla="*/ 72 h 126"/>
                <a:gd name="T20" fmla="*/ 60 w 132"/>
                <a:gd name="T21" fmla="*/ 78 h 126"/>
                <a:gd name="T22" fmla="*/ 48 w 132"/>
                <a:gd name="T23" fmla="*/ 90 h 126"/>
                <a:gd name="T24" fmla="*/ 30 w 132"/>
                <a:gd name="T25" fmla="*/ 102 h 126"/>
                <a:gd name="T26" fmla="*/ 24 w 132"/>
                <a:gd name="T27" fmla="*/ 108 h 126"/>
                <a:gd name="T28" fmla="*/ 12 w 132"/>
                <a:gd name="T29" fmla="*/ 114 h 126"/>
                <a:gd name="T30" fmla="*/ 0 w 132"/>
                <a:gd name="T31" fmla="*/ 126 h 126"/>
                <a:gd name="T32" fmla="*/ 6 w 132"/>
                <a:gd name="T33" fmla="*/ 108 h 126"/>
                <a:gd name="T34" fmla="*/ 12 w 132"/>
                <a:gd name="T35" fmla="*/ 90 h 126"/>
                <a:gd name="T36" fmla="*/ 18 w 132"/>
                <a:gd name="T37" fmla="*/ 78 h 126"/>
                <a:gd name="T38" fmla="*/ 24 w 132"/>
                <a:gd name="T39" fmla="*/ 60 h 126"/>
                <a:gd name="T40" fmla="*/ 36 w 132"/>
                <a:gd name="T41" fmla="*/ 48 h 126"/>
                <a:gd name="T42" fmla="*/ 42 w 132"/>
                <a:gd name="T43" fmla="*/ 30 h 126"/>
                <a:gd name="T44" fmla="*/ 42 w 132"/>
                <a:gd name="T45" fmla="*/ 24 h 126"/>
                <a:gd name="T46" fmla="*/ 48 w 132"/>
                <a:gd name="T47" fmla="*/ 12 h 126"/>
                <a:gd name="T48" fmla="*/ 48 w 132"/>
                <a:gd name="T49" fmla="*/ 6 h 126"/>
                <a:gd name="T50" fmla="*/ 54 w 132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26">
                  <a:moveTo>
                    <a:pt x="54" y="0"/>
                  </a:moveTo>
                  <a:lnTo>
                    <a:pt x="54" y="0"/>
                  </a:lnTo>
                  <a:lnTo>
                    <a:pt x="132" y="42"/>
                  </a:lnTo>
                  <a:lnTo>
                    <a:pt x="120" y="48"/>
                  </a:lnTo>
                  <a:lnTo>
                    <a:pt x="108" y="48"/>
                  </a:lnTo>
                  <a:lnTo>
                    <a:pt x="102" y="54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48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08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36" y="48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71" name="Freeform 19"/>
            <p:cNvSpPr>
              <a:spLocks/>
            </p:cNvSpPr>
            <p:nvPr/>
          </p:nvSpPr>
          <p:spPr bwMode="auto">
            <a:xfrm>
              <a:off x="3702" y="3697"/>
              <a:ext cx="156" cy="78"/>
            </a:xfrm>
            <a:custGeom>
              <a:avLst/>
              <a:gdLst>
                <a:gd name="T0" fmla="*/ 156 w 156"/>
                <a:gd name="T1" fmla="*/ 0 h 78"/>
                <a:gd name="T2" fmla="*/ 156 w 156"/>
                <a:gd name="T3" fmla="*/ 0 h 78"/>
                <a:gd name="T4" fmla="*/ 156 w 156"/>
                <a:gd name="T5" fmla="*/ 78 h 78"/>
                <a:gd name="T6" fmla="*/ 144 w 156"/>
                <a:gd name="T7" fmla="*/ 72 h 78"/>
                <a:gd name="T8" fmla="*/ 138 w 156"/>
                <a:gd name="T9" fmla="*/ 66 h 78"/>
                <a:gd name="T10" fmla="*/ 126 w 156"/>
                <a:gd name="T11" fmla="*/ 66 h 78"/>
                <a:gd name="T12" fmla="*/ 120 w 156"/>
                <a:gd name="T13" fmla="*/ 60 h 78"/>
                <a:gd name="T14" fmla="*/ 108 w 156"/>
                <a:gd name="T15" fmla="*/ 54 h 78"/>
                <a:gd name="T16" fmla="*/ 102 w 156"/>
                <a:gd name="T17" fmla="*/ 54 h 78"/>
                <a:gd name="T18" fmla="*/ 84 w 156"/>
                <a:gd name="T19" fmla="*/ 48 h 78"/>
                <a:gd name="T20" fmla="*/ 60 w 156"/>
                <a:gd name="T21" fmla="*/ 42 h 78"/>
                <a:gd name="T22" fmla="*/ 42 w 156"/>
                <a:gd name="T23" fmla="*/ 42 h 78"/>
                <a:gd name="T24" fmla="*/ 24 w 156"/>
                <a:gd name="T25" fmla="*/ 36 h 78"/>
                <a:gd name="T26" fmla="*/ 0 w 156"/>
                <a:gd name="T27" fmla="*/ 30 h 78"/>
                <a:gd name="T28" fmla="*/ 18 w 156"/>
                <a:gd name="T29" fmla="*/ 24 h 78"/>
                <a:gd name="T30" fmla="*/ 42 w 156"/>
                <a:gd name="T31" fmla="*/ 24 h 78"/>
                <a:gd name="T32" fmla="*/ 60 w 156"/>
                <a:gd name="T33" fmla="*/ 18 h 78"/>
                <a:gd name="T34" fmla="*/ 78 w 156"/>
                <a:gd name="T35" fmla="*/ 12 h 78"/>
                <a:gd name="T36" fmla="*/ 96 w 156"/>
                <a:gd name="T37" fmla="*/ 12 h 78"/>
                <a:gd name="T38" fmla="*/ 108 w 156"/>
                <a:gd name="T39" fmla="*/ 12 h 78"/>
                <a:gd name="T40" fmla="*/ 120 w 156"/>
                <a:gd name="T41" fmla="*/ 6 h 78"/>
                <a:gd name="T42" fmla="*/ 138 w 156"/>
                <a:gd name="T43" fmla="*/ 6 h 78"/>
                <a:gd name="T44" fmla="*/ 144 w 156"/>
                <a:gd name="T45" fmla="*/ 0 h 78"/>
                <a:gd name="T46" fmla="*/ 156 w 15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78">
                  <a:moveTo>
                    <a:pt x="156" y="0"/>
                  </a:moveTo>
                  <a:lnTo>
                    <a:pt x="156" y="0"/>
                  </a:lnTo>
                  <a:lnTo>
                    <a:pt x="156" y="78"/>
                  </a:lnTo>
                  <a:lnTo>
                    <a:pt x="144" y="72"/>
                  </a:lnTo>
                  <a:lnTo>
                    <a:pt x="138" y="66"/>
                  </a:lnTo>
                  <a:lnTo>
                    <a:pt x="126" y="66"/>
                  </a:lnTo>
                  <a:lnTo>
                    <a:pt x="120" y="60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84" y="48"/>
                  </a:lnTo>
                  <a:lnTo>
                    <a:pt x="60" y="42"/>
                  </a:lnTo>
                  <a:lnTo>
                    <a:pt x="42" y="42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60" y="18"/>
                  </a:lnTo>
                  <a:lnTo>
                    <a:pt x="78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72" name="Freeform 20"/>
            <p:cNvSpPr>
              <a:spLocks/>
            </p:cNvSpPr>
            <p:nvPr/>
          </p:nvSpPr>
          <p:spPr bwMode="auto">
            <a:xfrm>
              <a:off x="4170" y="3427"/>
              <a:ext cx="91" cy="132"/>
            </a:xfrm>
            <a:custGeom>
              <a:avLst/>
              <a:gdLst>
                <a:gd name="T0" fmla="*/ 91 w 91"/>
                <a:gd name="T1" fmla="*/ 132 h 132"/>
                <a:gd name="T2" fmla="*/ 91 w 91"/>
                <a:gd name="T3" fmla="*/ 132 h 132"/>
                <a:gd name="T4" fmla="*/ 0 w 91"/>
                <a:gd name="T5" fmla="*/ 126 h 132"/>
                <a:gd name="T6" fmla="*/ 6 w 91"/>
                <a:gd name="T7" fmla="*/ 114 h 132"/>
                <a:gd name="T8" fmla="*/ 12 w 91"/>
                <a:gd name="T9" fmla="*/ 108 h 132"/>
                <a:gd name="T10" fmla="*/ 18 w 91"/>
                <a:gd name="T11" fmla="*/ 102 h 132"/>
                <a:gd name="T12" fmla="*/ 24 w 91"/>
                <a:gd name="T13" fmla="*/ 96 h 132"/>
                <a:gd name="T14" fmla="*/ 30 w 91"/>
                <a:gd name="T15" fmla="*/ 84 h 132"/>
                <a:gd name="T16" fmla="*/ 36 w 91"/>
                <a:gd name="T17" fmla="*/ 78 h 132"/>
                <a:gd name="T18" fmla="*/ 36 w 91"/>
                <a:gd name="T19" fmla="*/ 72 h 132"/>
                <a:gd name="T20" fmla="*/ 42 w 91"/>
                <a:gd name="T21" fmla="*/ 66 h 132"/>
                <a:gd name="T22" fmla="*/ 48 w 91"/>
                <a:gd name="T23" fmla="*/ 48 h 132"/>
                <a:gd name="T24" fmla="*/ 61 w 91"/>
                <a:gd name="T25" fmla="*/ 36 h 132"/>
                <a:gd name="T26" fmla="*/ 67 w 91"/>
                <a:gd name="T27" fmla="*/ 18 h 132"/>
                <a:gd name="T28" fmla="*/ 79 w 91"/>
                <a:gd name="T29" fmla="*/ 0 h 132"/>
                <a:gd name="T30" fmla="*/ 79 w 91"/>
                <a:gd name="T31" fmla="*/ 18 h 132"/>
                <a:gd name="T32" fmla="*/ 79 w 91"/>
                <a:gd name="T33" fmla="*/ 36 h 132"/>
                <a:gd name="T34" fmla="*/ 85 w 91"/>
                <a:gd name="T35" fmla="*/ 66 h 132"/>
                <a:gd name="T36" fmla="*/ 85 w 91"/>
                <a:gd name="T37" fmla="*/ 84 h 132"/>
                <a:gd name="T38" fmla="*/ 85 w 91"/>
                <a:gd name="T39" fmla="*/ 102 h 132"/>
                <a:gd name="T40" fmla="*/ 91 w 91"/>
                <a:gd name="T41" fmla="*/ 120 h 132"/>
                <a:gd name="T42" fmla="*/ 91 w 91"/>
                <a:gd name="T43" fmla="*/ 126 h 132"/>
                <a:gd name="T44" fmla="*/ 91 w 91"/>
                <a:gd name="T4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32">
                  <a:moveTo>
                    <a:pt x="91" y="132"/>
                  </a:moveTo>
                  <a:lnTo>
                    <a:pt x="91" y="132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0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61" y="36"/>
                  </a:lnTo>
                  <a:lnTo>
                    <a:pt x="67" y="18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79" y="36"/>
                  </a:lnTo>
                  <a:lnTo>
                    <a:pt x="85" y="66"/>
                  </a:lnTo>
                  <a:lnTo>
                    <a:pt x="85" y="84"/>
                  </a:lnTo>
                  <a:lnTo>
                    <a:pt x="85" y="102"/>
                  </a:lnTo>
                  <a:lnTo>
                    <a:pt x="91" y="120"/>
                  </a:lnTo>
                  <a:lnTo>
                    <a:pt x="91" y="126"/>
                  </a:lnTo>
                  <a:lnTo>
                    <a:pt x="91" y="1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73" name="Freeform 21"/>
            <p:cNvSpPr>
              <a:spLocks/>
            </p:cNvSpPr>
            <p:nvPr/>
          </p:nvSpPr>
          <p:spPr bwMode="auto">
            <a:xfrm>
              <a:off x="3882" y="3493"/>
              <a:ext cx="120" cy="132"/>
            </a:xfrm>
            <a:custGeom>
              <a:avLst/>
              <a:gdLst>
                <a:gd name="T0" fmla="*/ 120 w 120"/>
                <a:gd name="T1" fmla="*/ 90 h 132"/>
                <a:gd name="T2" fmla="*/ 120 w 120"/>
                <a:gd name="T3" fmla="*/ 90 h 132"/>
                <a:gd name="T4" fmla="*/ 42 w 120"/>
                <a:gd name="T5" fmla="*/ 132 h 132"/>
                <a:gd name="T6" fmla="*/ 42 w 120"/>
                <a:gd name="T7" fmla="*/ 126 h 132"/>
                <a:gd name="T8" fmla="*/ 42 w 120"/>
                <a:gd name="T9" fmla="*/ 114 h 132"/>
                <a:gd name="T10" fmla="*/ 42 w 120"/>
                <a:gd name="T11" fmla="*/ 108 h 132"/>
                <a:gd name="T12" fmla="*/ 36 w 120"/>
                <a:gd name="T13" fmla="*/ 96 h 132"/>
                <a:gd name="T14" fmla="*/ 36 w 120"/>
                <a:gd name="T15" fmla="*/ 90 h 132"/>
                <a:gd name="T16" fmla="*/ 30 w 120"/>
                <a:gd name="T17" fmla="*/ 84 h 132"/>
                <a:gd name="T18" fmla="*/ 24 w 120"/>
                <a:gd name="T19" fmla="*/ 66 h 132"/>
                <a:gd name="T20" fmla="*/ 18 w 120"/>
                <a:gd name="T21" fmla="*/ 54 h 132"/>
                <a:gd name="T22" fmla="*/ 12 w 120"/>
                <a:gd name="T23" fmla="*/ 36 h 132"/>
                <a:gd name="T24" fmla="*/ 6 w 120"/>
                <a:gd name="T25" fmla="*/ 18 h 132"/>
                <a:gd name="T26" fmla="*/ 0 w 120"/>
                <a:gd name="T27" fmla="*/ 0 h 132"/>
                <a:gd name="T28" fmla="*/ 6 w 120"/>
                <a:gd name="T29" fmla="*/ 6 h 132"/>
                <a:gd name="T30" fmla="*/ 12 w 120"/>
                <a:gd name="T31" fmla="*/ 12 h 132"/>
                <a:gd name="T32" fmla="*/ 30 w 120"/>
                <a:gd name="T33" fmla="*/ 24 h 132"/>
                <a:gd name="T34" fmla="*/ 42 w 120"/>
                <a:gd name="T35" fmla="*/ 36 h 132"/>
                <a:gd name="T36" fmla="*/ 60 w 120"/>
                <a:gd name="T37" fmla="*/ 48 h 132"/>
                <a:gd name="T38" fmla="*/ 72 w 120"/>
                <a:gd name="T39" fmla="*/ 60 h 132"/>
                <a:gd name="T40" fmla="*/ 90 w 120"/>
                <a:gd name="T41" fmla="*/ 66 h 132"/>
                <a:gd name="T42" fmla="*/ 102 w 120"/>
                <a:gd name="T43" fmla="*/ 78 h 132"/>
                <a:gd name="T44" fmla="*/ 120 w 120"/>
                <a:gd name="T45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32">
                  <a:moveTo>
                    <a:pt x="120" y="90"/>
                  </a:moveTo>
                  <a:lnTo>
                    <a:pt x="120" y="90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24" y="66"/>
                  </a:lnTo>
                  <a:lnTo>
                    <a:pt x="18" y="54"/>
                  </a:lnTo>
                  <a:lnTo>
                    <a:pt x="12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30" y="24"/>
                  </a:lnTo>
                  <a:lnTo>
                    <a:pt x="42" y="36"/>
                  </a:lnTo>
                  <a:lnTo>
                    <a:pt x="60" y="48"/>
                  </a:lnTo>
                  <a:lnTo>
                    <a:pt x="72" y="60"/>
                  </a:lnTo>
                  <a:lnTo>
                    <a:pt x="90" y="66"/>
                  </a:lnTo>
                  <a:lnTo>
                    <a:pt x="102" y="78"/>
                  </a:lnTo>
                  <a:lnTo>
                    <a:pt x="12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74" name="Freeform 22"/>
            <p:cNvSpPr>
              <a:spLocks/>
            </p:cNvSpPr>
            <p:nvPr/>
          </p:nvSpPr>
          <p:spPr bwMode="auto">
            <a:xfrm>
              <a:off x="4080" y="3421"/>
              <a:ext cx="96" cy="138"/>
            </a:xfrm>
            <a:custGeom>
              <a:avLst/>
              <a:gdLst>
                <a:gd name="T0" fmla="*/ 96 w 96"/>
                <a:gd name="T1" fmla="*/ 120 h 138"/>
                <a:gd name="T2" fmla="*/ 96 w 96"/>
                <a:gd name="T3" fmla="*/ 120 h 138"/>
                <a:gd name="T4" fmla="*/ 0 w 96"/>
                <a:gd name="T5" fmla="*/ 138 h 138"/>
                <a:gd name="T6" fmla="*/ 6 w 96"/>
                <a:gd name="T7" fmla="*/ 126 h 138"/>
                <a:gd name="T8" fmla="*/ 12 w 96"/>
                <a:gd name="T9" fmla="*/ 120 h 138"/>
                <a:gd name="T10" fmla="*/ 12 w 96"/>
                <a:gd name="T11" fmla="*/ 108 h 138"/>
                <a:gd name="T12" fmla="*/ 12 w 96"/>
                <a:gd name="T13" fmla="*/ 102 h 138"/>
                <a:gd name="T14" fmla="*/ 18 w 96"/>
                <a:gd name="T15" fmla="*/ 96 h 138"/>
                <a:gd name="T16" fmla="*/ 18 w 96"/>
                <a:gd name="T17" fmla="*/ 84 h 138"/>
                <a:gd name="T18" fmla="*/ 18 w 96"/>
                <a:gd name="T19" fmla="*/ 72 h 138"/>
                <a:gd name="T20" fmla="*/ 18 w 96"/>
                <a:gd name="T21" fmla="*/ 54 h 138"/>
                <a:gd name="T22" fmla="*/ 18 w 96"/>
                <a:gd name="T23" fmla="*/ 36 h 138"/>
                <a:gd name="T24" fmla="*/ 18 w 96"/>
                <a:gd name="T25" fmla="*/ 18 h 138"/>
                <a:gd name="T26" fmla="*/ 24 w 96"/>
                <a:gd name="T27" fmla="*/ 0 h 138"/>
                <a:gd name="T28" fmla="*/ 24 w 96"/>
                <a:gd name="T29" fmla="*/ 6 h 138"/>
                <a:gd name="T30" fmla="*/ 30 w 96"/>
                <a:gd name="T31" fmla="*/ 12 h 138"/>
                <a:gd name="T32" fmla="*/ 42 w 96"/>
                <a:gd name="T33" fmla="*/ 30 h 138"/>
                <a:gd name="T34" fmla="*/ 54 w 96"/>
                <a:gd name="T35" fmla="*/ 60 h 138"/>
                <a:gd name="T36" fmla="*/ 66 w 96"/>
                <a:gd name="T37" fmla="*/ 72 h 138"/>
                <a:gd name="T38" fmla="*/ 72 w 96"/>
                <a:gd name="T39" fmla="*/ 90 h 138"/>
                <a:gd name="T40" fmla="*/ 84 w 96"/>
                <a:gd name="T41" fmla="*/ 102 h 138"/>
                <a:gd name="T42" fmla="*/ 90 w 96"/>
                <a:gd name="T43" fmla="*/ 114 h 138"/>
                <a:gd name="T44" fmla="*/ 96 w 96"/>
                <a:gd name="T4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38">
                  <a:moveTo>
                    <a:pt x="96" y="120"/>
                  </a:moveTo>
                  <a:lnTo>
                    <a:pt x="96" y="120"/>
                  </a:lnTo>
                  <a:lnTo>
                    <a:pt x="0" y="138"/>
                  </a:lnTo>
                  <a:lnTo>
                    <a:pt x="6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96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84" y="102"/>
                  </a:lnTo>
                  <a:lnTo>
                    <a:pt x="90" y="114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0775" name="Freeform 23"/>
            <p:cNvSpPr>
              <a:spLocks/>
            </p:cNvSpPr>
            <p:nvPr/>
          </p:nvSpPr>
          <p:spPr bwMode="auto">
            <a:xfrm>
              <a:off x="3966" y="3463"/>
              <a:ext cx="126" cy="132"/>
            </a:xfrm>
            <a:custGeom>
              <a:avLst/>
              <a:gdLst>
                <a:gd name="T0" fmla="*/ 126 w 126"/>
                <a:gd name="T1" fmla="*/ 84 h 132"/>
                <a:gd name="T2" fmla="*/ 126 w 126"/>
                <a:gd name="T3" fmla="*/ 84 h 132"/>
                <a:gd name="T4" fmla="*/ 48 w 126"/>
                <a:gd name="T5" fmla="*/ 132 h 132"/>
                <a:gd name="T6" fmla="*/ 48 w 126"/>
                <a:gd name="T7" fmla="*/ 126 h 132"/>
                <a:gd name="T8" fmla="*/ 48 w 126"/>
                <a:gd name="T9" fmla="*/ 114 h 132"/>
                <a:gd name="T10" fmla="*/ 48 w 126"/>
                <a:gd name="T11" fmla="*/ 108 h 132"/>
                <a:gd name="T12" fmla="*/ 42 w 126"/>
                <a:gd name="T13" fmla="*/ 102 h 132"/>
                <a:gd name="T14" fmla="*/ 42 w 126"/>
                <a:gd name="T15" fmla="*/ 96 h 132"/>
                <a:gd name="T16" fmla="*/ 42 w 126"/>
                <a:gd name="T17" fmla="*/ 90 h 132"/>
                <a:gd name="T18" fmla="*/ 36 w 126"/>
                <a:gd name="T19" fmla="*/ 84 h 132"/>
                <a:gd name="T20" fmla="*/ 30 w 126"/>
                <a:gd name="T21" fmla="*/ 66 h 132"/>
                <a:gd name="T22" fmla="*/ 18 w 126"/>
                <a:gd name="T23" fmla="*/ 36 h 132"/>
                <a:gd name="T24" fmla="*/ 12 w 126"/>
                <a:gd name="T25" fmla="*/ 18 h 132"/>
                <a:gd name="T26" fmla="*/ 0 w 126"/>
                <a:gd name="T27" fmla="*/ 0 h 132"/>
                <a:gd name="T28" fmla="*/ 18 w 126"/>
                <a:gd name="T29" fmla="*/ 12 h 132"/>
                <a:gd name="T30" fmla="*/ 24 w 126"/>
                <a:gd name="T31" fmla="*/ 18 h 132"/>
                <a:gd name="T32" fmla="*/ 30 w 126"/>
                <a:gd name="T33" fmla="*/ 24 h 132"/>
                <a:gd name="T34" fmla="*/ 48 w 126"/>
                <a:gd name="T35" fmla="*/ 36 h 132"/>
                <a:gd name="T36" fmla="*/ 60 w 126"/>
                <a:gd name="T37" fmla="*/ 42 h 132"/>
                <a:gd name="T38" fmla="*/ 78 w 126"/>
                <a:gd name="T39" fmla="*/ 54 h 132"/>
                <a:gd name="T40" fmla="*/ 90 w 126"/>
                <a:gd name="T41" fmla="*/ 66 h 132"/>
                <a:gd name="T42" fmla="*/ 108 w 126"/>
                <a:gd name="T43" fmla="*/ 78 h 132"/>
                <a:gd name="T44" fmla="*/ 114 w 126"/>
                <a:gd name="T45" fmla="*/ 84 h 132"/>
                <a:gd name="T46" fmla="*/ 126 w 126"/>
                <a:gd name="T47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126" y="84"/>
                  </a:moveTo>
                  <a:lnTo>
                    <a:pt x="126" y="84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8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48" y="36"/>
                  </a:lnTo>
                  <a:lnTo>
                    <a:pt x="60" y="42"/>
                  </a:lnTo>
                  <a:lnTo>
                    <a:pt x="78" y="54"/>
                  </a:lnTo>
                  <a:lnTo>
                    <a:pt x="90" y="66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26" y="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10776" name="Text Box 24"/>
          <p:cNvSpPr txBox="1">
            <a:spLocks noChangeArrowheads="1"/>
          </p:cNvSpPr>
          <p:nvPr/>
        </p:nvSpPr>
        <p:spPr bwMode="auto">
          <a:xfrm>
            <a:off x="7908925" y="1123950"/>
            <a:ext cx="633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chemeClr val="accent2"/>
                </a:solidFill>
              </a:rPr>
              <a:t>H</a:t>
            </a:r>
            <a:r>
              <a:rPr lang="sv-SE" sz="3200" b="1" baseline="-25000">
                <a:solidFill>
                  <a:schemeClr val="accent2"/>
                </a:solidFill>
              </a:rPr>
              <a:t>2</a:t>
            </a:r>
            <a:endParaRPr lang="en-GB" sz="3200" b="1">
              <a:solidFill>
                <a:schemeClr val="accent2"/>
              </a:solidFill>
            </a:endParaRPr>
          </a:p>
        </p:txBody>
      </p:sp>
      <p:graphicFrame>
        <p:nvGraphicFramePr>
          <p:cNvPr id="1610777" name="Object 25"/>
          <p:cNvGraphicFramePr>
            <a:graphicFrameLocks noChangeAspect="1"/>
          </p:cNvGraphicFramePr>
          <p:nvPr/>
        </p:nvGraphicFramePr>
        <p:xfrm flipH="1">
          <a:off x="0" y="4838700"/>
          <a:ext cx="12636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896" name="Photo Editor Photo" r:id="rId4" imgW="4761905" imgH="4761905" progId="MSPhotoEd.3">
                  <p:embed/>
                </p:oleObj>
              </mc:Choice>
              <mc:Fallback>
                <p:oleObj name="Photo Editor Photo" r:id="rId4" imgW="4761905" imgH="4761905" progId="MSPhotoEd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7561"/>
                      <a:stretch>
                        <a:fillRect/>
                      </a:stretch>
                    </p:blipFill>
                    <p:spPr bwMode="auto">
                      <a:xfrm flipH="1">
                        <a:off x="0" y="4838700"/>
                        <a:ext cx="126365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0778" name="Group 26"/>
          <p:cNvGrpSpPr>
            <a:grpSpLocks/>
          </p:cNvGrpSpPr>
          <p:nvPr/>
        </p:nvGrpSpPr>
        <p:grpSpPr bwMode="auto">
          <a:xfrm>
            <a:off x="1244600" y="5075238"/>
            <a:ext cx="1076325" cy="1338262"/>
            <a:chOff x="920" y="3509"/>
            <a:chExt cx="494" cy="660"/>
          </a:xfrm>
        </p:grpSpPr>
        <p:sp>
          <p:nvSpPr>
            <p:cNvPr id="1610779" name="Freeform 27"/>
            <p:cNvSpPr>
              <a:spLocks/>
            </p:cNvSpPr>
            <p:nvPr/>
          </p:nvSpPr>
          <p:spPr bwMode="auto">
            <a:xfrm>
              <a:off x="1016" y="3949"/>
              <a:ext cx="12" cy="24"/>
            </a:xfrm>
            <a:custGeom>
              <a:avLst/>
              <a:gdLst>
                <a:gd name="T0" fmla="*/ 0 w 12"/>
                <a:gd name="T1" fmla="*/ 0 h 24"/>
                <a:gd name="T2" fmla="*/ 0 w 12"/>
                <a:gd name="T3" fmla="*/ 0 h 24"/>
                <a:gd name="T4" fmla="*/ 0 w 12"/>
                <a:gd name="T5" fmla="*/ 0 h 24"/>
                <a:gd name="T6" fmla="*/ 12 w 12"/>
                <a:gd name="T7" fmla="*/ 24 h 24"/>
                <a:gd name="T8" fmla="*/ 12 w 12"/>
                <a:gd name="T9" fmla="*/ 24 h 24"/>
                <a:gd name="T10" fmla="*/ 0 w 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0" name="Freeform 28"/>
            <p:cNvSpPr>
              <a:spLocks/>
            </p:cNvSpPr>
            <p:nvPr/>
          </p:nvSpPr>
          <p:spPr bwMode="auto">
            <a:xfrm>
              <a:off x="1016" y="394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1" name="Freeform 29"/>
            <p:cNvSpPr>
              <a:spLocks/>
            </p:cNvSpPr>
            <p:nvPr/>
          </p:nvSpPr>
          <p:spPr bwMode="auto">
            <a:xfrm>
              <a:off x="992" y="401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2" name="Freeform 30"/>
            <p:cNvSpPr>
              <a:spLocks/>
            </p:cNvSpPr>
            <p:nvPr/>
          </p:nvSpPr>
          <p:spPr bwMode="auto">
            <a:xfrm>
              <a:off x="1028" y="397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3" name="Freeform 31"/>
            <p:cNvSpPr>
              <a:spLocks/>
            </p:cNvSpPr>
            <p:nvPr/>
          </p:nvSpPr>
          <p:spPr bwMode="auto">
            <a:xfrm>
              <a:off x="980" y="3979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  <a:gd name="T8" fmla="*/ 18 w 18"/>
                <a:gd name="T9" fmla="*/ 0 h 12"/>
                <a:gd name="T10" fmla="*/ 0 w 1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4" name="Freeform 32"/>
            <p:cNvSpPr>
              <a:spLocks/>
            </p:cNvSpPr>
            <p:nvPr/>
          </p:nvSpPr>
          <p:spPr bwMode="auto">
            <a:xfrm>
              <a:off x="968" y="4009"/>
              <a:ext cx="1" cy="6"/>
            </a:xfrm>
            <a:custGeom>
              <a:avLst/>
              <a:gdLst>
                <a:gd name="T0" fmla="*/ 0 h 6"/>
                <a:gd name="T1" fmla="*/ 0 h 6"/>
                <a:gd name="T2" fmla="*/ 0 h 6"/>
                <a:gd name="T3" fmla="*/ 6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5" name="Freeform 33"/>
            <p:cNvSpPr>
              <a:spLocks/>
            </p:cNvSpPr>
            <p:nvPr/>
          </p:nvSpPr>
          <p:spPr bwMode="auto">
            <a:xfrm>
              <a:off x="956" y="399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6" name="Freeform 34"/>
            <p:cNvSpPr>
              <a:spLocks/>
            </p:cNvSpPr>
            <p:nvPr/>
          </p:nvSpPr>
          <p:spPr bwMode="auto">
            <a:xfrm>
              <a:off x="968" y="404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7" name="Freeform 35"/>
            <p:cNvSpPr>
              <a:spLocks/>
            </p:cNvSpPr>
            <p:nvPr/>
          </p:nvSpPr>
          <p:spPr bwMode="auto">
            <a:xfrm>
              <a:off x="974" y="4099"/>
              <a:ext cx="1" cy="6"/>
            </a:xfrm>
            <a:custGeom>
              <a:avLst/>
              <a:gdLst>
                <a:gd name="T0" fmla="*/ 6 h 6"/>
                <a:gd name="T1" fmla="*/ 6 h 6"/>
                <a:gd name="T2" fmla="*/ 6 h 6"/>
                <a:gd name="T3" fmla="*/ 6 h 6"/>
                <a:gd name="T4" fmla="*/ 0 h 6"/>
                <a:gd name="T5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8" name="Freeform 36"/>
            <p:cNvSpPr>
              <a:spLocks/>
            </p:cNvSpPr>
            <p:nvPr/>
          </p:nvSpPr>
          <p:spPr bwMode="auto">
            <a:xfrm>
              <a:off x="986" y="4111"/>
              <a:ext cx="6" cy="1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0 w 6"/>
                <a:gd name="T4" fmla="*/ 0 w 6"/>
                <a:gd name="T5" fmla="*/ 6 w 6"/>
                <a:gd name="T6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0789" name="Freeform 37"/>
            <p:cNvSpPr>
              <a:spLocks/>
            </p:cNvSpPr>
            <p:nvPr/>
          </p:nvSpPr>
          <p:spPr bwMode="auto">
            <a:xfrm>
              <a:off x="944" y="405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6 h 6"/>
                <a:gd name="T5" fmla="*/ 0 h 6"/>
                <a:gd name="T6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610790" name="Group 38"/>
            <p:cNvGrpSpPr>
              <a:grpSpLocks/>
            </p:cNvGrpSpPr>
            <p:nvPr/>
          </p:nvGrpSpPr>
          <p:grpSpPr bwMode="auto">
            <a:xfrm>
              <a:off x="920" y="3509"/>
              <a:ext cx="494" cy="525"/>
              <a:chOff x="2336" y="2989"/>
              <a:chExt cx="494" cy="525"/>
            </a:xfrm>
          </p:grpSpPr>
          <p:sp>
            <p:nvSpPr>
              <p:cNvPr id="1610791" name="Oval 39"/>
              <p:cNvSpPr>
                <a:spLocks noChangeAspect="1" noChangeArrowheads="1"/>
              </p:cNvSpPr>
              <p:nvPr/>
            </p:nvSpPr>
            <p:spPr bwMode="auto">
              <a:xfrm>
                <a:off x="2336" y="2989"/>
                <a:ext cx="317" cy="522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10792" name="Oval 40"/>
              <p:cNvSpPr>
                <a:spLocks noChangeAspect="1" noChangeArrowheads="1"/>
              </p:cNvSpPr>
              <p:nvPr/>
            </p:nvSpPr>
            <p:spPr bwMode="auto">
              <a:xfrm>
                <a:off x="2520" y="2992"/>
                <a:ext cx="310" cy="522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10793" name="Text Box 41"/>
            <p:cNvSpPr txBox="1">
              <a:spLocks noChangeAspect="1" noChangeArrowheads="1"/>
            </p:cNvSpPr>
            <p:nvPr/>
          </p:nvSpPr>
          <p:spPr bwMode="auto">
            <a:xfrm>
              <a:off x="1023" y="3565"/>
              <a:ext cx="193" cy="256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</a:t>
              </a:r>
              <a:endParaRPr lang="en-US"/>
            </a:p>
          </p:txBody>
        </p:sp>
        <p:sp>
          <p:nvSpPr>
            <p:cNvPr id="1610794" name="Line 42"/>
            <p:cNvSpPr>
              <a:spLocks noChangeAspect="1" noChangeShapeType="1"/>
            </p:cNvSpPr>
            <p:nvPr/>
          </p:nvSpPr>
          <p:spPr bwMode="auto">
            <a:xfrm rot="228988" flipH="1">
              <a:off x="944" y="3832"/>
              <a:ext cx="89" cy="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10795" name="Line 43"/>
            <p:cNvSpPr>
              <a:spLocks noChangeAspect="1" noChangeShapeType="1"/>
            </p:cNvSpPr>
            <p:nvPr/>
          </p:nvSpPr>
          <p:spPr bwMode="auto">
            <a:xfrm rot="-1403573">
              <a:off x="1079" y="3817"/>
              <a:ext cx="66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10796" name="Oval 44"/>
            <p:cNvSpPr>
              <a:spLocks noChangeAspect="1" noChangeArrowheads="1"/>
            </p:cNvSpPr>
            <p:nvPr/>
          </p:nvSpPr>
          <p:spPr bwMode="auto">
            <a:xfrm>
              <a:off x="1027" y="3977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10797" name="Oval 45"/>
            <p:cNvSpPr>
              <a:spLocks noChangeAspect="1" noChangeArrowheads="1"/>
            </p:cNvSpPr>
            <p:nvPr/>
          </p:nvSpPr>
          <p:spPr bwMode="auto">
            <a:xfrm>
              <a:off x="926" y="3961"/>
              <a:ext cx="296" cy="2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10798" name="Oval 46"/>
            <p:cNvSpPr>
              <a:spLocks noChangeAspect="1" noChangeArrowheads="1"/>
            </p:cNvSpPr>
            <p:nvPr/>
          </p:nvSpPr>
          <p:spPr bwMode="auto">
            <a:xfrm>
              <a:off x="1108" y="4012"/>
              <a:ext cx="78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10799" name="Oval 47"/>
            <p:cNvSpPr>
              <a:spLocks noChangeAspect="1" noChangeArrowheads="1"/>
            </p:cNvSpPr>
            <p:nvPr/>
          </p:nvSpPr>
          <p:spPr bwMode="auto">
            <a:xfrm>
              <a:off x="1039" y="4070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10800" name="Oval 48"/>
            <p:cNvSpPr>
              <a:spLocks noChangeAspect="1" noChangeArrowheads="1"/>
            </p:cNvSpPr>
            <p:nvPr/>
          </p:nvSpPr>
          <p:spPr bwMode="auto">
            <a:xfrm>
              <a:off x="948" y="4034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10801" name="AutoShape 49"/>
          <p:cNvSpPr>
            <a:spLocks noChangeArrowheads="1"/>
          </p:cNvSpPr>
          <p:nvPr/>
        </p:nvSpPr>
        <p:spPr bwMode="auto">
          <a:xfrm>
            <a:off x="5257800" y="1943100"/>
            <a:ext cx="3149600" cy="406400"/>
          </a:xfrm>
          <a:prstGeom prst="curvedUpArrow">
            <a:avLst>
              <a:gd name="adj1" fmla="val 155000"/>
              <a:gd name="adj2" fmla="val 310000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10802" name="Object 5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8938" y="4167188"/>
          <a:ext cx="236696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897" name="Presentation" r:id="rId6" imgW="4572000" imgH="3429000" progId="PowerPoint.Show.8">
                  <p:embed/>
                </p:oleObj>
              </mc:Choice>
              <mc:Fallback>
                <p:oleObj name="Presentation" r:id="rId6" imgW="4572000" imgH="3429000" progId="PowerPoint.Show.8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000" t="32001" r="30000" b="39999"/>
                      <a:stretch>
                        <a:fillRect/>
                      </a:stretch>
                    </p:blipFill>
                    <p:spPr bwMode="auto">
                      <a:xfrm>
                        <a:off x="4198938" y="4167188"/>
                        <a:ext cx="2366962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803" name="Text Box 51"/>
          <p:cNvSpPr txBox="1">
            <a:spLocks noChangeArrowheads="1"/>
          </p:cNvSpPr>
          <p:nvPr/>
        </p:nvSpPr>
        <p:spPr bwMode="auto">
          <a:xfrm>
            <a:off x="17463" y="9525"/>
            <a:ext cx="9126537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2800" b="1">
                <a:solidFill>
                  <a:srgbClr val="FF0000"/>
                </a:solidFill>
              </a:rPr>
              <a:t>Photobiological hydrogen production in photosynthetic microorganisms</a:t>
            </a:r>
          </a:p>
        </p:txBody>
      </p:sp>
      <p:graphicFrame>
        <p:nvGraphicFramePr>
          <p:cNvPr id="1610804" name="Object 52"/>
          <p:cNvGraphicFramePr>
            <a:graphicFrameLocks noChangeAspect="1"/>
          </p:cNvGraphicFramePr>
          <p:nvPr/>
        </p:nvGraphicFramePr>
        <p:xfrm>
          <a:off x="3360738" y="5326063"/>
          <a:ext cx="22669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898" name="Image" r:id="rId8" imgW="14006349" imgH="7530159" progId="PhotoshopElements.Image.2">
                  <p:embed/>
                </p:oleObj>
              </mc:Choice>
              <mc:Fallback>
                <p:oleObj name="Image" r:id="rId8" imgW="14006349" imgH="7530159" progId="PhotoshopElements.Image.2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5326063"/>
                        <a:ext cx="226695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10805" name="Picture 53" descr="PICT000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8" r="15874"/>
          <a:stretch>
            <a:fillRect/>
          </a:stretch>
        </p:blipFill>
        <p:spPr bwMode="auto">
          <a:xfrm>
            <a:off x="5667375" y="3482975"/>
            <a:ext cx="17526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0806" name="Text Box 54"/>
          <p:cNvSpPr txBox="1">
            <a:spLocks noChangeArrowheads="1"/>
          </p:cNvSpPr>
          <p:nvPr/>
        </p:nvSpPr>
        <p:spPr bwMode="auto">
          <a:xfrm>
            <a:off x="5083175" y="1196975"/>
            <a:ext cx="94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chemeClr val="accent2"/>
                </a:solidFill>
              </a:rPr>
              <a:t>H</a:t>
            </a:r>
            <a:r>
              <a:rPr lang="sv-SE" sz="3200" b="1" baseline="-25000">
                <a:solidFill>
                  <a:schemeClr val="accent2"/>
                </a:solidFill>
              </a:rPr>
              <a:t>2</a:t>
            </a:r>
            <a:r>
              <a:rPr lang="sv-SE" sz="3200" b="1">
                <a:solidFill>
                  <a:schemeClr val="accent2"/>
                </a:solidFill>
              </a:rPr>
              <a:t>O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1610807" name="Text Box 55"/>
          <p:cNvSpPr txBox="1">
            <a:spLocks noChangeArrowheads="1"/>
          </p:cNvSpPr>
          <p:nvPr/>
        </p:nvSpPr>
        <p:spPr bwMode="auto">
          <a:xfrm>
            <a:off x="366713" y="2801938"/>
            <a:ext cx="5530850" cy="1554162"/>
          </a:xfrm>
          <a:prstGeom prst="rect">
            <a:avLst/>
          </a:prstGeom>
          <a:gradFill rotWithShape="1">
            <a:gsLst>
              <a:gs pos="0">
                <a:srgbClr val="FFFF00">
                  <a:alpha val="70000"/>
                </a:srgbClr>
              </a:gs>
              <a:gs pos="100000">
                <a:srgbClr val="FFFF00">
                  <a:gamma/>
                  <a:tint val="34902"/>
                  <a:invGamma/>
                  <a:alpha val="50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3200" b="1">
                <a:solidFill>
                  <a:schemeClr val="accent2"/>
                </a:solidFill>
              </a:rPr>
              <a:t>Design of organisms</a:t>
            </a:r>
          </a:p>
          <a:p>
            <a:pPr algn="ctr"/>
            <a:r>
              <a:rPr lang="sv-SE" sz="3200" b="1">
                <a:solidFill>
                  <a:schemeClr val="accent2"/>
                </a:solidFill>
              </a:rPr>
              <a:t>Synthetic biology, genomics, metabolomics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802" name="Group 2"/>
          <p:cNvGrpSpPr>
            <a:grpSpLocks/>
          </p:cNvGrpSpPr>
          <p:nvPr/>
        </p:nvGrpSpPr>
        <p:grpSpPr bwMode="auto">
          <a:xfrm>
            <a:off x="5600700" y="1058863"/>
            <a:ext cx="2268538" cy="1887537"/>
            <a:chOff x="3702" y="3421"/>
            <a:chExt cx="925" cy="661"/>
          </a:xfrm>
        </p:grpSpPr>
        <p:sp>
          <p:nvSpPr>
            <p:cNvPr id="1612803" name="Oval 3"/>
            <p:cNvSpPr>
              <a:spLocks noChangeArrowheads="1"/>
            </p:cNvSpPr>
            <p:nvPr/>
          </p:nvSpPr>
          <p:spPr bwMode="auto">
            <a:xfrm>
              <a:off x="3855" y="3543"/>
              <a:ext cx="625" cy="427"/>
            </a:xfrm>
            <a:prstGeom prst="ellipse">
              <a:avLst/>
            </a:prstGeom>
            <a:solidFill>
              <a:srgbClr val="FFFF2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04" name="Freeform 4"/>
            <p:cNvSpPr>
              <a:spLocks/>
            </p:cNvSpPr>
            <p:nvPr/>
          </p:nvSpPr>
          <p:spPr bwMode="auto">
            <a:xfrm>
              <a:off x="4261" y="3457"/>
              <a:ext cx="120" cy="132"/>
            </a:xfrm>
            <a:custGeom>
              <a:avLst/>
              <a:gdLst>
                <a:gd name="T0" fmla="*/ 84 w 120"/>
                <a:gd name="T1" fmla="*/ 132 h 132"/>
                <a:gd name="T2" fmla="*/ 84 w 120"/>
                <a:gd name="T3" fmla="*/ 132 h 132"/>
                <a:gd name="T4" fmla="*/ 0 w 120"/>
                <a:gd name="T5" fmla="*/ 90 h 132"/>
                <a:gd name="T6" fmla="*/ 12 w 120"/>
                <a:gd name="T7" fmla="*/ 90 h 132"/>
                <a:gd name="T8" fmla="*/ 18 w 120"/>
                <a:gd name="T9" fmla="*/ 84 h 132"/>
                <a:gd name="T10" fmla="*/ 30 w 120"/>
                <a:gd name="T11" fmla="*/ 78 h 132"/>
                <a:gd name="T12" fmla="*/ 36 w 120"/>
                <a:gd name="T13" fmla="*/ 72 h 132"/>
                <a:gd name="T14" fmla="*/ 54 w 120"/>
                <a:gd name="T15" fmla="*/ 60 h 132"/>
                <a:gd name="T16" fmla="*/ 60 w 120"/>
                <a:gd name="T17" fmla="*/ 54 h 132"/>
                <a:gd name="T18" fmla="*/ 66 w 120"/>
                <a:gd name="T19" fmla="*/ 48 h 132"/>
                <a:gd name="T20" fmla="*/ 78 w 120"/>
                <a:gd name="T21" fmla="*/ 36 h 132"/>
                <a:gd name="T22" fmla="*/ 90 w 120"/>
                <a:gd name="T23" fmla="*/ 24 h 132"/>
                <a:gd name="T24" fmla="*/ 108 w 120"/>
                <a:gd name="T25" fmla="*/ 12 h 132"/>
                <a:gd name="T26" fmla="*/ 120 w 120"/>
                <a:gd name="T27" fmla="*/ 0 h 132"/>
                <a:gd name="T28" fmla="*/ 120 w 120"/>
                <a:gd name="T29" fmla="*/ 6 h 132"/>
                <a:gd name="T30" fmla="*/ 120 w 120"/>
                <a:gd name="T31" fmla="*/ 18 h 132"/>
                <a:gd name="T32" fmla="*/ 114 w 120"/>
                <a:gd name="T33" fmla="*/ 24 h 132"/>
                <a:gd name="T34" fmla="*/ 114 w 120"/>
                <a:gd name="T35" fmla="*/ 30 h 132"/>
                <a:gd name="T36" fmla="*/ 108 w 120"/>
                <a:gd name="T37" fmla="*/ 48 h 132"/>
                <a:gd name="T38" fmla="*/ 102 w 120"/>
                <a:gd name="T39" fmla="*/ 66 h 132"/>
                <a:gd name="T40" fmla="*/ 96 w 120"/>
                <a:gd name="T41" fmla="*/ 78 h 132"/>
                <a:gd name="T42" fmla="*/ 90 w 120"/>
                <a:gd name="T43" fmla="*/ 96 h 132"/>
                <a:gd name="T44" fmla="*/ 84 w 120"/>
                <a:gd name="T45" fmla="*/ 114 h 132"/>
                <a:gd name="T46" fmla="*/ 84 w 120"/>
                <a:gd name="T47" fmla="*/ 120 h 132"/>
                <a:gd name="T48" fmla="*/ 84 w 120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32">
                  <a:moveTo>
                    <a:pt x="84" y="132"/>
                  </a:moveTo>
                  <a:lnTo>
                    <a:pt x="84" y="13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8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8" y="36"/>
                  </a:lnTo>
                  <a:lnTo>
                    <a:pt x="90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08" y="48"/>
                  </a:lnTo>
                  <a:lnTo>
                    <a:pt x="102" y="66"/>
                  </a:lnTo>
                  <a:lnTo>
                    <a:pt x="96" y="78"/>
                  </a:lnTo>
                  <a:lnTo>
                    <a:pt x="90" y="96"/>
                  </a:lnTo>
                  <a:lnTo>
                    <a:pt x="84" y="114"/>
                  </a:lnTo>
                  <a:lnTo>
                    <a:pt x="84" y="120"/>
                  </a:lnTo>
                  <a:lnTo>
                    <a:pt x="84" y="13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05" name="Freeform 5"/>
            <p:cNvSpPr>
              <a:spLocks/>
            </p:cNvSpPr>
            <p:nvPr/>
          </p:nvSpPr>
          <p:spPr bwMode="auto">
            <a:xfrm>
              <a:off x="4357" y="3547"/>
              <a:ext cx="222" cy="90"/>
            </a:xfrm>
            <a:custGeom>
              <a:avLst/>
              <a:gdLst>
                <a:gd name="T0" fmla="*/ 84 w 222"/>
                <a:gd name="T1" fmla="*/ 90 h 90"/>
                <a:gd name="T2" fmla="*/ 84 w 222"/>
                <a:gd name="T3" fmla="*/ 90 h 90"/>
                <a:gd name="T4" fmla="*/ 0 w 222"/>
                <a:gd name="T5" fmla="*/ 54 h 90"/>
                <a:gd name="T6" fmla="*/ 6 w 222"/>
                <a:gd name="T7" fmla="*/ 54 h 90"/>
                <a:gd name="T8" fmla="*/ 12 w 222"/>
                <a:gd name="T9" fmla="*/ 48 h 90"/>
                <a:gd name="T10" fmla="*/ 30 w 222"/>
                <a:gd name="T11" fmla="*/ 42 h 90"/>
                <a:gd name="T12" fmla="*/ 48 w 222"/>
                <a:gd name="T13" fmla="*/ 36 h 90"/>
                <a:gd name="T14" fmla="*/ 66 w 222"/>
                <a:gd name="T15" fmla="*/ 30 h 90"/>
                <a:gd name="T16" fmla="*/ 108 w 222"/>
                <a:gd name="T17" fmla="*/ 24 h 90"/>
                <a:gd name="T18" fmla="*/ 126 w 222"/>
                <a:gd name="T19" fmla="*/ 18 h 90"/>
                <a:gd name="T20" fmla="*/ 150 w 222"/>
                <a:gd name="T21" fmla="*/ 12 h 90"/>
                <a:gd name="T22" fmla="*/ 168 w 222"/>
                <a:gd name="T23" fmla="*/ 6 h 90"/>
                <a:gd name="T24" fmla="*/ 186 w 222"/>
                <a:gd name="T25" fmla="*/ 6 h 90"/>
                <a:gd name="T26" fmla="*/ 198 w 222"/>
                <a:gd name="T27" fmla="*/ 6 h 90"/>
                <a:gd name="T28" fmla="*/ 210 w 222"/>
                <a:gd name="T29" fmla="*/ 0 h 90"/>
                <a:gd name="T30" fmla="*/ 216 w 222"/>
                <a:gd name="T31" fmla="*/ 6 h 90"/>
                <a:gd name="T32" fmla="*/ 216 w 222"/>
                <a:gd name="T33" fmla="*/ 6 h 90"/>
                <a:gd name="T34" fmla="*/ 222 w 222"/>
                <a:gd name="T35" fmla="*/ 6 h 90"/>
                <a:gd name="T36" fmla="*/ 222 w 222"/>
                <a:gd name="T37" fmla="*/ 6 h 90"/>
                <a:gd name="T38" fmla="*/ 222 w 222"/>
                <a:gd name="T39" fmla="*/ 6 h 90"/>
                <a:gd name="T40" fmla="*/ 222 w 222"/>
                <a:gd name="T41" fmla="*/ 6 h 90"/>
                <a:gd name="T42" fmla="*/ 222 w 222"/>
                <a:gd name="T43" fmla="*/ 6 h 90"/>
                <a:gd name="T44" fmla="*/ 222 w 222"/>
                <a:gd name="T45" fmla="*/ 6 h 90"/>
                <a:gd name="T46" fmla="*/ 222 w 222"/>
                <a:gd name="T47" fmla="*/ 12 h 90"/>
                <a:gd name="T48" fmla="*/ 222 w 222"/>
                <a:gd name="T49" fmla="*/ 12 h 90"/>
                <a:gd name="T50" fmla="*/ 216 w 222"/>
                <a:gd name="T51" fmla="*/ 18 h 90"/>
                <a:gd name="T52" fmla="*/ 216 w 222"/>
                <a:gd name="T53" fmla="*/ 12 h 90"/>
                <a:gd name="T54" fmla="*/ 216 w 222"/>
                <a:gd name="T55" fmla="*/ 6 h 90"/>
                <a:gd name="T56" fmla="*/ 216 w 222"/>
                <a:gd name="T57" fmla="*/ 6 h 90"/>
                <a:gd name="T58" fmla="*/ 216 w 222"/>
                <a:gd name="T59" fmla="*/ 6 h 90"/>
                <a:gd name="T60" fmla="*/ 216 w 222"/>
                <a:gd name="T61" fmla="*/ 6 h 90"/>
                <a:gd name="T62" fmla="*/ 210 w 222"/>
                <a:gd name="T63" fmla="*/ 6 h 90"/>
                <a:gd name="T64" fmla="*/ 210 w 222"/>
                <a:gd name="T65" fmla="*/ 0 h 90"/>
                <a:gd name="T66" fmla="*/ 204 w 222"/>
                <a:gd name="T67" fmla="*/ 0 h 90"/>
                <a:gd name="T68" fmla="*/ 204 w 222"/>
                <a:gd name="T69" fmla="*/ 0 h 90"/>
                <a:gd name="T70" fmla="*/ 198 w 222"/>
                <a:gd name="T71" fmla="*/ 6 h 90"/>
                <a:gd name="T72" fmla="*/ 192 w 222"/>
                <a:gd name="T73" fmla="*/ 6 h 90"/>
                <a:gd name="T74" fmla="*/ 186 w 222"/>
                <a:gd name="T75" fmla="*/ 6 h 90"/>
                <a:gd name="T76" fmla="*/ 180 w 222"/>
                <a:gd name="T77" fmla="*/ 6 h 90"/>
                <a:gd name="T78" fmla="*/ 168 w 222"/>
                <a:gd name="T79" fmla="*/ 12 h 90"/>
                <a:gd name="T80" fmla="*/ 156 w 222"/>
                <a:gd name="T81" fmla="*/ 18 h 90"/>
                <a:gd name="T82" fmla="*/ 144 w 222"/>
                <a:gd name="T83" fmla="*/ 30 h 90"/>
                <a:gd name="T84" fmla="*/ 132 w 222"/>
                <a:gd name="T85" fmla="*/ 36 h 90"/>
                <a:gd name="T86" fmla="*/ 120 w 222"/>
                <a:gd name="T87" fmla="*/ 48 h 90"/>
                <a:gd name="T88" fmla="*/ 114 w 222"/>
                <a:gd name="T89" fmla="*/ 48 h 90"/>
                <a:gd name="T90" fmla="*/ 108 w 222"/>
                <a:gd name="T91" fmla="*/ 54 h 90"/>
                <a:gd name="T92" fmla="*/ 108 w 222"/>
                <a:gd name="T93" fmla="*/ 60 h 90"/>
                <a:gd name="T94" fmla="*/ 102 w 222"/>
                <a:gd name="T95" fmla="*/ 66 h 90"/>
                <a:gd name="T96" fmla="*/ 96 w 222"/>
                <a:gd name="T97" fmla="*/ 72 h 90"/>
                <a:gd name="T98" fmla="*/ 96 w 222"/>
                <a:gd name="T99" fmla="*/ 72 h 90"/>
                <a:gd name="T100" fmla="*/ 90 w 222"/>
                <a:gd name="T101" fmla="*/ 78 h 90"/>
                <a:gd name="T102" fmla="*/ 90 w 222"/>
                <a:gd name="T103" fmla="*/ 84 h 90"/>
                <a:gd name="T104" fmla="*/ 84 w 222"/>
                <a:gd name="T105" fmla="*/ 90 h 90"/>
                <a:gd name="T106" fmla="*/ 84 w 222"/>
                <a:gd name="T10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90">
                  <a:moveTo>
                    <a:pt x="84" y="90"/>
                  </a:moveTo>
                  <a:lnTo>
                    <a:pt x="84" y="9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30" y="42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108" y="24"/>
                  </a:lnTo>
                  <a:lnTo>
                    <a:pt x="126" y="18"/>
                  </a:lnTo>
                  <a:lnTo>
                    <a:pt x="150" y="12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198" y="6"/>
                  </a:lnTo>
                  <a:lnTo>
                    <a:pt x="210" y="0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8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44" y="30"/>
                  </a:lnTo>
                  <a:lnTo>
                    <a:pt x="132" y="36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9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06" name="Freeform 6"/>
            <p:cNvSpPr>
              <a:spLocks/>
            </p:cNvSpPr>
            <p:nvPr/>
          </p:nvSpPr>
          <p:spPr bwMode="auto">
            <a:xfrm>
              <a:off x="4441" y="3661"/>
              <a:ext cx="162" cy="72"/>
            </a:xfrm>
            <a:custGeom>
              <a:avLst/>
              <a:gdLst>
                <a:gd name="T0" fmla="*/ 24 w 162"/>
                <a:gd name="T1" fmla="*/ 72 h 72"/>
                <a:gd name="T2" fmla="*/ 24 w 162"/>
                <a:gd name="T3" fmla="*/ 72 h 72"/>
                <a:gd name="T4" fmla="*/ 0 w 162"/>
                <a:gd name="T5" fmla="*/ 0 h 72"/>
                <a:gd name="T6" fmla="*/ 12 w 162"/>
                <a:gd name="T7" fmla="*/ 0 h 72"/>
                <a:gd name="T8" fmla="*/ 24 w 162"/>
                <a:gd name="T9" fmla="*/ 0 h 72"/>
                <a:gd name="T10" fmla="*/ 36 w 162"/>
                <a:gd name="T11" fmla="*/ 6 h 72"/>
                <a:gd name="T12" fmla="*/ 42 w 162"/>
                <a:gd name="T13" fmla="*/ 6 h 72"/>
                <a:gd name="T14" fmla="*/ 54 w 162"/>
                <a:gd name="T15" fmla="*/ 6 h 72"/>
                <a:gd name="T16" fmla="*/ 60 w 162"/>
                <a:gd name="T17" fmla="*/ 6 h 72"/>
                <a:gd name="T18" fmla="*/ 84 w 162"/>
                <a:gd name="T19" fmla="*/ 12 h 72"/>
                <a:gd name="T20" fmla="*/ 102 w 162"/>
                <a:gd name="T21" fmla="*/ 12 h 72"/>
                <a:gd name="T22" fmla="*/ 120 w 162"/>
                <a:gd name="T23" fmla="*/ 12 h 72"/>
                <a:gd name="T24" fmla="*/ 144 w 162"/>
                <a:gd name="T25" fmla="*/ 12 h 72"/>
                <a:gd name="T26" fmla="*/ 156 w 162"/>
                <a:gd name="T27" fmla="*/ 12 h 72"/>
                <a:gd name="T28" fmla="*/ 162 w 162"/>
                <a:gd name="T29" fmla="*/ 12 h 72"/>
                <a:gd name="T30" fmla="*/ 156 w 162"/>
                <a:gd name="T31" fmla="*/ 18 h 72"/>
                <a:gd name="T32" fmla="*/ 150 w 162"/>
                <a:gd name="T33" fmla="*/ 18 h 72"/>
                <a:gd name="T34" fmla="*/ 132 w 162"/>
                <a:gd name="T35" fmla="*/ 30 h 72"/>
                <a:gd name="T36" fmla="*/ 96 w 162"/>
                <a:gd name="T37" fmla="*/ 42 h 72"/>
                <a:gd name="T38" fmla="*/ 78 w 162"/>
                <a:gd name="T39" fmla="*/ 48 h 72"/>
                <a:gd name="T40" fmla="*/ 60 w 162"/>
                <a:gd name="T41" fmla="*/ 54 h 72"/>
                <a:gd name="T42" fmla="*/ 42 w 162"/>
                <a:gd name="T43" fmla="*/ 66 h 72"/>
                <a:gd name="T44" fmla="*/ 30 w 162"/>
                <a:gd name="T45" fmla="*/ 66 h 72"/>
                <a:gd name="T46" fmla="*/ 24 w 162"/>
                <a:gd name="T4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72">
                  <a:moveTo>
                    <a:pt x="24" y="72"/>
                  </a:moveTo>
                  <a:lnTo>
                    <a:pt x="24" y="7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32" y="30"/>
                  </a:lnTo>
                  <a:lnTo>
                    <a:pt x="96" y="42"/>
                  </a:lnTo>
                  <a:lnTo>
                    <a:pt x="78" y="48"/>
                  </a:lnTo>
                  <a:lnTo>
                    <a:pt x="60" y="54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07" name="Freeform 7"/>
            <p:cNvSpPr>
              <a:spLocks/>
            </p:cNvSpPr>
            <p:nvPr/>
          </p:nvSpPr>
          <p:spPr bwMode="auto">
            <a:xfrm>
              <a:off x="3726" y="3763"/>
              <a:ext cx="162" cy="73"/>
            </a:xfrm>
            <a:custGeom>
              <a:avLst/>
              <a:gdLst>
                <a:gd name="T0" fmla="*/ 132 w 162"/>
                <a:gd name="T1" fmla="*/ 0 h 73"/>
                <a:gd name="T2" fmla="*/ 132 w 162"/>
                <a:gd name="T3" fmla="*/ 0 h 73"/>
                <a:gd name="T4" fmla="*/ 162 w 162"/>
                <a:gd name="T5" fmla="*/ 73 h 73"/>
                <a:gd name="T6" fmla="*/ 156 w 162"/>
                <a:gd name="T7" fmla="*/ 73 h 73"/>
                <a:gd name="T8" fmla="*/ 144 w 162"/>
                <a:gd name="T9" fmla="*/ 67 h 73"/>
                <a:gd name="T10" fmla="*/ 132 w 162"/>
                <a:gd name="T11" fmla="*/ 67 h 73"/>
                <a:gd name="T12" fmla="*/ 120 w 162"/>
                <a:gd name="T13" fmla="*/ 67 h 73"/>
                <a:gd name="T14" fmla="*/ 114 w 162"/>
                <a:gd name="T15" fmla="*/ 67 h 73"/>
                <a:gd name="T16" fmla="*/ 102 w 162"/>
                <a:gd name="T17" fmla="*/ 67 h 73"/>
                <a:gd name="T18" fmla="*/ 84 w 162"/>
                <a:gd name="T19" fmla="*/ 67 h 73"/>
                <a:gd name="T20" fmla="*/ 66 w 162"/>
                <a:gd name="T21" fmla="*/ 67 h 73"/>
                <a:gd name="T22" fmla="*/ 42 w 162"/>
                <a:gd name="T23" fmla="*/ 73 h 73"/>
                <a:gd name="T24" fmla="*/ 24 w 162"/>
                <a:gd name="T25" fmla="*/ 73 h 73"/>
                <a:gd name="T26" fmla="*/ 0 w 162"/>
                <a:gd name="T27" fmla="*/ 73 h 73"/>
                <a:gd name="T28" fmla="*/ 6 w 162"/>
                <a:gd name="T29" fmla="*/ 67 h 73"/>
                <a:gd name="T30" fmla="*/ 18 w 162"/>
                <a:gd name="T31" fmla="*/ 67 h 73"/>
                <a:gd name="T32" fmla="*/ 30 w 162"/>
                <a:gd name="T33" fmla="*/ 55 h 73"/>
                <a:gd name="T34" fmla="*/ 48 w 162"/>
                <a:gd name="T35" fmla="*/ 49 h 73"/>
                <a:gd name="T36" fmla="*/ 66 w 162"/>
                <a:gd name="T37" fmla="*/ 36 h 73"/>
                <a:gd name="T38" fmla="*/ 84 w 162"/>
                <a:gd name="T39" fmla="*/ 30 h 73"/>
                <a:gd name="T40" fmla="*/ 102 w 162"/>
                <a:gd name="T41" fmla="*/ 18 h 73"/>
                <a:gd name="T42" fmla="*/ 108 w 162"/>
                <a:gd name="T43" fmla="*/ 12 h 73"/>
                <a:gd name="T44" fmla="*/ 114 w 162"/>
                <a:gd name="T45" fmla="*/ 6 h 73"/>
                <a:gd name="T46" fmla="*/ 126 w 162"/>
                <a:gd name="T47" fmla="*/ 0 h 73"/>
                <a:gd name="T48" fmla="*/ 132 w 162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73">
                  <a:moveTo>
                    <a:pt x="132" y="0"/>
                  </a:moveTo>
                  <a:lnTo>
                    <a:pt x="132" y="0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44" y="67"/>
                  </a:lnTo>
                  <a:lnTo>
                    <a:pt x="132" y="67"/>
                  </a:lnTo>
                  <a:lnTo>
                    <a:pt x="120" y="67"/>
                  </a:lnTo>
                  <a:lnTo>
                    <a:pt x="114" y="67"/>
                  </a:lnTo>
                  <a:lnTo>
                    <a:pt x="102" y="67"/>
                  </a:lnTo>
                  <a:lnTo>
                    <a:pt x="84" y="67"/>
                  </a:lnTo>
                  <a:lnTo>
                    <a:pt x="66" y="67"/>
                  </a:lnTo>
                  <a:lnTo>
                    <a:pt x="42" y="73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6" y="67"/>
                  </a:lnTo>
                  <a:lnTo>
                    <a:pt x="18" y="67"/>
                  </a:lnTo>
                  <a:lnTo>
                    <a:pt x="30" y="55"/>
                  </a:lnTo>
                  <a:lnTo>
                    <a:pt x="48" y="49"/>
                  </a:lnTo>
                  <a:lnTo>
                    <a:pt x="66" y="36"/>
                  </a:lnTo>
                  <a:lnTo>
                    <a:pt x="84" y="30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6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08" name="Freeform 8"/>
            <p:cNvSpPr>
              <a:spLocks/>
            </p:cNvSpPr>
            <p:nvPr/>
          </p:nvSpPr>
          <p:spPr bwMode="auto">
            <a:xfrm>
              <a:off x="4471" y="3745"/>
              <a:ext cx="156" cy="79"/>
            </a:xfrm>
            <a:custGeom>
              <a:avLst/>
              <a:gdLst>
                <a:gd name="T0" fmla="*/ 0 w 156"/>
                <a:gd name="T1" fmla="*/ 79 h 79"/>
                <a:gd name="T2" fmla="*/ 0 w 156"/>
                <a:gd name="T3" fmla="*/ 79 h 79"/>
                <a:gd name="T4" fmla="*/ 12 w 156"/>
                <a:gd name="T5" fmla="*/ 0 h 79"/>
                <a:gd name="T6" fmla="*/ 24 w 156"/>
                <a:gd name="T7" fmla="*/ 6 h 79"/>
                <a:gd name="T8" fmla="*/ 30 w 156"/>
                <a:gd name="T9" fmla="*/ 12 h 79"/>
                <a:gd name="T10" fmla="*/ 42 w 156"/>
                <a:gd name="T11" fmla="*/ 18 h 79"/>
                <a:gd name="T12" fmla="*/ 48 w 156"/>
                <a:gd name="T13" fmla="*/ 24 h 79"/>
                <a:gd name="T14" fmla="*/ 66 w 156"/>
                <a:gd name="T15" fmla="*/ 30 h 79"/>
                <a:gd name="T16" fmla="*/ 72 w 156"/>
                <a:gd name="T17" fmla="*/ 36 h 79"/>
                <a:gd name="T18" fmla="*/ 84 w 156"/>
                <a:gd name="T19" fmla="*/ 36 h 79"/>
                <a:gd name="T20" fmla="*/ 102 w 156"/>
                <a:gd name="T21" fmla="*/ 42 h 79"/>
                <a:gd name="T22" fmla="*/ 120 w 156"/>
                <a:gd name="T23" fmla="*/ 48 h 79"/>
                <a:gd name="T24" fmla="*/ 138 w 156"/>
                <a:gd name="T25" fmla="*/ 61 h 79"/>
                <a:gd name="T26" fmla="*/ 156 w 156"/>
                <a:gd name="T27" fmla="*/ 67 h 79"/>
                <a:gd name="T28" fmla="*/ 150 w 156"/>
                <a:gd name="T29" fmla="*/ 67 h 79"/>
                <a:gd name="T30" fmla="*/ 138 w 156"/>
                <a:gd name="T31" fmla="*/ 67 h 79"/>
                <a:gd name="T32" fmla="*/ 120 w 156"/>
                <a:gd name="T33" fmla="*/ 73 h 79"/>
                <a:gd name="T34" fmla="*/ 78 w 156"/>
                <a:gd name="T35" fmla="*/ 73 h 79"/>
                <a:gd name="T36" fmla="*/ 60 w 156"/>
                <a:gd name="T37" fmla="*/ 73 h 79"/>
                <a:gd name="T38" fmla="*/ 36 w 156"/>
                <a:gd name="T39" fmla="*/ 73 h 79"/>
                <a:gd name="T40" fmla="*/ 30 w 156"/>
                <a:gd name="T41" fmla="*/ 73 h 79"/>
                <a:gd name="T42" fmla="*/ 18 w 156"/>
                <a:gd name="T43" fmla="*/ 73 h 79"/>
                <a:gd name="T44" fmla="*/ 0 w 156"/>
                <a:gd name="T4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79">
                  <a:moveTo>
                    <a:pt x="0" y="79"/>
                  </a:moveTo>
                  <a:lnTo>
                    <a:pt x="0" y="79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84" y="36"/>
                  </a:lnTo>
                  <a:lnTo>
                    <a:pt x="102" y="42"/>
                  </a:lnTo>
                  <a:lnTo>
                    <a:pt x="120" y="48"/>
                  </a:lnTo>
                  <a:lnTo>
                    <a:pt x="138" y="61"/>
                  </a:lnTo>
                  <a:lnTo>
                    <a:pt x="156" y="67"/>
                  </a:lnTo>
                  <a:lnTo>
                    <a:pt x="150" y="67"/>
                  </a:lnTo>
                  <a:lnTo>
                    <a:pt x="138" y="67"/>
                  </a:lnTo>
                  <a:lnTo>
                    <a:pt x="120" y="73"/>
                  </a:lnTo>
                  <a:lnTo>
                    <a:pt x="78" y="73"/>
                  </a:lnTo>
                  <a:lnTo>
                    <a:pt x="60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1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09" name="Freeform 9"/>
            <p:cNvSpPr>
              <a:spLocks/>
            </p:cNvSpPr>
            <p:nvPr/>
          </p:nvSpPr>
          <p:spPr bwMode="auto">
            <a:xfrm>
              <a:off x="4399" y="3830"/>
              <a:ext cx="150" cy="114"/>
            </a:xfrm>
            <a:custGeom>
              <a:avLst/>
              <a:gdLst>
                <a:gd name="T0" fmla="*/ 0 w 150"/>
                <a:gd name="T1" fmla="*/ 66 h 114"/>
                <a:gd name="T2" fmla="*/ 0 w 150"/>
                <a:gd name="T3" fmla="*/ 66 h 114"/>
                <a:gd name="T4" fmla="*/ 54 w 150"/>
                <a:gd name="T5" fmla="*/ 0 h 114"/>
                <a:gd name="T6" fmla="*/ 60 w 150"/>
                <a:gd name="T7" fmla="*/ 6 h 114"/>
                <a:gd name="T8" fmla="*/ 66 w 150"/>
                <a:gd name="T9" fmla="*/ 18 h 114"/>
                <a:gd name="T10" fmla="*/ 72 w 150"/>
                <a:gd name="T11" fmla="*/ 24 h 114"/>
                <a:gd name="T12" fmla="*/ 72 w 150"/>
                <a:gd name="T13" fmla="*/ 30 h 114"/>
                <a:gd name="T14" fmla="*/ 78 w 150"/>
                <a:gd name="T15" fmla="*/ 42 h 114"/>
                <a:gd name="T16" fmla="*/ 84 w 150"/>
                <a:gd name="T17" fmla="*/ 48 h 114"/>
                <a:gd name="T18" fmla="*/ 90 w 150"/>
                <a:gd name="T19" fmla="*/ 54 h 114"/>
                <a:gd name="T20" fmla="*/ 96 w 150"/>
                <a:gd name="T21" fmla="*/ 60 h 114"/>
                <a:gd name="T22" fmla="*/ 108 w 150"/>
                <a:gd name="T23" fmla="*/ 72 h 114"/>
                <a:gd name="T24" fmla="*/ 120 w 150"/>
                <a:gd name="T25" fmla="*/ 84 h 114"/>
                <a:gd name="T26" fmla="*/ 132 w 150"/>
                <a:gd name="T27" fmla="*/ 96 h 114"/>
                <a:gd name="T28" fmla="*/ 150 w 150"/>
                <a:gd name="T29" fmla="*/ 114 h 114"/>
                <a:gd name="T30" fmla="*/ 138 w 150"/>
                <a:gd name="T31" fmla="*/ 114 h 114"/>
                <a:gd name="T32" fmla="*/ 126 w 150"/>
                <a:gd name="T33" fmla="*/ 108 h 114"/>
                <a:gd name="T34" fmla="*/ 108 w 150"/>
                <a:gd name="T35" fmla="*/ 102 h 114"/>
                <a:gd name="T36" fmla="*/ 90 w 150"/>
                <a:gd name="T37" fmla="*/ 96 h 114"/>
                <a:gd name="T38" fmla="*/ 72 w 150"/>
                <a:gd name="T39" fmla="*/ 90 h 114"/>
                <a:gd name="T40" fmla="*/ 54 w 150"/>
                <a:gd name="T41" fmla="*/ 78 h 114"/>
                <a:gd name="T42" fmla="*/ 36 w 150"/>
                <a:gd name="T43" fmla="*/ 72 h 114"/>
                <a:gd name="T44" fmla="*/ 18 w 150"/>
                <a:gd name="T45" fmla="*/ 66 h 114"/>
                <a:gd name="T46" fmla="*/ 0 w 150"/>
                <a:gd name="T47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0" y="66"/>
                  </a:moveTo>
                  <a:lnTo>
                    <a:pt x="0" y="66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108" y="72"/>
                  </a:lnTo>
                  <a:lnTo>
                    <a:pt x="120" y="84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08"/>
                  </a:lnTo>
                  <a:lnTo>
                    <a:pt x="108" y="102"/>
                  </a:lnTo>
                  <a:lnTo>
                    <a:pt x="90" y="96"/>
                  </a:lnTo>
                  <a:lnTo>
                    <a:pt x="72" y="90"/>
                  </a:lnTo>
                  <a:lnTo>
                    <a:pt x="54" y="78"/>
                  </a:lnTo>
                  <a:lnTo>
                    <a:pt x="36" y="72"/>
                  </a:lnTo>
                  <a:lnTo>
                    <a:pt x="18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0" name="Freeform 10"/>
            <p:cNvSpPr>
              <a:spLocks/>
            </p:cNvSpPr>
            <p:nvPr/>
          </p:nvSpPr>
          <p:spPr bwMode="auto">
            <a:xfrm>
              <a:off x="4321" y="3890"/>
              <a:ext cx="126" cy="132"/>
            </a:xfrm>
            <a:custGeom>
              <a:avLst/>
              <a:gdLst>
                <a:gd name="T0" fmla="*/ 0 w 126"/>
                <a:gd name="T1" fmla="*/ 48 h 132"/>
                <a:gd name="T2" fmla="*/ 0 w 126"/>
                <a:gd name="T3" fmla="*/ 48 h 132"/>
                <a:gd name="T4" fmla="*/ 78 w 126"/>
                <a:gd name="T5" fmla="*/ 0 h 132"/>
                <a:gd name="T6" fmla="*/ 78 w 126"/>
                <a:gd name="T7" fmla="*/ 12 h 132"/>
                <a:gd name="T8" fmla="*/ 78 w 126"/>
                <a:gd name="T9" fmla="*/ 24 h 132"/>
                <a:gd name="T10" fmla="*/ 84 w 126"/>
                <a:gd name="T11" fmla="*/ 30 h 132"/>
                <a:gd name="T12" fmla="*/ 84 w 126"/>
                <a:gd name="T13" fmla="*/ 36 h 132"/>
                <a:gd name="T14" fmla="*/ 84 w 126"/>
                <a:gd name="T15" fmla="*/ 36 h 132"/>
                <a:gd name="T16" fmla="*/ 84 w 126"/>
                <a:gd name="T17" fmla="*/ 48 h 132"/>
                <a:gd name="T18" fmla="*/ 90 w 126"/>
                <a:gd name="T19" fmla="*/ 54 h 132"/>
                <a:gd name="T20" fmla="*/ 96 w 126"/>
                <a:gd name="T21" fmla="*/ 72 h 132"/>
                <a:gd name="T22" fmla="*/ 108 w 126"/>
                <a:gd name="T23" fmla="*/ 102 h 132"/>
                <a:gd name="T24" fmla="*/ 120 w 126"/>
                <a:gd name="T25" fmla="*/ 114 h 132"/>
                <a:gd name="T26" fmla="*/ 126 w 126"/>
                <a:gd name="T27" fmla="*/ 132 h 132"/>
                <a:gd name="T28" fmla="*/ 108 w 126"/>
                <a:gd name="T29" fmla="*/ 126 h 132"/>
                <a:gd name="T30" fmla="*/ 102 w 126"/>
                <a:gd name="T31" fmla="*/ 120 h 132"/>
                <a:gd name="T32" fmla="*/ 96 w 126"/>
                <a:gd name="T33" fmla="*/ 114 h 132"/>
                <a:gd name="T34" fmla="*/ 78 w 126"/>
                <a:gd name="T35" fmla="*/ 102 h 132"/>
                <a:gd name="T36" fmla="*/ 66 w 126"/>
                <a:gd name="T37" fmla="*/ 90 h 132"/>
                <a:gd name="T38" fmla="*/ 48 w 126"/>
                <a:gd name="T39" fmla="*/ 78 h 132"/>
                <a:gd name="T40" fmla="*/ 36 w 126"/>
                <a:gd name="T41" fmla="*/ 72 h 132"/>
                <a:gd name="T42" fmla="*/ 18 w 126"/>
                <a:gd name="T43" fmla="*/ 60 h 132"/>
                <a:gd name="T44" fmla="*/ 12 w 126"/>
                <a:gd name="T45" fmla="*/ 54 h 132"/>
                <a:gd name="T46" fmla="*/ 0 w 126"/>
                <a:gd name="T47" fmla="*/ 4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72"/>
                  </a:lnTo>
                  <a:lnTo>
                    <a:pt x="108" y="102"/>
                  </a:lnTo>
                  <a:lnTo>
                    <a:pt x="120" y="114"/>
                  </a:lnTo>
                  <a:lnTo>
                    <a:pt x="126" y="132"/>
                  </a:lnTo>
                  <a:lnTo>
                    <a:pt x="108" y="126"/>
                  </a:lnTo>
                  <a:lnTo>
                    <a:pt x="102" y="120"/>
                  </a:lnTo>
                  <a:lnTo>
                    <a:pt x="96" y="114"/>
                  </a:lnTo>
                  <a:lnTo>
                    <a:pt x="78" y="102"/>
                  </a:lnTo>
                  <a:lnTo>
                    <a:pt x="66" y="90"/>
                  </a:lnTo>
                  <a:lnTo>
                    <a:pt x="48" y="78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1" name="Freeform 11"/>
            <p:cNvSpPr>
              <a:spLocks/>
            </p:cNvSpPr>
            <p:nvPr/>
          </p:nvSpPr>
          <p:spPr bwMode="auto">
            <a:xfrm>
              <a:off x="3996" y="3920"/>
              <a:ext cx="96" cy="138"/>
            </a:xfrm>
            <a:custGeom>
              <a:avLst/>
              <a:gdLst>
                <a:gd name="T0" fmla="*/ 12 w 96"/>
                <a:gd name="T1" fmla="*/ 0 h 138"/>
                <a:gd name="T2" fmla="*/ 12 w 96"/>
                <a:gd name="T3" fmla="*/ 0 h 138"/>
                <a:gd name="T4" fmla="*/ 96 w 96"/>
                <a:gd name="T5" fmla="*/ 30 h 138"/>
                <a:gd name="T6" fmla="*/ 90 w 96"/>
                <a:gd name="T7" fmla="*/ 36 h 138"/>
                <a:gd name="T8" fmla="*/ 84 w 96"/>
                <a:gd name="T9" fmla="*/ 42 h 138"/>
                <a:gd name="T10" fmla="*/ 72 w 96"/>
                <a:gd name="T11" fmla="*/ 48 h 138"/>
                <a:gd name="T12" fmla="*/ 66 w 96"/>
                <a:gd name="T13" fmla="*/ 54 h 138"/>
                <a:gd name="T14" fmla="*/ 60 w 96"/>
                <a:gd name="T15" fmla="*/ 60 h 138"/>
                <a:gd name="T16" fmla="*/ 54 w 96"/>
                <a:gd name="T17" fmla="*/ 66 h 138"/>
                <a:gd name="T18" fmla="*/ 42 w 96"/>
                <a:gd name="T19" fmla="*/ 78 h 138"/>
                <a:gd name="T20" fmla="*/ 30 w 96"/>
                <a:gd name="T21" fmla="*/ 90 h 138"/>
                <a:gd name="T22" fmla="*/ 24 w 96"/>
                <a:gd name="T23" fmla="*/ 108 h 138"/>
                <a:gd name="T24" fmla="*/ 12 w 96"/>
                <a:gd name="T25" fmla="*/ 120 h 138"/>
                <a:gd name="T26" fmla="*/ 0 w 96"/>
                <a:gd name="T27" fmla="*/ 138 h 138"/>
                <a:gd name="T28" fmla="*/ 0 w 96"/>
                <a:gd name="T29" fmla="*/ 120 h 138"/>
                <a:gd name="T30" fmla="*/ 0 w 96"/>
                <a:gd name="T31" fmla="*/ 102 h 138"/>
                <a:gd name="T32" fmla="*/ 0 w 96"/>
                <a:gd name="T33" fmla="*/ 96 h 138"/>
                <a:gd name="T34" fmla="*/ 0 w 96"/>
                <a:gd name="T35" fmla="*/ 84 h 138"/>
                <a:gd name="T36" fmla="*/ 6 w 96"/>
                <a:gd name="T37" fmla="*/ 72 h 138"/>
                <a:gd name="T38" fmla="*/ 6 w 96"/>
                <a:gd name="T39" fmla="*/ 54 h 138"/>
                <a:gd name="T40" fmla="*/ 6 w 96"/>
                <a:gd name="T41" fmla="*/ 36 h 138"/>
                <a:gd name="T42" fmla="*/ 12 w 96"/>
                <a:gd name="T43" fmla="*/ 30 h 138"/>
                <a:gd name="T44" fmla="*/ 12 w 96"/>
                <a:gd name="T45" fmla="*/ 18 h 138"/>
                <a:gd name="T46" fmla="*/ 12 w 96"/>
                <a:gd name="T47" fmla="*/ 12 h 138"/>
                <a:gd name="T48" fmla="*/ 12 w 96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38">
                  <a:moveTo>
                    <a:pt x="12" y="0"/>
                  </a:moveTo>
                  <a:lnTo>
                    <a:pt x="12" y="0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42" y="78"/>
                  </a:lnTo>
                  <a:lnTo>
                    <a:pt x="30" y="90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6" y="54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2" name="Freeform 12"/>
            <p:cNvSpPr>
              <a:spLocks/>
            </p:cNvSpPr>
            <p:nvPr/>
          </p:nvSpPr>
          <p:spPr bwMode="auto">
            <a:xfrm>
              <a:off x="4249" y="3926"/>
              <a:ext cx="114" cy="138"/>
            </a:xfrm>
            <a:custGeom>
              <a:avLst/>
              <a:gdLst>
                <a:gd name="T0" fmla="*/ 0 w 114"/>
                <a:gd name="T1" fmla="*/ 48 h 138"/>
                <a:gd name="T2" fmla="*/ 0 w 114"/>
                <a:gd name="T3" fmla="*/ 48 h 138"/>
                <a:gd name="T4" fmla="*/ 78 w 114"/>
                <a:gd name="T5" fmla="*/ 0 h 138"/>
                <a:gd name="T6" fmla="*/ 78 w 114"/>
                <a:gd name="T7" fmla="*/ 12 h 138"/>
                <a:gd name="T8" fmla="*/ 78 w 114"/>
                <a:gd name="T9" fmla="*/ 24 h 138"/>
                <a:gd name="T10" fmla="*/ 78 w 114"/>
                <a:gd name="T11" fmla="*/ 30 h 138"/>
                <a:gd name="T12" fmla="*/ 84 w 114"/>
                <a:gd name="T13" fmla="*/ 36 h 138"/>
                <a:gd name="T14" fmla="*/ 84 w 114"/>
                <a:gd name="T15" fmla="*/ 48 h 138"/>
                <a:gd name="T16" fmla="*/ 84 w 114"/>
                <a:gd name="T17" fmla="*/ 54 h 138"/>
                <a:gd name="T18" fmla="*/ 90 w 114"/>
                <a:gd name="T19" fmla="*/ 72 h 138"/>
                <a:gd name="T20" fmla="*/ 96 w 114"/>
                <a:gd name="T21" fmla="*/ 84 h 138"/>
                <a:gd name="T22" fmla="*/ 102 w 114"/>
                <a:gd name="T23" fmla="*/ 102 h 138"/>
                <a:gd name="T24" fmla="*/ 108 w 114"/>
                <a:gd name="T25" fmla="*/ 120 h 138"/>
                <a:gd name="T26" fmla="*/ 114 w 114"/>
                <a:gd name="T27" fmla="*/ 138 h 138"/>
                <a:gd name="T28" fmla="*/ 102 w 114"/>
                <a:gd name="T29" fmla="*/ 126 h 138"/>
                <a:gd name="T30" fmla="*/ 84 w 114"/>
                <a:gd name="T31" fmla="*/ 114 h 138"/>
                <a:gd name="T32" fmla="*/ 60 w 114"/>
                <a:gd name="T33" fmla="*/ 90 h 138"/>
                <a:gd name="T34" fmla="*/ 42 w 114"/>
                <a:gd name="T35" fmla="*/ 78 h 138"/>
                <a:gd name="T36" fmla="*/ 30 w 114"/>
                <a:gd name="T37" fmla="*/ 66 h 138"/>
                <a:gd name="T38" fmla="*/ 18 w 114"/>
                <a:gd name="T39" fmla="*/ 54 h 138"/>
                <a:gd name="T40" fmla="*/ 6 w 114"/>
                <a:gd name="T41" fmla="*/ 48 h 138"/>
                <a:gd name="T42" fmla="*/ 0 w 114"/>
                <a:gd name="T43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38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72"/>
                  </a:lnTo>
                  <a:lnTo>
                    <a:pt x="96" y="84"/>
                  </a:lnTo>
                  <a:lnTo>
                    <a:pt x="102" y="102"/>
                  </a:lnTo>
                  <a:lnTo>
                    <a:pt x="108" y="120"/>
                  </a:lnTo>
                  <a:lnTo>
                    <a:pt x="114" y="138"/>
                  </a:lnTo>
                  <a:lnTo>
                    <a:pt x="102" y="126"/>
                  </a:lnTo>
                  <a:lnTo>
                    <a:pt x="84" y="114"/>
                  </a:lnTo>
                  <a:lnTo>
                    <a:pt x="60" y="90"/>
                  </a:lnTo>
                  <a:lnTo>
                    <a:pt x="42" y="78"/>
                  </a:lnTo>
                  <a:lnTo>
                    <a:pt x="30" y="66"/>
                  </a:lnTo>
                  <a:lnTo>
                    <a:pt x="18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3" name="Freeform 13"/>
            <p:cNvSpPr>
              <a:spLocks/>
            </p:cNvSpPr>
            <p:nvPr/>
          </p:nvSpPr>
          <p:spPr bwMode="auto">
            <a:xfrm>
              <a:off x="3774" y="3589"/>
              <a:ext cx="150" cy="114"/>
            </a:xfrm>
            <a:custGeom>
              <a:avLst/>
              <a:gdLst>
                <a:gd name="T0" fmla="*/ 150 w 150"/>
                <a:gd name="T1" fmla="*/ 48 h 114"/>
                <a:gd name="T2" fmla="*/ 150 w 150"/>
                <a:gd name="T3" fmla="*/ 48 h 114"/>
                <a:gd name="T4" fmla="*/ 90 w 150"/>
                <a:gd name="T5" fmla="*/ 114 h 114"/>
                <a:gd name="T6" fmla="*/ 90 w 150"/>
                <a:gd name="T7" fmla="*/ 102 h 114"/>
                <a:gd name="T8" fmla="*/ 84 w 150"/>
                <a:gd name="T9" fmla="*/ 96 h 114"/>
                <a:gd name="T10" fmla="*/ 78 w 150"/>
                <a:gd name="T11" fmla="*/ 90 h 114"/>
                <a:gd name="T12" fmla="*/ 72 w 150"/>
                <a:gd name="T13" fmla="*/ 78 h 114"/>
                <a:gd name="T14" fmla="*/ 66 w 150"/>
                <a:gd name="T15" fmla="*/ 72 h 114"/>
                <a:gd name="T16" fmla="*/ 60 w 150"/>
                <a:gd name="T17" fmla="*/ 66 h 114"/>
                <a:gd name="T18" fmla="*/ 60 w 150"/>
                <a:gd name="T19" fmla="*/ 60 h 114"/>
                <a:gd name="T20" fmla="*/ 54 w 150"/>
                <a:gd name="T21" fmla="*/ 54 h 114"/>
                <a:gd name="T22" fmla="*/ 42 w 150"/>
                <a:gd name="T23" fmla="*/ 42 h 114"/>
                <a:gd name="T24" fmla="*/ 24 w 150"/>
                <a:gd name="T25" fmla="*/ 30 h 114"/>
                <a:gd name="T26" fmla="*/ 12 w 150"/>
                <a:gd name="T27" fmla="*/ 12 h 114"/>
                <a:gd name="T28" fmla="*/ 0 w 150"/>
                <a:gd name="T29" fmla="*/ 0 h 114"/>
                <a:gd name="T30" fmla="*/ 12 w 150"/>
                <a:gd name="T31" fmla="*/ 0 h 114"/>
                <a:gd name="T32" fmla="*/ 18 w 150"/>
                <a:gd name="T33" fmla="*/ 6 h 114"/>
                <a:gd name="T34" fmla="*/ 36 w 150"/>
                <a:gd name="T35" fmla="*/ 12 h 114"/>
                <a:gd name="T36" fmla="*/ 54 w 150"/>
                <a:gd name="T37" fmla="*/ 18 h 114"/>
                <a:gd name="T38" fmla="*/ 72 w 150"/>
                <a:gd name="T39" fmla="*/ 24 h 114"/>
                <a:gd name="T40" fmla="*/ 90 w 150"/>
                <a:gd name="T41" fmla="*/ 30 h 114"/>
                <a:gd name="T42" fmla="*/ 108 w 150"/>
                <a:gd name="T43" fmla="*/ 36 h 114"/>
                <a:gd name="T44" fmla="*/ 126 w 150"/>
                <a:gd name="T45" fmla="*/ 42 h 114"/>
                <a:gd name="T46" fmla="*/ 150 w 150"/>
                <a:gd name="T47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150" y="48"/>
                  </a:moveTo>
                  <a:lnTo>
                    <a:pt x="150" y="48"/>
                  </a:lnTo>
                  <a:lnTo>
                    <a:pt x="90" y="114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2" y="42"/>
                  </a:lnTo>
                  <a:lnTo>
                    <a:pt x="24" y="3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72" y="24"/>
                  </a:lnTo>
                  <a:lnTo>
                    <a:pt x="90" y="30"/>
                  </a:lnTo>
                  <a:lnTo>
                    <a:pt x="108" y="36"/>
                  </a:lnTo>
                  <a:lnTo>
                    <a:pt x="126" y="42"/>
                  </a:lnTo>
                  <a:lnTo>
                    <a:pt x="15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4" name="Freeform 14"/>
            <p:cNvSpPr>
              <a:spLocks/>
            </p:cNvSpPr>
            <p:nvPr/>
          </p:nvSpPr>
          <p:spPr bwMode="auto">
            <a:xfrm>
              <a:off x="4176" y="3950"/>
              <a:ext cx="97" cy="132"/>
            </a:xfrm>
            <a:custGeom>
              <a:avLst/>
              <a:gdLst>
                <a:gd name="T0" fmla="*/ 0 w 97"/>
                <a:gd name="T1" fmla="*/ 6 h 132"/>
                <a:gd name="T2" fmla="*/ 0 w 97"/>
                <a:gd name="T3" fmla="*/ 6 h 132"/>
                <a:gd name="T4" fmla="*/ 97 w 97"/>
                <a:gd name="T5" fmla="*/ 0 h 132"/>
                <a:gd name="T6" fmla="*/ 91 w 97"/>
                <a:gd name="T7" fmla="*/ 6 h 132"/>
                <a:gd name="T8" fmla="*/ 85 w 97"/>
                <a:gd name="T9" fmla="*/ 18 h 132"/>
                <a:gd name="T10" fmla="*/ 85 w 97"/>
                <a:gd name="T11" fmla="*/ 24 h 132"/>
                <a:gd name="T12" fmla="*/ 79 w 97"/>
                <a:gd name="T13" fmla="*/ 30 h 132"/>
                <a:gd name="T14" fmla="*/ 79 w 97"/>
                <a:gd name="T15" fmla="*/ 42 h 132"/>
                <a:gd name="T16" fmla="*/ 73 w 97"/>
                <a:gd name="T17" fmla="*/ 48 h 132"/>
                <a:gd name="T18" fmla="*/ 73 w 97"/>
                <a:gd name="T19" fmla="*/ 66 h 132"/>
                <a:gd name="T20" fmla="*/ 67 w 97"/>
                <a:gd name="T21" fmla="*/ 78 h 132"/>
                <a:gd name="T22" fmla="*/ 67 w 97"/>
                <a:gd name="T23" fmla="*/ 96 h 132"/>
                <a:gd name="T24" fmla="*/ 61 w 97"/>
                <a:gd name="T25" fmla="*/ 114 h 132"/>
                <a:gd name="T26" fmla="*/ 55 w 97"/>
                <a:gd name="T27" fmla="*/ 132 h 132"/>
                <a:gd name="T28" fmla="*/ 48 w 97"/>
                <a:gd name="T29" fmla="*/ 114 h 132"/>
                <a:gd name="T30" fmla="*/ 42 w 97"/>
                <a:gd name="T31" fmla="*/ 102 h 132"/>
                <a:gd name="T32" fmla="*/ 36 w 97"/>
                <a:gd name="T33" fmla="*/ 84 h 132"/>
                <a:gd name="T34" fmla="*/ 30 w 97"/>
                <a:gd name="T35" fmla="*/ 72 h 132"/>
                <a:gd name="T36" fmla="*/ 24 w 97"/>
                <a:gd name="T37" fmla="*/ 54 h 132"/>
                <a:gd name="T38" fmla="*/ 18 w 97"/>
                <a:gd name="T39" fmla="*/ 36 h 132"/>
                <a:gd name="T40" fmla="*/ 12 w 97"/>
                <a:gd name="T41" fmla="*/ 24 h 132"/>
                <a:gd name="T42" fmla="*/ 6 w 97"/>
                <a:gd name="T43" fmla="*/ 12 h 132"/>
                <a:gd name="T44" fmla="*/ 0 w 97"/>
                <a:gd name="T4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32">
                  <a:moveTo>
                    <a:pt x="0" y="6"/>
                  </a:moveTo>
                  <a:lnTo>
                    <a:pt x="0" y="6"/>
                  </a:lnTo>
                  <a:lnTo>
                    <a:pt x="97" y="0"/>
                  </a:lnTo>
                  <a:lnTo>
                    <a:pt x="91" y="6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79" y="30"/>
                  </a:lnTo>
                  <a:lnTo>
                    <a:pt x="79" y="42"/>
                  </a:lnTo>
                  <a:lnTo>
                    <a:pt x="73" y="48"/>
                  </a:lnTo>
                  <a:lnTo>
                    <a:pt x="73" y="66"/>
                  </a:lnTo>
                  <a:lnTo>
                    <a:pt x="67" y="78"/>
                  </a:lnTo>
                  <a:lnTo>
                    <a:pt x="67" y="96"/>
                  </a:lnTo>
                  <a:lnTo>
                    <a:pt x="61" y="114"/>
                  </a:lnTo>
                  <a:lnTo>
                    <a:pt x="55" y="132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54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5" name="Freeform 15"/>
            <p:cNvSpPr>
              <a:spLocks/>
            </p:cNvSpPr>
            <p:nvPr/>
          </p:nvSpPr>
          <p:spPr bwMode="auto">
            <a:xfrm>
              <a:off x="4092" y="3956"/>
              <a:ext cx="96" cy="126"/>
            </a:xfrm>
            <a:custGeom>
              <a:avLst/>
              <a:gdLst>
                <a:gd name="T0" fmla="*/ 0 w 96"/>
                <a:gd name="T1" fmla="*/ 0 h 126"/>
                <a:gd name="T2" fmla="*/ 0 w 96"/>
                <a:gd name="T3" fmla="*/ 0 h 126"/>
                <a:gd name="T4" fmla="*/ 96 w 96"/>
                <a:gd name="T5" fmla="*/ 0 h 126"/>
                <a:gd name="T6" fmla="*/ 90 w 96"/>
                <a:gd name="T7" fmla="*/ 6 h 126"/>
                <a:gd name="T8" fmla="*/ 84 w 96"/>
                <a:gd name="T9" fmla="*/ 18 h 126"/>
                <a:gd name="T10" fmla="*/ 78 w 96"/>
                <a:gd name="T11" fmla="*/ 24 h 126"/>
                <a:gd name="T12" fmla="*/ 72 w 96"/>
                <a:gd name="T13" fmla="*/ 30 h 126"/>
                <a:gd name="T14" fmla="*/ 72 w 96"/>
                <a:gd name="T15" fmla="*/ 36 h 126"/>
                <a:gd name="T16" fmla="*/ 66 w 96"/>
                <a:gd name="T17" fmla="*/ 48 h 126"/>
                <a:gd name="T18" fmla="*/ 60 w 96"/>
                <a:gd name="T19" fmla="*/ 60 h 126"/>
                <a:gd name="T20" fmla="*/ 48 w 96"/>
                <a:gd name="T21" fmla="*/ 96 h 126"/>
                <a:gd name="T22" fmla="*/ 42 w 96"/>
                <a:gd name="T23" fmla="*/ 108 h 126"/>
                <a:gd name="T24" fmla="*/ 36 w 96"/>
                <a:gd name="T25" fmla="*/ 126 h 126"/>
                <a:gd name="T26" fmla="*/ 36 w 96"/>
                <a:gd name="T27" fmla="*/ 120 h 126"/>
                <a:gd name="T28" fmla="*/ 30 w 96"/>
                <a:gd name="T29" fmla="*/ 114 h 126"/>
                <a:gd name="T30" fmla="*/ 30 w 96"/>
                <a:gd name="T31" fmla="*/ 96 h 126"/>
                <a:gd name="T32" fmla="*/ 24 w 96"/>
                <a:gd name="T33" fmla="*/ 78 h 126"/>
                <a:gd name="T34" fmla="*/ 18 w 96"/>
                <a:gd name="T35" fmla="*/ 66 h 126"/>
                <a:gd name="T36" fmla="*/ 18 w 96"/>
                <a:gd name="T37" fmla="*/ 48 h 126"/>
                <a:gd name="T38" fmla="*/ 12 w 96"/>
                <a:gd name="T39" fmla="*/ 30 h 126"/>
                <a:gd name="T40" fmla="*/ 6 w 96"/>
                <a:gd name="T41" fmla="*/ 24 h 126"/>
                <a:gd name="T42" fmla="*/ 6 w 96"/>
                <a:gd name="T43" fmla="*/ 12 h 126"/>
                <a:gd name="T44" fmla="*/ 6 w 96"/>
                <a:gd name="T45" fmla="*/ 6 h 126"/>
                <a:gd name="T46" fmla="*/ 0 w 96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6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66" y="48"/>
                  </a:lnTo>
                  <a:lnTo>
                    <a:pt x="60" y="60"/>
                  </a:lnTo>
                  <a:lnTo>
                    <a:pt x="48" y="96"/>
                  </a:lnTo>
                  <a:lnTo>
                    <a:pt x="42" y="108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96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6" name="Freeform 16"/>
            <p:cNvSpPr>
              <a:spLocks/>
            </p:cNvSpPr>
            <p:nvPr/>
          </p:nvSpPr>
          <p:spPr bwMode="auto">
            <a:xfrm>
              <a:off x="3774" y="3830"/>
              <a:ext cx="150" cy="108"/>
            </a:xfrm>
            <a:custGeom>
              <a:avLst/>
              <a:gdLst>
                <a:gd name="T0" fmla="*/ 90 w 150"/>
                <a:gd name="T1" fmla="*/ 0 h 108"/>
                <a:gd name="T2" fmla="*/ 90 w 150"/>
                <a:gd name="T3" fmla="*/ 0 h 108"/>
                <a:gd name="T4" fmla="*/ 150 w 150"/>
                <a:gd name="T5" fmla="*/ 60 h 108"/>
                <a:gd name="T6" fmla="*/ 138 w 150"/>
                <a:gd name="T7" fmla="*/ 60 h 108"/>
                <a:gd name="T8" fmla="*/ 126 w 150"/>
                <a:gd name="T9" fmla="*/ 66 h 108"/>
                <a:gd name="T10" fmla="*/ 120 w 150"/>
                <a:gd name="T11" fmla="*/ 66 h 108"/>
                <a:gd name="T12" fmla="*/ 108 w 150"/>
                <a:gd name="T13" fmla="*/ 72 h 108"/>
                <a:gd name="T14" fmla="*/ 90 w 150"/>
                <a:gd name="T15" fmla="*/ 72 h 108"/>
                <a:gd name="T16" fmla="*/ 84 w 150"/>
                <a:gd name="T17" fmla="*/ 78 h 108"/>
                <a:gd name="T18" fmla="*/ 72 w 150"/>
                <a:gd name="T19" fmla="*/ 78 h 108"/>
                <a:gd name="T20" fmla="*/ 54 w 150"/>
                <a:gd name="T21" fmla="*/ 90 h 108"/>
                <a:gd name="T22" fmla="*/ 36 w 150"/>
                <a:gd name="T23" fmla="*/ 96 h 108"/>
                <a:gd name="T24" fmla="*/ 18 w 150"/>
                <a:gd name="T25" fmla="*/ 102 h 108"/>
                <a:gd name="T26" fmla="*/ 0 w 150"/>
                <a:gd name="T27" fmla="*/ 108 h 108"/>
                <a:gd name="T28" fmla="*/ 6 w 150"/>
                <a:gd name="T29" fmla="*/ 102 h 108"/>
                <a:gd name="T30" fmla="*/ 6 w 150"/>
                <a:gd name="T31" fmla="*/ 96 h 108"/>
                <a:gd name="T32" fmla="*/ 18 w 150"/>
                <a:gd name="T33" fmla="*/ 84 h 108"/>
                <a:gd name="T34" fmla="*/ 30 w 150"/>
                <a:gd name="T35" fmla="*/ 72 h 108"/>
                <a:gd name="T36" fmla="*/ 42 w 150"/>
                <a:gd name="T37" fmla="*/ 54 h 108"/>
                <a:gd name="T38" fmla="*/ 54 w 150"/>
                <a:gd name="T39" fmla="*/ 42 h 108"/>
                <a:gd name="T40" fmla="*/ 66 w 150"/>
                <a:gd name="T41" fmla="*/ 30 h 108"/>
                <a:gd name="T42" fmla="*/ 78 w 150"/>
                <a:gd name="T43" fmla="*/ 18 h 108"/>
                <a:gd name="T44" fmla="*/ 84 w 150"/>
                <a:gd name="T45" fmla="*/ 12 h 108"/>
                <a:gd name="T46" fmla="*/ 90 w 150"/>
                <a:gd name="T4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08">
                  <a:moveTo>
                    <a:pt x="90" y="0"/>
                  </a:moveTo>
                  <a:lnTo>
                    <a:pt x="90" y="0"/>
                  </a:lnTo>
                  <a:lnTo>
                    <a:pt x="150" y="60"/>
                  </a:lnTo>
                  <a:lnTo>
                    <a:pt x="138" y="60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08" y="72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78"/>
                  </a:lnTo>
                  <a:lnTo>
                    <a:pt x="54" y="90"/>
                  </a:lnTo>
                  <a:lnTo>
                    <a:pt x="36" y="96"/>
                  </a:lnTo>
                  <a:lnTo>
                    <a:pt x="18" y="102"/>
                  </a:lnTo>
                  <a:lnTo>
                    <a:pt x="0" y="108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42" y="54"/>
                  </a:lnTo>
                  <a:lnTo>
                    <a:pt x="54" y="42"/>
                  </a:lnTo>
                  <a:lnTo>
                    <a:pt x="66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7" name="Freeform 17"/>
            <p:cNvSpPr>
              <a:spLocks/>
            </p:cNvSpPr>
            <p:nvPr/>
          </p:nvSpPr>
          <p:spPr bwMode="auto">
            <a:xfrm>
              <a:off x="3876" y="3890"/>
              <a:ext cx="132" cy="126"/>
            </a:xfrm>
            <a:custGeom>
              <a:avLst/>
              <a:gdLst>
                <a:gd name="T0" fmla="*/ 54 w 132"/>
                <a:gd name="T1" fmla="*/ 0 h 126"/>
                <a:gd name="T2" fmla="*/ 54 w 132"/>
                <a:gd name="T3" fmla="*/ 0 h 126"/>
                <a:gd name="T4" fmla="*/ 132 w 132"/>
                <a:gd name="T5" fmla="*/ 42 h 126"/>
                <a:gd name="T6" fmla="*/ 120 w 132"/>
                <a:gd name="T7" fmla="*/ 48 h 126"/>
                <a:gd name="T8" fmla="*/ 108 w 132"/>
                <a:gd name="T9" fmla="*/ 48 h 126"/>
                <a:gd name="T10" fmla="*/ 102 w 132"/>
                <a:gd name="T11" fmla="*/ 54 h 126"/>
                <a:gd name="T12" fmla="*/ 90 w 132"/>
                <a:gd name="T13" fmla="*/ 60 h 126"/>
                <a:gd name="T14" fmla="*/ 84 w 132"/>
                <a:gd name="T15" fmla="*/ 66 h 126"/>
                <a:gd name="T16" fmla="*/ 78 w 132"/>
                <a:gd name="T17" fmla="*/ 66 h 126"/>
                <a:gd name="T18" fmla="*/ 66 w 132"/>
                <a:gd name="T19" fmla="*/ 72 h 126"/>
                <a:gd name="T20" fmla="*/ 60 w 132"/>
                <a:gd name="T21" fmla="*/ 78 h 126"/>
                <a:gd name="T22" fmla="*/ 48 w 132"/>
                <a:gd name="T23" fmla="*/ 90 h 126"/>
                <a:gd name="T24" fmla="*/ 30 w 132"/>
                <a:gd name="T25" fmla="*/ 102 h 126"/>
                <a:gd name="T26" fmla="*/ 24 w 132"/>
                <a:gd name="T27" fmla="*/ 108 h 126"/>
                <a:gd name="T28" fmla="*/ 12 w 132"/>
                <a:gd name="T29" fmla="*/ 114 h 126"/>
                <a:gd name="T30" fmla="*/ 0 w 132"/>
                <a:gd name="T31" fmla="*/ 126 h 126"/>
                <a:gd name="T32" fmla="*/ 6 w 132"/>
                <a:gd name="T33" fmla="*/ 108 h 126"/>
                <a:gd name="T34" fmla="*/ 12 w 132"/>
                <a:gd name="T35" fmla="*/ 90 h 126"/>
                <a:gd name="T36" fmla="*/ 18 w 132"/>
                <a:gd name="T37" fmla="*/ 78 h 126"/>
                <a:gd name="T38" fmla="*/ 24 w 132"/>
                <a:gd name="T39" fmla="*/ 60 h 126"/>
                <a:gd name="T40" fmla="*/ 36 w 132"/>
                <a:gd name="T41" fmla="*/ 48 h 126"/>
                <a:gd name="T42" fmla="*/ 42 w 132"/>
                <a:gd name="T43" fmla="*/ 30 h 126"/>
                <a:gd name="T44" fmla="*/ 42 w 132"/>
                <a:gd name="T45" fmla="*/ 24 h 126"/>
                <a:gd name="T46" fmla="*/ 48 w 132"/>
                <a:gd name="T47" fmla="*/ 12 h 126"/>
                <a:gd name="T48" fmla="*/ 48 w 132"/>
                <a:gd name="T49" fmla="*/ 6 h 126"/>
                <a:gd name="T50" fmla="*/ 54 w 132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26">
                  <a:moveTo>
                    <a:pt x="54" y="0"/>
                  </a:moveTo>
                  <a:lnTo>
                    <a:pt x="54" y="0"/>
                  </a:lnTo>
                  <a:lnTo>
                    <a:pt x="132" y="42"/>
                  </a:lnTo>
                  <a:lnTo>
                    <a:pt x="120" y="48"/>
                  </a:lnTo>
                  <a:lnTo>
                    <a:pt x="108" y="48"/>
                  </a:lnTo>
                  <a:lnTo>
                    <a:pt x="102" y="54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48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08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36" y="48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8" name="Freeform 18"/>
            <p:cNvSpPr>
              <a:spLocks/>
            </p:cNvSpPr>
            <p:nvPr/>
          </p:nvSpPr>
          <p:spPr bwMode="auto">
            <a:xfrm>
              <a:off x="3702" y="3697"/>
              <a:ext cx="156" cy="78"/>
            </a:xfrm>
            <a:custGeom>
              <a:avLst/>
              <a:gdLst>
                <a:gd name="T0" fmla="*/ 156 w 156"/>
                <a:gd name="T1" fmla="*/ 0 h 78"/>
                <a:gd name="T2" fmla="*/ 156 w 156"/>
                <a:gd name="T3" fmla="*/ 0 h 78"/>
                <a:gd name="T4" fmla="*/ 156 w 156"/>
                <a:gd name="T5" fmla="*/ 78 h 78"/>
                <a:gd name="T6" fmla="*/ 144 w 156"/>
                <a:gd name="T7" fmla="*/ 72 h 78"/>
                <a:gd name="T8" fmla="*/ 138 w 156"/>
                <a:gd name="T9" fmla="*/ 66 h 78"/>
                <a:gd name="T10" fmla="*/ 126 w 156"/>
                <a:gd name="T11" fmla="*/ 66 h 78"/>
                <a:gd name="T12" fmla="*/ 120 w 156"/>
                <a:gd name="T13" fmla="*/ 60 h 78"/>
                <a:gd name="T14" fmla="*/ 108 w 156"/>
                <a:gd name="T15" fmla="*/ 54 h 78"/>
                <a:gd name="T16" fmla="*/ 102 w 156"/>
                <a:gd name="T17" fmla="*/ 54 h 78"/>
                <a:gd name="T18" fmla="*/ 84 w 156"/>
                <a:gd name="T19" fmla="*/ 48 h 78"/>
                <a:gd name="T20" fmla="*/ 60 w 156"/>
                <a:gd name="T21" fmla="*/ 42 h 78"/>
                <a:gd name="T22" fmla="*/ 42 w 156"/>
                <a:gd name="T23" fmla="*/ 42 h 78"/>
                <a:gd name="T24" fmla="*/ 24 w 156"/>
                <a:gd name="T25" fmla="*/ 36 h 78"/>
                <a:gd name="T26" fmla="*/ 0 w 156"/>
                <a:gd name="T27" fmla="*/ 30 h 78"/>
                <a:gd name="T28" fmla="*/ 18 w 156"/>
                <a:gd name="T29" fmla="*/ 24 h 78"/>
                <a:gd name="T30" fmla="*/ 42 w 156"/>
                <a:gd name="T31" fmla="*/ 24 h 78"/>
                <a:gd name="T32" fmla="*/ 60 w 156"/>
                <a:gd name="T33" fmla="*/ 18 h 78"/>
                <a:gd name="T34" fmla="*/ 78 w 156"/>
                <a:gd name="T35" fmla="*/ 12 h 78"/>
                <a:gd name="T36" fmla="*/ 96 w 156"/>
                <a:gd name="T37" fmla="*/ 12 h 78"/>
                <a:gd name="T38" fmla="*/ 108 w 156"/>
                <a:gd name="T39" fmla="*/ 12 h 78"/>
                <a:gd name="T40" fmla="*/ 120 w 156"/>
                <a:gd name="T41" fmla="*/ 6 h 78"/>
                <a:gd name="T42" fmla="*/ 138 w 156"/>
                <a:gd name="T43" fmla="*/ 6 h 78"/>
                <a:gd name="T44" fmla="*/ 144 w 156"/>
                <a:gd name="T45" fmla="*/ 0 h 78"/>
                <a:gd name="T46" fmla="*/ 156 w 15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78">
                  <a:moveTo>
                    <a:pt x="156" y="0"/>
                  </a:moveTo>
                  <a:lnTo>
                    <a:pt x="156" y="0"/>
                  </a:lnTo>
                  <a:lnTo>
                    <a:pt x="156" y="78"/>
                  </a:lnTo>
                  <a:lnTo>
                    <a:pt x="144" y="72"/>
                  </a:lnTo>
                  <a:lnTo>
                    <a:pt x="138" y="66"/>
                  </a:lnTo>
                  <a:lnTo>
                    <a:pt x="126" y="66"/>
                  </a:lnTo>
                  <a:lnTo>
                    <a:pt x="120" y="60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84" y="48"/>
                  </a:lnTo>
                  <a:lnTo>
                    <a:pt x="60" y="42"/>
                  </a:lnTo>
                  <a:lnTo>
                    <a:pt x="42" y="42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60" y="18"/>
                  </a:lnTo>
                  <a:lnTo>
                    <a:pt x="78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19" name="Freeform 19"/>
            <p:cNvSpPr>
              <a:spLocks/>
            </p:cNvSpPr>
            <p:nvPr/>
          </p:nvSpPr>
          <p:spPr bwMode="auto">
            <a:xfrm>
              <a:off x="4170" y="3427"/>
              <a:ext cx="91" cy="132"/>
            </a:xfrm>
            <a:custGeom>
              <a:avLst/>
              <a:gdLst>
                <a:gd name="T0" fmla="*/ 91 w 91"/>
                <a:gd name="T1" fmla="*/ 132 h 132"/>
                <a:gd name="T2" fmla="*/ 91 w 91"/>
                <a:gd name="T3" fmla="*/ 132 h 132"/>
                <a:gd name="T4" fmla="*/ 0 w 91"/>
                <a:gd name="T5" fmla="*/ 126 h 132"/>
                <a:gd name="T6" fmla="*/ 6 w 91"/>
                <a:gd name="T7" fmla="*/ 114 h 132"/>
                <a:gd name="T8" fmla="*/ 12 w 91"/>
                <a:gd name="T9" fmla="*/ 108 h 132"/>
                <a:gd name="T10" fmla="*/ 18 w 91"/>
                <a:gd name="T11" fmla="*/ 102 h 132"/>
                <a:gd name="T12" fmla="*/ 24 w 91"/>
                <a:gd name="T13" fmla="*/ 96 h 132"/>
                <a:gd name="T14" fmla="*/ 30 w 91"/>
                <a:gd name="T15" fmla="*/ 84 h 132"/>
                <a:gd name="T16" fmla="*/ 36 w 91"/>
                <a:gd name="T17" fmla="*/ 78 h 132"/>
                <a:gd name="T18" fmla="*/ 36 w 91"/>
                <a:gd name="T19" fmla="*/ 72 h 132"/>
                <a:gd name="T20" fmla="*/ 42 w 91"/>
                <a:gd name="T21" fmla="*/ 66 h 132"/>
                <a:gd name="T22" fmla="*/ 48 w 91"/>
                <a:gd name="T23" fmla="*/ 48 h 132"/>
                <a:gd name="T24" fmla="*/ 61 w 91"/>
                <a:gd name="T25" fmla="*/ 36 h 132"/>
                <a:gd name="T26" fmla="*/ 67 w 91"/>
                <a:gd name="T27" fmla="*/ 18 h 132"/>
                <a:gd name="T28" fmla="*/ 79 w 91"/>
                <a:gd name="T29" fmla="*/ 0 h 132"/>
                <a:gd name="T30" fmla="*/ 79 w 91"/>
                <a:gd name="T31" fmla="*/ 18 h 132"/>
                <a:gd name="T32" fmla="*/ 79 w 91"/>
                <a:gd name="T33" fmla="*/ 36 h 132"/>
                <a:gd name="T34" fmla="*/ 85 w 91"/>
                <a:gd name="T35" fmla="*/ 66 h 132"/>
                <a:gd name="T36" fmla="*/ 85 w 91"/>
                <a:gd name="T37" fmla="*/ 84 h 132"/>
                <a:gd name="T38" fmla="*/ 85 w 91"/>
                <a:gd name="T39" fmla="*/ 102 h 132"/>
                <a:gd name="T40" fmla="*/ 91 w 91"/>
                <a:gd name="T41" fmla="*/ 120 h 132"/>
                <a:gd name="T42" fmla="*/ 91 w 91"/>
                <a:gd name="T43" fmla="*/ 126 h 132"/>
                <a:gd name="T44" fmla="*/ 91 w 91"/>
                <a:gd name="T4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32">
                  <a:moveTo>
                    <a:pt x="91" y="132"/>
                  </a:moveTo>
                  <a:lnTo>
                    <a:pt x="91" y="132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0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61" y="36"/>
                  </a:lnTo>
                  <a:lnTo>
                    <a:pt x="67" y="18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79" y="36"/>
                  </a:lnTo>
                  <a:lnTo>
                    <a:pt x="85" y="66"/>
                  </a:lnTo>
                  <a:lnTo>
                    <a:pt x="85" y="84"/>
                  </a:lnTo>
                  <a:lnTo>
                    <a:pt x="85" y="102"/>
                  </a:lnTo>
                  <a:lnTo>
                    <a:pt x="91" y="120"/>
                  </a:lnTo>
                  <a:lnTo>
                    <a:pt x="91" y="126"/>
                  </a:lnTo>
                  <a:lnTo>
                    <a:pt x="91" y="1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20" name="Freeform 20"/>
            <p:cNvSpPr>
              <a:spLocks/>
            </p:cNvSpPr>
            <p:nvPr/>
          </p:nvSpPr>
          <p:spPr bwMode="auto">
            <a:xfrm>
              <a:off x="3882" y="3493"/>
              <a:ext cx="120" cy="132"/>
            </a:xfrm>
            <a:custGeom>
              <a:avLst/>
              <a:gdLst>
                <a:gd name="T0" fmla="*/ 120 w 120"/>
                <a:gd name="T1" fmla="*/ 90 h 132"/>
                <a:gd name="T2" fmla="*/ 120 w 120"/>
                <a:gd name="T3" fmla="*/ 90 h 132"/>
                <a:gd name="T4" fmla="*/ 42 w 120"/>
                <a:gd name="T5" fmla="*/ 132 h 132"/>
                <a:gd name="T6" fmla="*/ 42 w 120"/>
                <a:gd name="T7" fmla="*/ 126 h 132"/>
                <a:gd name="T8" fmla="*/ 42 w 120"/>
                <a:gd name="T9" fmla="*/ 114 h 132"/>
                <a:gd name="T10" fmla="*/ 42 w 120"/>
                <a:gd name="T11" fmla="*/ 108 h 132"/>
                <a:gd name="T12" fmla="*/ 36 w 120"/>
                <a:gd name="T13" fmla="*/ 96 h 132"/>
                <a:gd name="T14" fmla="*/ 36 w 120"/>
                <a:gd name="T15" fmla="*/ 90 h 132"/>
                <a:gd name="T16" fmla="*/ 30 w 120"/>
                <a:gd name="T17" fmla="*/ 84 h 132"/>
                <a:gd name="T18" fmla="*/ 24 w 120"/>
                <a:gd name="T19" fmla="*/ 66 h 132"/>
                <a:gd name="T20" fmla="*/ 18 w 120"/>
                <a:gd name="T21" fmla="*/ 54 h 132"/>
                <a:gd name="T22" fmla="*/ 12 w 120"/>
                <a:gd name="T23" fmla="*/ 36 h 132"/>
                <a:gd name="T24" fmla="*/ 6 w 120"/>
                <a:gd name="T25" fmla="*/ 18 h 132"/>
                <a:gd name="T26" fmla="*/ 0 w 120"/>
                <a:gd name="T27" fmla="*/ 0 h 132"/>
                <a:gd name="T28" fmla="*/ 6 w 120"/>
                <a:gd name="T29" fmla="*/ 6 h 132"/>
                <a:gd name="T30" fmla="*/ 12 w 120"/>
                <a:gd name="T31" fmla="*/ 12 h 132"/>
                <a:gd name="T32" fmla="*/ 30 w 120"/>
                <a:gd name="T33" fmla="*/ 24 h 132"/>
                <a:gd name="T34" fmla="*/ 42 w 120"/>
                <a:gd name="T35" fmla="*/ 36 h 132"/>
                <a:gd name="T36" fmla="*/ 60 w 120"/>
                <a:gd name="T37" fmla="*/ 48 h 132"/>
                <a:gd name="T38" fmla="*/ 72 w 120"/>
                <a:gd name="T39" fmla="*/ 60 h 132"/>
                <a:gd name="T40" fmla="*/ 90 w 120"/>
                <a:gd name="T41" fmla="*/ 66 h 132"/>
                <a:gd name="T42" fmla="*/ 102 w 120"/>
                <a:gd name="T43" fmla="*/ 78 h 132"/>
                <a:gd name="T44" fmla="*/ 120 w 120"/>
                <a:gd name="T45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32">
                  <a:moveTo>
                    <a:pt x="120" y="90"/>
                  </a:moveTo>
                  <a:lnTo>
                    <a:pt x="120" y="90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24" y="66"/>
                  </a:lnTo>
                  <a:lnTo>
                    <a:pt x="18" y="54"/>
                  </a:lnTo>
                  <a:lnTo>
                    <a:pt x="12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30" y="24"/>
                  </a:lnTo>
                  <a:lnTo>
                    <a:pt x="42" y="36"/>
                  </a:lnTo>
                  <a:lnTo>
                    <a:pt x="60" y="48"/>
                  </a:lnTo>
                  <a:lnTo>
                    <a:pt x="72" y="60"/>
                  </a:lnTo>
                  <a:lnTo>
                    <a:pt x="90" y="66"/>
                  </a:lnTo>
                  <a:lnTo>
                    <a:pt x="102" y="78"/>
                  </a:lnTo>
                  <a:lnTo>
                    <a:pt x="12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21" name="Freeform 21"/>
            <p:cNvSpPr>
              <a:spLocks/>
            </p:cNvSpPr>
            <p:nvPr/>
          </p:nvSpPr>
          <p:spPr bwMode="auto">
            <a:xfrm>
              <a:off x="4080" y="3421"/>
              <a:ext cx="96" cy="138"/>
            </a:xfrm>
            <a:custGeom>
              <a:avLst/>
              <a:gdLst>
                <a:gd name="T0" fmla="*/ 96 w 96"/>
                <a:gd name="T1" fmla="*/ 120 h 138"/>
                <a:gd name="T2" fmla="*/ 96 w 96"/>
                <a:gd name="T3" fmla="*/ 120 h 138"/>
                <a:gd name="T4" fmla="*/ 0 w 96"/>
                <a:gd name="T5" fmla="*/ 138 h 138"/>
                <a:gd name="T6" fmla="*/ 6 w 96"/>
                <a:gd name="T7" fmla="*/ 126 h 138"/>
                <a:gd name="T8" fmla="*/ 12 w 96"/>
                <a:gd name="T9" fmla="*/ 120 h 138"/>
                <a:gd name="T10" fmla="*/ 12 w 96"/>
                <a:gd name="T11" fmla="*/ 108 h 138"/>
                <a:gd name="T12" fmla="*/ 12 w 96"/>
                <a:gd name="T13" fmla="*/ 102 h 138"/>
                <a:gd name="T14" fmla="*/ 18 w 96"/>
                <a:gd name="T15" fmla="*/ 96 h 138"/>
                <a:gd name="T16" fmla="*/ 18 w 96"/>
                <a:gd name="T17" fmla="*/ 84 h 138"/>
                <a:gd name="T18" fmla="*/ 18 w 96"/>
                <a:gd name="T19" fmla="*/ 72 h 138"/>
                <a:gd name="T20" fmla="*/ 18 w 96"/>
                <a:gd name="T21" fmla="*/ 54 h 138"/>
                <a:gd name="T22" fmla="*/ 18 w 96"/>
                <a:gd name="T23" fmla="*/ 36 h 138"/>
                <a:gd name="T24" fmla="*/ 18 w 96"/>
                <a:gd name="T25" fmla="*/ 18 h 138"/>
                <a:gd name="T26" fmla="*/ 24 w 96"/>
                <a:gd name="T27" fmla="*/ 0 h 138"/>
                <a:gd name="T28" fmla="*/ 24 w 96"/>
                <a:gd name="T29" fmla="*/ 6 h 138"/>
                <a:gd name="T30" fmla="*/ 30 w 96"/>
                <a:gd name="T31" fmla="*/ 12 h 138"/>
                <a:gd name="T32" fmla="*/ 42 w 96"/>
                <a:gd name="T33" fmla="*/ 30 h 138"/>
                <a:gd name="T34" fmla="*/ 54 w 96"/>
                <a:gd name="T35" fmla="*/ 60 h 138"/>
                <a:gd name="T36" fmla="*/ 66 w 96"/>
                <a:gd name="T37" fmla="*/ 72 h 138"/>
                <a:gd name="T38" fmla="*/ 72 w 96"/>
                <a:gd name="T39" fmla="*/ 90 h 138"/>
                <a:gd name="T40" fmla="*/ 84 w 96"/>
                <a:gd name="T41" fmla="*/ 102 h 138"/>
                <a:gd name="T42" fmla="*/ 90 w 96"/>
                <a:gd name="T43" fmla="*/ 114 h 138"/>
                <a:gd name="T44" fmla="*/ 96 w 96"/>
                <a:gd name="T4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38">
                  <a:moveTo>
                    <a:pt x="96" y="120"/>
                  </a:moveTo>
                  <a:lnTo>
                    <a:pt x="96" y="120"/>
                  </a:lnTo>
                  <a:lnTo>
                    <a:pt x="0" y="138"/>
                  </a:lnTo>
                  <a:lnTo>
                    <a:pt x="6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96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84" y="102"/>
                  </a:lnTo>
                  <a:lnTo>
                    <a:pt x="90" y="114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12822" name="Freeform 22"/>
            <p:cNvSpPr>
              <a:spLocks/>
            </p:cNvSpPr>
            <p:nvPr/>
          </p:nvSpPr>
          <p:spPr bwMode="auto">
            <a:xfrm>
              <a:off x="3966" y="3463"/>
              <a:ext cx="126" cy="132"/>
            </a:xfrm>
            <a:custGeom>
              <a:avLst/>
              <a:gdLst>
                <a:gd name="T0" fmla="*/ 126 w 126"/>
                <a:gd name="T1" fmla="*/ 84 h 132"/>
                <a:gd name="T2" fmla="*/ 126 w 126"/>
                <a:gd name="T3" fmla="*/ 84 h 132"/>
                <a:gd name="T4" fmla="*/ 48 w 126"/>
                <a:gd name="T5" fmla="*/ 132 h 132"/>
                <a:gd name="T6" fmla="*/ 48 w 126"/>
                <a:gd name="T7" fmla="*/ 126 h 132"/>
                <a:gd name="T8" fmla="*/ 48 w 126"/>
                <a:gd name="T9" fmla="*/ 114 h 132"/>
                <a:gd name="T10" fmla="*/ 48 w 126"/>
                <a:gd name="T11" fmla="*/ 108 h 132"/>
                <a:gd name="T12" fmla="*/ 42 w 126"/>
                <a:gd name="T13" fmla="*/ 102 h 132"/>
                <a:gd name="T14" fmla="*/ 42 w 126"/>
                <a:gd name="T15" fmla="*/ 96 h 132"/>
                <a:gd name="T16" fmla="*/ 42 w 126"/>
                <a:gd name="T17" fmla="*/ 90 h 132"/>
                <a:gd name="T18" fmla="*/ 36 w 126"/>
                <a:gd name="T19" fmla="*/ 84 h 132"/>
                <a:gd name="T20" fmla="*/ 30 w 126"/>
                <a:gd name="T21" fmla="*/ 66 h 132"/>
                <a:gd name="T22" fmla="*/ 18 w 126"/>
                <a:gd name="T23" fmla="*/ 36 h 132"/>
                <a:gd name="T24" fmla="*/ 12 w 126"/>
                <a:gd name="T25" fmla="*/ 18 h 132"/>
                <a:gd name="T26" fmla="*/ 0 w 126"/>
                <a:gd name="T27" fmla="*/ 0 h 132"/>
                <a:gd name="T28" fmla="*/ 18 w 126"/>
                <a:gd name="T29" fmla="*/ 12 h 132"/>
                <a:gd name="T30" fmla="*/ 24 w 126"/>
                <a:gd name="T31" fmla="*/ 18 h 132"/>
                <a:gd name="T32" fmla="*/ 30 w 126"/>
                <a:gd name="T33" fmla="*/ 24 h 132"/>
                <a:gd name="T34" fmla="*/ 48 w 126"/>
                <a:gd name="T35" fmla="*/ 36 h 132"/>
                <a:gd name="T36" fmla="*/ 60 w 126"/>
                <a:gd name="T37" fmla="*/ 42 h 132"/>
                <a:gd name="T38" fmla="*/ 78 w 126"/>
                <a:gd name="T39" fmla="*/ 54 h 132"/>
                <a:gd name="T40" fmla="*/ 90 w 126"/>
                <a:gd name="T41" fmla="*/ 66 h 132"/>
                <a:gd name="T42" fmla="*/ 108 w 126"/>
                <a:gd name="T43" fmla="*/ 78 h 132"/>
                <a:gd name="T44" fmla="*/ 114 w 126"/>
                <a:gd name="T45" fmla="*/ 84 h 132"/>
                <a:gd name="T46" fmla="*/ 126 w 126"/>
                <a:gd name="T47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126" y="84"/>
                  </a:moveTo>
                  <a:lnTo>
                    <a:pt x="126" y="84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8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48" y="36"/>
                  </a:lnTo>
                  <a:lnTo>
                    <a:pt x="60" y="42"/>
                  </a:lnTo>
                  <a:lnTo>
                    <a:pt x="78" y="54"/>
                  </a:lnTo>
                  <a:lnTo>
                    <a:pt x="90" y="66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26" y="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12823" name="AutoShape 23"/>
          <p:cNvSpPr>
            <a:spLocks noChangeArrowheads="1"/>
          </p:cNvSpPr>
          <p:nvPr/>
        </p:nvSpPr>
        <p:spPr bwMode="auto">
          <a:xfrm rot="-2146243">
            <a:off x="923925" y="3028950"/>
            <a:ext cx="4848225" cy="495300"/>
          </a:xfrm>
          <a:prstGeom prst="curvedDownArrow">
            <a:avLst>
              <a:gd name="adj1" fmla="val 195769"/>
              <a:gd name="adj2" fmla="val 391538"/>
              <a:gd name="adj3" fmla="val 33333"/>
            </a:avLst>
          </a:prstGeom>
          <a:solidFill>
            <a:srgbClr val="FF75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12824" name="Text Box 24"/>
          <p:cNvSpPr txBox="1">
            <a:spLocks noChangeArrowheads="1"/>
          </p:cNvSpPr>
          <p:nvPr/>
        </p:nvSpPr>
        <p:spPr bwMode="auto">
          <a:xfrm>
            <a:off x="4886325" y="1111250"/>
            <a:ext cx="94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chemeClr val="accent2"/>
                </a:solidFill>
              </a:rPr>
              <a:t>H</a:t>
            </a:r>
            <a:r>
              <a:rPr lang="sv-SE" sz="3200" b="1" baseline="-25000">
                <a:solidFill>
                  <a:schemeClr val="accent2"/>
                </a:solidFill>
              </a:rPr>
              <a:t>2</a:t>
            </a:r>
            <a:r>
              <a:rPr lang="sv-SE" sz="3200" b="1">
                <a:solidFill>
                  <a:schemeClr val="accent2"/>
                </a:solidFill>
              </a:rPr>
              <a:t>O</a:t>
            </a:r>
            <a:endParaRPr lang="en-GB" sz="3200" b="1">
              <a:solidFill>
                <a:schemeClr val="accent2"/>
              </a:solidFill>
            </a:endParaRPr>
          </a:p>
        </p:txBody>
      </p:sp>
      <p:sp>
        <p:nvSpPr>
          <p:cNvPr id="1612825" name="Text Box 25"/>
          <p:cNvSpPr txBox="1">
            <a:spLocks noChangeArrowheads="1"/>
          </p:cNvSpPr>
          <p:nvPr/>
        </p:nvSpPr>
        <p:spPr bwMode="auto">
          <a:xfrm>
            <a:off x="7908925" y="1123950"/>
            <a:ext cx="633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chemeClr val="accent2"/>
                </a:solidFill>
              </a:rPr>
              <a:t>H</a:t>
            </a:r>
            <a:r>
              <a:rPr lang="sv-SE" sz="3200" b="1" baseline="-25000">
                <a:solidFill>
                  <a:schemeClr val="accent2"/>
                </a:solidFill>
              </a:rPr>
              <a:t>2</a:t>
            </a:r>
            <a:endParaRPr lang="en-GB" sz="3200" b="1">
              <a:solidFill>
                <a:schemeClr val="accent2"/>
              </a:solidFill>
            </a:endParaRPr>
          </a:p>
        </p:txBody>
      </p:sp>
      <p:grpSp>
        <p:nvGrpSpPr>
          <p:cNvPr id="1612826" name="Group 26"/>
          <p:cNvGrpSpPr>
            <a:grpSpLocks/>
          </p:cNvGrpSpPr>
          <p:nvPr/>
        </p:nvGrpSpPr>
        <p:grpSpPr bwMode="auto">
          <a:xfrm>
            <a:off x="1319213" y="4940300"/>
            <a:ext cx="1076325" cy="1338263"/>
            <a:chOff x="920" y="3509"/>
            <a:chExt cx="494" cy="660"/>
          </a:xfrm>
        </p:grpSpPr>
        <p:sp>
          <p:nvSpPr>
            <p:cNvPr id="1612827" name="Freeform 27"/>
            <p:cNvSpPr>
              <a:spLocks/>
            </p:cNvSpPr>
            <p:nvPr/>
          </p:nvSpPr>
          <p:spPr bwMode="auto">
            <a:xfrm>
              <a:off x="1016" y="3949"/>
              <a:ext cx="12" cy="24"/>
            </a:xfrm>
            <a:custGeom>
              <a:avLst/>
              <a:gdLst>
                <a:gd name="T0" fmla="*/ 0 w 12"/>
                <a:gd name="T1" fmla="*/ 0 h 24"/>
                <a:gd name="T2" fmla="*/ 0 w 12"/>
                <a:gd name="T3" fmla="*/ 0 h 24"/>
                <a:gd name="T4" fmla="*/ 0 w 12"/>
                <a:gd name="T5" fmla="*/ 0 h 24"/>
                <a:gd name="T6" fmla="*/ 12 w 12"/>
                <a:gd name="T7" fmla="*/ 24 h 24"/>
                <a:gd name="T8" fmla="*/ 12 w 12"/>
                <a:gd name="T9" fmla="*/ 24 h 24"/>
                <a:gd name="T10" fmla="*/ 0 w 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28" name="Freeform 28"/>
            <p:cNvSpPr>
              <a:spLocks/>
            </p:cNvSpPr>
            <p:nvPr/>
          </p:nvSpPr>
          <p:spPr bwMode="auto">
            <a:xfrm>
              <a:off x="1016" y="394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29" name="Freeform 29"/>
            <p:cNvSpPr>
              <a:spLocks/>
            </p:cNvSpPr>
            <p:nvPr/>
          </p:nvSpPr>
          <p:spPr bwMode="auto">
            <a:xfrm>
              <a:off x="992" y="401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30" name="Freeform 30"/>
            <p:cNvSpPr>
              <a:spLocks/>
            </p:cNvSpPr>
            <p:nvPr/>
          </p:nvSpPr>
          <p:spPr bwMode="auto">
            <a:xfrm>
              <a:off x="1028" y="397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31" name="Freeform 31"/>
            <p:cNvSpPr>
              <a:spLocks/>
            </p:cNvSpPr>
            <p:nvPr/>
          </p:nvSpPr>
          <p:spPr bwMode="auto">
            <a:xfrm>
              <a:off x="980" y="3979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  <a:gd name="T8" fmla="*/ 18 w 18"/>
                <a:gd name="T9" fmla="*/ 0 h 12"/>
                <a:gd name="T10" fmla="*/ 0 w 1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32" name="Freeform 32"/>
            <p:cNvSpPr>
              <a:spLocks/>
            </p:cNvSpPr>
            <p:nvPr/>
          </p:nvSpPr>
          <p:spPr bwMode="auto">
            <a:xfrm>
              <a:off x="968" y="4009"/>
              <a:ext cx="1" cy="6"/>
            </a:xfrm>
            <a:custGeom>
              <a:avLst/>
              <a:gdLst>
                <a:gd name="T0" fmla="*/ 0 h 6"/>
                <a:gd name="T1" fmla="*/ 0 h 6"/>
                <a:gd name="T2" fmla="*/ 0 h 6"/>
                <a:gd name="T3" fmla="*/ 6 h 6"/>
                <a:gd name="T4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33" name="Freeform 33"/>
            <p:cNvSpPr>
              <a:spLocks/>
            </p:cNvSpPr>
            <p:nvPr/>
          </p:nvSpPr>
          <p:spPr bwMode="auto">
            <a:xfrm>
              <a:off x="956" y="399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34" name="Freeform 34"/>
            <p:cNvSpPr>
              <a:spLocks/>
            </p:cNvSpPr>
            <p:nvPr/>
          </p:nvSpPr>
          <p:spPr bwMode="auto">
            <a:xfrm>
              <a:off x="968" y="404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35" name="Freeform 35"/>
            <p:cNvSpPr>
              <a:spLocks/>
            </p:cNvSpPr>
            <p:nvPr/>
          </p:nvSpPr>
          <p:spPr bwMode="auto">
            <a:xfrm>
              <a:off x="974" y="4099"/>
              <a:ext cx="1" cy="6"/>
            </a:xfrm>
            <a:custGeom>
              <a:avLst/>
              <a:gdLst>
                <a:gd name="T0" fmla="*/ 6 h 6"/>
                <a:gd name="T1" fmla="*/ 6 h 6"/>
                <a:gd name="T2" fmla="*/ 6 h 6"/>
                <a:gd name="T3" fmla="*/ 6 h 6"/>
                <a:gd name="T4" fmla="*/ 0 h 6"/>
                <a:gd name="T5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36" name="Freeform 36"/>
            <p:cNvSpPr>
              <a:spLocks/>
            </p:cNvSpPr>
            <p:nvPr/>
          </p:nvSpPr>
          <p:spPr bwMode="auto">
            <a:xfrm>
              <a:off x="986" y="4111"/>
              <a:ext cx="6" cy="1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0 w 6"/>
                <a:gd name="T4" fmla="*/ 0 w 6"/>
                <a:gd name="T5" fmla="*/ 6 w 6"/>
                <a:gd name="T6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37" name="Freeform 37"/>
            <p:cNvSpPr>
              <a:spLocks/>
            </p:cNvSpPr>
            <p:nvPr/>
          </p:nvSpPr>
          <p:spPr bwMode="auto">
            <a:xfrm>
              <a:off x="944" y="405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6 h 6"/>
                <a:gd name="T4" fmla="*/ 6 h 6"/>
                <a:gd name="T5" fmla="*/ 0 h 6"/>
                <a:gd name="T6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612838" name="Group 38"/>
            <p:cNvGrpSpPr>
              <a:grpSpLocks/>
            </p:cNvGrpSpPr>
            <p:nvPr/>
          </p:nvGrpSpPr>
          <p:grpSpPr bwMode="auto">
            <a:xfrm>
              <a:off x="920" y="3509"/>
              <a:ext cx="494" cy="525"/>
              <a:chOff x="2336" y="2989"/>
              <a:chExt cx="494" cy="525"/>
            </a:xfrm>
          </p:grpSpPr>
          <p:sp>
            <p:nvSpPr>
              <p:cNvPr id="1612839" name="Oval 39"/>
              <p:cNvSpPr>
                <a:spLocks noChangeAspect="1" noChangeArrowheads="1"/>
              </p:cNvSpPr>
              <p:nvPr/>
            </p:nvSpPr>
            <p:spPr bwMode="auto">
              <a:xfrm>
                <a:off x="2336" y="2989"/>
                <a:ext cx="317" cy="522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12840" name="Oval 40"/>
              <p:cNvSpPr>
                <a:spLocks noChangeAspect="1" noChangeArrowheads="1"/>
              </p:cNvSpPr>
              <p:nvPr/>
            </p:nvSpPr>
            <p:spPr bwMode="auto">
              <a:xfrm>
                <a:off x="2520" y="2992"/>
                <a:ext cx="310" cy="522"/>
              </a:xfrm>
              <a:prstGeom prst="ellipse">
                <a:avLst/>
              </a:prstGeom>
              <a:gradFill rotWithShape="0">
                <a:gsLst>
                  <a:gs pos="0">
                    <a:srgbClr val="99CC00"/>
                  </a:gs>
                  <a:gs pos="100000">
                    <a:srgbClr val="008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12841" name="Text Box 41"/>
            <p:cNvSpPr txBox="1">
              <a:spLocks noChangeAspect="1" noChangeArrowheads="1"/>
            </p:cNvSpPr>
            <p:nvPr/>
          </p:nvSpPr>
          <p:spPr bwMode="auto">
            <a:xfrm>
              <a:off x="1023" y="3565"/>
              <a:ext cx="193" cy="256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P</a:t>
              </a:r>
              <a:endParaRPr lang="en-US"/>
            </a:p>
          </p:txBody>
        </p:sp>
        <p:sp>
          <p:nvSpPr>
            <p:cNvPr id="1612842" name="Line 42"/>
            <p:cNvSpPr>
              <a:spLocks noChangeAspect="1" noChangeShapeType="1"/>
            </p:cNvSpPr>
            <p:nvPr/>
          </p:nvSpPr>
          <p:spPr bwMode="auto">
            <a:xfrm rot="228988" flipH="1">
              <a:off x="944" y="3832"/>
              <a:ext cx="89" cy="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12843" name="Line 43"/>
            <p:cNvSpPr>
              <a:spLocks noChangeAspect="1" noChangeShapeType="1"/>
            </p:cNvSpPr>
            <p:nvPr/>
          </p:nvSpPr>
          <p:spPr bwMode="auto">
            <a:xfrm rot="-1403573">
              <a:off x="1079" y="3817"/>
              <a:ext cx="66" cy="1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12844" name="Oval 44"/>
            <p:cNvSpPr>
              <a:spLocks noChangeAspect="1" noChangeArrowheads="1"/>
            </p:cNvSpPr>
            <p:nvPr/>
          </p:nvSpPr>
          <p:spPr bwMode="auto">
            <a:xfrm>
              <a:off x="1027" y="3977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12845" name="Oval 45"/>
            <p:cNvSpPr>
              <a:spLocks noChangeAspect="1" noChangeArrowheads="1"/>
            </p:cNvSpPr>
            <p:nvPr/>
          </p:nvSpPr>
          <p:spPr bwMode="auto">
            <a:xfrm>
              <a:off x="926" y="3961"/>
              <a:ext cx="296" cy="20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12846" name="Oval 46"/>
            <p:cNvSpPr>
              <a:spLocks noChangeAspect="1" noChangeArrowheads="1"/>
            </p:cNvSpPr>
            <p:nvPr/>
          </p:nvSpPr>
          <p:spPr bwMode="auto">
            <a:xfrm>
              <a:off x="1108" y="4012"/>
              <a:ext cx="78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12847" name="Oval 47"/>
            <p:cNvSpPr>
              <a:spLocks noChangeAspect="1" noChangeArrowheads="1"/>
            </p:cNvSpPr>
            <p:nvPr/>
          </p:nvSpPr>
          <p:spPr bwMode="auto">
            <a:xfrm>
              <a:off x="1039" y="4070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12848" name="Oval 48"/>
            <p:cNvSpPr>
              <a:spLocks noChangeAspect="1" noChangeArrowheads="1"/>
            </p:cNvSpPr>
            <p:nvPr/>
          </p:nvSpPr>
          <p:spPr bwMode="auto">
            <a:xfrm>
              <a:off x="948" y="4034"/>
              <a:ext cx="79" cy="79"/>
            </a:xfrm>
            <a:prstGeom prst="ellipse">
              <a:avLst/>
            </a:prstGeom>
            <a:gradFill rotWithShape="0">
              <a:gsLst>
                <a:gs pos="0">
                  <a:srgbClr val="FF99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12849" name="AutoShape 49"/>
          <p:cNvSpPr>
            <a:spLocks noChangeArrowheads="1"/>
          </p:cNvSpPr>
          <p:nvPr/>
        </p:nvSpPr>
        <p:spPr bwMode="auto">
          <a:xfrm>
            <a:off x="5257800" y="1943100"/>
            <a:ext cx="3149600" cy="406400"/>
          </a:xfrm>
          <a:prstGeom prst="curvedUpArrow">
            <a:avLst>
              <a:gd name="adj1" fmla="val 155000"/>
              <a:gd name="adj2" fmla="val 310000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12850" name="Text Box 50"/>
          <p:cNvSpPr txBox="1">
            <a:spLocks noChangeArrowheads="1"/>
          </p:cNvSpPr>
          <p:nvPr/>
        </p:nvSpPr>
        <p:spPr bwMode="auto">
          <a:xfrm>
            <a:off x="1979613" y="3500438"/>
            <a:ext cx="4032250" cy="1066800"/>
          </a:xfrm>
          <a:prstGeom prst="rect">
            <a:avLst/>
          </a:prstGeom>
          <a:gradFill rotWithShape="1">
            <a:gsLst>
              <a:gs pos="0">
                <a:srgbClr val="FFFF00">
                  <a:alpha val="70000"/>
                </a:srgbClr>
              </a:gs>
              <a:gs pos="100000">
                <a:srgbClr val="FFFF00">
                  <a:gamma/>
                  <a:tint val="34902"/>
                  <a:invGamma/>
                  <a:alpha val="50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3200" b="1">
                <a:solidFill>
                  <a:schemeClr val="accent2"/>
                </a:solidFill>
              </a:rPr>
              <a:t>Design and synthesis</a:t>
            </a:r>
          </a:p>
          <a:p>
            <a:pPr algn="ctr"/>
            <a:r>
              <a:rPr lang="sv-SE" sz="3200" b="1">
                <a:solidFill>
                  <a:schemeClr val="accent2"/>
                </a:solidFill>
              </a:rPr>
              <a:t>Spectroscopy</a:t>
            </a:r>
          </a:p>
        </p:txBody>
      </p:sp>
      <p:sp>
        <p:nvSpPr>
          <p:cNvPr id="1612851" name="Text Box 51"/>
          <p:cNvSpPr txBox="1">
            <a:spLocks noChangeArrowheads="1"/>
          </p:cNvSpPr>
          <p:nvPr/>
        </p:nvSpPr>
        <p:spPr bwMode="auto">
          <a:xfrm>
            <a:off x="0" y="0"/>
            <a:ext cx="578167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2800" b="1">
                <a:solidFill>
                  <a:srgbClr val="FF0000"/>
                </a:solidFill>
              </a:rPr>
              <a:t>Artificial photosynthesis, synthetic light driven catalytic chemistry</a:t>
            </a:r>
          </a:p>
        </p:txBody>
      </p:sp>
      <p:grpSp>
        <p:nvGrpSpPr>
          <p:cNvPr id="1612852" name="Group 52"/>
          <p:cNvGrpSpPr>
            <a:grpSpLocks/>
          </p:cNvGrpSpPr>
          <p:nvPr/>
        </p:nvGrpSpPr>
        <p:grpSpPr bwMode="auto">
          <a:xfrm>
            <a:off x="1520825" y="2713038"/>
            <a:ext cx="542925" cy="530225"/>
            <a:chOff x="1370" y="1799"/>
            <a:chExt cx="302" cy="274"/>
          </a:xfrm>
        </p:grpSpPr>
        <p:sp>
          <p:nvSpPr>
            <p:cNvPr id="1612853" name="Oval 53"/>
            <p:cNvSpPr>
              <a:spLocks noChangeArrowheads="1"/>
            </p:cNvSpPr>
            <p:nvPr/>
          </p:nvSpPr>
          <p:spPr bwMode="auto">
            <a:xfrm>
              <a:off x="1370" y="1799"/>
              <a:ext cx="302" cy="27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54" name="Oval 54"/>
            <p:cNvSpPr>
              <a:spLocks noChangeArrowheads="1"/>
            </p:cNvSpPr>
            <p:nvPr/>
          </p:nvSpPr>
          <p:spPr bwMode="auto">
            <a:xfrm>
              <a:off x="1370" y="1799"/>
              <a:ext cx="287" cy="266"/>
            </a:xfrm>
            <a:prstGeom prst="ellipse">
              <a:avLst/>
            </a:prstGeom>
            <a:solidFill>
              <a:srgbClr val="11F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55" name="Oval 55"/>
            <p:cNvSpPr>
              <a:spLocks noChangeArrowheads="1"/>
            </p:cNvSpPr>
            <p:nvPr/>
          </p:nvSpPr>
          <p:spPr bwMode="auto">
            <a:xfrm>
              <a:off x="1370" y="1799"/>
              <a:ext cx="280" cy="259"/>
            </a:xfrm>
            <a:prstGeom prst="ellipse">
              <a:avLst/>
            </a:prstGeom>
            <a:solidFill>
              <a:srgbClr val="23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56" name="Oval 56"/>
            <p:cNvSpPr>
              <a:spLocks noChangeArrowheads="1"/>
            </p:cNvSpPr>
            <p:nvPr/>
          </p:nvSpPr>
          <p:spPr bwMode="auto">
            <a:xfrm>
              <a:off x="1370" y="1806"/>
              <a:ext cx="273" cy="245"/>
            </a:xfrm>
            <a:prstGeom prst="ellipse">
              <a:avLst/>
            </a:prstGeom>
            <a:solidFill>
              <a:srgbClr val="33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57" name="Oval 57"/>
            <p:cNvSpPr>
              <a:spLocks noChangeArrowheads="1"/>
            </p:cNvSpPr>
            <p:nvPr/>
          </p:nvSpPr>
          <p:spPr bwMode="auto">
            <a:xfrm>
              <a:off x="1370" y="1806"/>
              <a:ext cx="266" cy="238"/>
            </a:xfrm>
            <a:prstGeom prst="ellipse">
              <a:avLst/>
            </a:prstGeom>
            <a:solidFill>
              <a:srgbClr val="43F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58" name="Oval 58"/>
            <p:cNvSpPr>
              <a:spLocks noChangeArrowheads="1"/>
            </p:cNvSpPr>
            <p:nvPr/>
          </p:nvSpPr>
          <p:spPr bwMode="auto">
            <a:xfrm>
              <a:off x="1377" y="1814"/>
              <a:ext cx="252" cy="223"/>
            </a:xfrm>
            <a:prstGeom prst="ellipse">
              <a:avLst/>
            </a:prstGeom>
            <a:solidFill>
              <a:srgbClr val="53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59" name="Oval 59"/>
            <p:cNvSpPr>
              <a:spLocks noChangeArrowheads="1"/>
            </p:cNvSpPr>
            <p:nvPr/>
          </p:nvSpPr>
          <p:spPr bwMode="auto">
            <a:xfrm>
              <a:off x="1370" y="1814"/>
              <a:ext cx="251" cy="215"/>
            </a:xfrm>
            <a:prstGeom prst="ellipse">
              <a:avLst/>
            </a:prstGeom>
            <a:solidFill>
              <a:srgbClr val="61F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0" name="Oval 60"/>
            <p:cNvSpPr>
              <a:spLocks noChangeArrowheads="1"/>
            </p:cNvSpPr>
            <p:nvPr/>
          </p:nvSpPr>
          <p:spPr bwMode="auto">
            <a:xfrm>
              <a:off x="1377" y="1814"/>
              <a:ext cx="237" cy="208"/>
            </a:xfrm>
            <a:prstGeom prst="ellipse">
              <a:avLst/>
            </a:prstGeom>
            <a:solidFill>
              <a:srgbClr val="6FF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1" name="Oval 61"/>
            <p:cNvSpPr>
              <a:spLocks noChangeArrowheads="1"/>
            </p:cNvSpPr>
            <p:nvPr/>
          </p:nvSpPr>
          <p:spPr bwMode="auto">
            <a:xfrm>
              <a:off x="1377" y="1814"/>
              <a:ext cx="230" cy="201"/>
            </a:xfrm>
            <a:prstGeom prst="ellipse">
              <a:avLst/>
            </a:prstGeom>
            <a:solidFill>
              <a:srgbClr val="7DF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2" name="Oval 62"/>
            <p:cNvSpPr>
              <a:spLocks noChangeArrowheads="1"/>
            </p:cNvSpPr>
            <p:nvPr/>
          </p:nvSpPr>
          <p:spPr bwMode="auto">
            <a:xfrm>
              <a:off x="1384" y="1814"/>
              <a:ext cx="216" cy="201"/>
            </a:xfrm>
            <a:prstGeom prst="ellipse">
              <a:avLst/>
            </a:prstGeom>
            <a:solidFill>
              <a:srgbClr val="8AF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3" name="Oval 63"/>
            <p:cNvSpPr>
              <a:spLocks noChangeArrowheads="1"/>
            </p:cNvSpPr>
            <p:nvPr/>
          </p:nvSpPr>
          <p:spPr bwMode="auto">
            <a:xfrm>
              <a:off x="1384" y="1814"/>
              <a:ext cx="209" cy="187"/>
            </a:xfrm>
            <a:prstGeom prst="ellipse">
              <a:avLst/>
            </a:prstGeom>
            <a:solidFill>
              <a:srgbClr val="96F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4" name="Oval 64"/>
            <p:cNvSpPr>
              <a:spLocks noChangeArrowheads="1"/>
            </p:cNvSpPr>
            <p:nvPr/>
          </p:nvSpPr>
          <p:spPr bwMode="auto">
            <a:xfrm>
              <a:off x="1384" y="1821"/>
              <a:ext cx="201" cy="180"/>
            </a:xfrm>
            <a:prstGeom prst="ellipse">
              <a:avLst/>
            </a:prstGeom>
            <a:solidFill>
              <a:srgbClr val="A1F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5" name="Oval 65"/>
            <p:cNvSpPr>
              <a:spLocks noChangeArrowheads="1"/>
            </p:cNvSpPr>
            <p:nvPr/>
          </p:nvSpPr>
          <p:spPr bwMode="auto">
            <a:xfrm>
              <a:off x="1384" y="1821"/>
              <a:ext cx="194" cy="172"/>
            </a:xfrm>
            <a:prstGeom prst="ellipse">
              <a:avLst/>
            </a:prstGeom>
            <a:solidFill>
              <a:srgbClr val="ACF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6" name="Oval 66"/>
            <p:cNvSpPr>
              <a:spLocks noChangeArrowheads="1"/>
            </p:cNvSpPr>
            <p:nvPr/>
          </p:nvSpPr>
          <p:spPr bwMode="auto">
            <a:xfrm>
              <a:off x="1391" y="1828"/>
              <a:ext cx="180" cy="158"/>
            </a:xfrm>
            <a:prstGeom prst="ellipse">
              <a:avLst/>
            </a:prstGeom>
            <a:solidFill>
              <a:srgbClr val="B6F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7" name="Oval 67"/>
            <p:cNvSpPr>
              <a:spLocks noChangeArrowheads="1"/>
            </p:cNvSpPr>
            <p:nvPr/>
          </p:nvSpPr>
          <p:spPr bwMode="auto">
            <a:xfrm>
              <a:off x="1391" y="1828"/>
              <a:ext cx="173" cy="151"/>
            </a:xfrm>
            <a:prstGeom prst="ellipse">
              <a:avLst/>
            </a:pr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8" name="Oval 68"/>
            <p:cNvSpPr>
              <a:spLocks noChangeArrowheads="1"/>
            </p:cNvSpPr>
            <p:nvPr/>
          </p:nvSpPr>
          <p:spPr bwMode="auto">
            <a:xfrm>
              <a:off x="1391" y="1828"/>
              <a:ext cx="173" cy="144"/>
            </a:xfrm>
            <a:prstGeom prst="ellipse">
              <a:avLst/>
            </a:prstGeom>
            <a:solidFill>
              <a:srgbClr val="C8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69" name="Oval 69"/>
            <p:cNvSpPr>
              <a:spLocks noChangeArrowheads="1"/>
            </p:cNvSpPr>
            <p:nvPr/>
          </p:nvSpPr>
          <p:spPr bwMode="auto">
            <a:xfrm>
              <a:off x="1391" y="1828"/>
              <a:ext cx="158" cy="137"/>
            </a:xfrm>
            <a:prstGeom prst="ellipse">
              <a:avLst/>
            </a:prstGeom>
            <a:solidFill>
              <a:srgbClr val="D0F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0" name="Oval 70"/>
            <p:cNvSpPr>
              <a:spLocks noChangeArrowheads="1"/>
            </p:cNvSpPr>
            <p:nvPr/>
          </p:nvSpPr>
          <p:spPr bwMode="auto">
            <a:xfrm>
              <a:off x="1398" y="1828"/>
              <a:ext cx="151" cy="137"/>
            </a:xfrm>
            <a:prstGeom prst="ellipse">
              <a:avLst/>
            </a:prstGeom>
            <a:solidFill>
              <a:srgbClr val="D8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1" name="Oval 71"/>
            <p:cNvSpPr>
              <a:spLocks noChangeArrowheads="1"/>
            </p:cNvSpPr>
            <p:nvPr/>
          </p:nvSpPr>
          <p:spPr bwMode="auto">
            <a:xfrm>
              <a:off x="1398" y="1828"/>
              <a:ext cx="137" cy="122"/>
            </a:xfrm>
            <a:prstGeom prst="ellipse">
              <a:avLst/>
            </a:prstGeom>
            <a:solidFill>
              <a:srgbClr val="DF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2" name="Oval 72"/>
            <p:cNvSpPr>
              <a:spLocks noChangeArrowheads="1"/>
            </p:cNvSpPr>
            <p:nvPr/>
          </p:nvSpPr>
          <p:spPr bwMode="auto">
            <a:xfrm>
              <a:off x="1406" y="1835"/>
              <a:ext cx="129" cy="115"/>
            </a:xfrm>
            <a:prstGeom prst="ellipse">
              <a:avLst/>
            </a:prstGeom>
            <a:solidFill>
              <a:srgbClr val="E5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3" name="Oval 73"/>
            <p:cNvSpPr>
              <a:spLocks noChangeArrowheads="1"/>
            </p:cNvSpPr>
            <p:nvPr/>
          </p:nvSpPr>
          <p:spPr bwMode="auto">
            <a:xfrm>
              <a:off x="1406" y="1835"/>
              <a:ext cx="115" cy="101"/>
            </a:xfrm>
            <a:prstGeom prst="ellipse">
              <a:avLst/>
            </a:prstGeom>
            <a:solidFill>
              <a:srgbClr val="EB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4" name="Oval 74"/>
            <p:cNvSpPr>
              <a:spLocks noChangeArrowheads="1"/>
            </p:cNvSpPr>
            <p:nvPr/>
          </p:nvSpPr>
          <p:spPr bwMode="auto">
            <a:xfrm>
              <a:off x="1406" y="1835"/>
              <a:ext cx="107" cy="101"/>
            </a:xfrm>
            <a:prstGeom prst="ellipse">
              <a:avLst/>
            </a:prstGeom>
            <a:solidFill>
              <a:srgbClr val="E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5" name="Oval 75"/>
            <p:cNvSpPr>
              <a:spLocks noChangeArrowheads="1"/>
            </p:cNvSpPr>
            <p:nvPr/>
          </p:nvSpPr>
          <p:spPr bwMode="auto">
            <a:xfrm>
              <a:off x="1406" y="1835"/>
              <a:ext cx="100" cy="87"/>
            </a:xfrm>
            <a:prstGeom prst="ellipse">
              <a:avLst/>
            </a:prstGeom>
            <a:solidFill>
              <a:srgbClr val="F4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6" name="Oval 76"/>
            <p:cNvSpPr>
              <a:spLocks noChangeArrowheads="1"/>
            </p:cNvSpPr>
            <p:nvPr/>
          </p:nvSpPr>
          <p:spPr bwMode="auto">
            <a:xfrm>
              <a:off x="1413" y="1842"/>
              <a:ext cx="86" cy="80"/>
            </a:xfrm>
            <a:prstGeom prst="ellipse">
              <a:avLst/>
            </a:prstGeom>
            <a:solidFill>
              <a:srgbClr val="F7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7" name="Oval 77"/>
            <p:cNvSpPr>
              <a:spLocks noChangeArrowheads="1"/>
            </p:cNvSpPr>
            <p:nvPr/>
          </p:nvSpPr>
          <p:spPr bwMode="auto">
            <a:xfrm>
              <a:off x="1406" y="1835"/>
              <a:ext cx="93" cy="79"/>
            </a:xfrm>
            <a:prstGeom prst="ellipse">
              <a:avLst/>
            </a:prstGeom>
            <a:solidFill>
              <a:srgbClr val="FA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8" name="Oval 78"/>
            <p:cNvSpPr>
              <a:spLocks noChangeArrowheads="1"/>
            </p:cNvSpPr>
            <p:nvPr/>
          </p:nvSpPr>
          <p:spPr bwMode="auto">
            <a:xfrm>
              <a:off x="1413" y="1842"/>
              <a:ext cx="79" cy="72"/>
            </a:xfrm>
            <a:prstGeom prst="ellipse">
              <a:avLst/>
            </a:prstGeom>
            <a:solidFill>
              <a:srgbClr val="FD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79" name="Oval 79"/>
            <p:cNvSpPr>
              <a:spLocks noChangeArrowheads="1"/>
            </p:cNvSpPr>
            <p:nvPr/>
          </p:nvSpPr>
          <p:spPr bwMode="auto">
            <a:xfrm>
              <a:off x="1413" y="1842"/>
              <a:ext cx="65" cy="58"/>
            </a:xfrm>
            <a:prstGeom prst="ellipse">
              <a:avLst/>
            </a:pr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80" name="Oval 80"/>
            <p:cNvSpPr>
              <a:spLocks noChangeArrowheads="1"/>
            </p:cNvSpPr>
            <p:nvPr/>
          </p:nvSpPr>
          <p:spPr bwMode="auto">
            <a:xfrm>
              <a:off x="1420" y="1850"/>
              <a:ext cx="58" cy="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881" name="Oval 81"/>
            <p:cNvSpPr>
              <a:spLocks noChangeArrowheads="1"/>
            </p:cNvSpPr>
            <p:nvPr/>
          </p:nvSpPr>
          <p:spPr bwMode="auto">
            <a:xfrm>
              <a:off x="1373" y="1802"/>
              <a:ext cx="289" cy="260"/>
            </a:xfrm>
            <a:prstGeom prst="ellipse">
              <a:avLst/>
            </a:prstGeom>
            <a:noFill/>
            <a:ln w="1111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12882" name="Group 82"/>
          <p:cNvGrpSpPr>
            <a:grpSpLocks noChangeAspect="1"/>
          </p:cNvGrpSpPr>
          <p:nvPr/>
        </p:nvGrpSpPr>
        <p:grpSpPr bwMode="auto">
          <a:xfrm>
            <a:off x="876300" y="3141663"/>
            <a:ext cx="550863" cy="498475"/>
            <a:chOff x="1535" y="3397"/>
            <a:chExt cx="209" cy="201"/>
          </a:xfrm>
        </p:grpSpPr>
        <p:grpSp>
          <p:nvGrpSpPr>
            <p:cNvPr id="1612883" name="Group 83"/>
            <p:cNvGrpSpPr>
              <a:grpSpLocks noChangeAspect="1"/>
            </p:cNvGrpSpPr>
            <p:nvPr/>
          </p:nvGrpSpPr>
          <p:grpSpPr bwMode="auto">
            <a:xfrm>
              <a:off x="1535" y="3397"/>
              <a:ext cx="209" cy="201"/>
              <a:chOff x="1535" y="3397"/>
              <a:chExt cx="209" cy="201"/>
            </a:xfrm>
          </p:grpSpPr>
          <p:sp>
            <p:nvSpPr>
              <p:cNvPr id="1612884" name="Oval 84"/>
              <p:cNvSpPr>
                <a:spLocks noChangeAspect="1" noChangeArrowheads="1"/>
              </p:cNvSpPr>
              <p:nvPr/>
            </p:nvSpPr>
            <p:spPr bwMode="auto">
              <a:xfrm>
                <a:off x="1535" y="3397"/>
                <a:ext cx="209" cy="20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85" name="Oval 85"/>
              <p:cNvSpPr>
                <a:spLocks noChangeAspect="1" noChangeArrowheads="1"/>
              </p:cNvSpPr>
              <p:nvPr/>
            </p:nvSpPr>
            <p:spPr bwMode="auto">
              <a:xfrm>
                <a:off x="1535" y="3397"/>
                <a:ext cx="202" cy="194"/>
              </a:xfrm>
              <a:prstGeom prst="ellipse">
                <a:avLst/>
              </a:prstGeom>
              <a:solidFill>
                <a:srgbClr val="FF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86" name="Oval 86"/>
              <p:cNvSpPr>
                <a:spLocks noChangeAspect="1" noChangeArrowheads="1"/>
              </p:cNvSpPr>
              <p:nvPr/>
            </p:nvSpPr>
            <p:spPr bwMode="auto">
              <a:xfrm>
                <a:off x="1535" y="3404"/>
                <a:ext cx="194" cy="187"/>
              </a:xfrm>
              <a:prstGeom prst="ellipse">
                <a:avLst/>
              </a:prstGeom>
              <a:solidFill>
                <a:srgbClr val="FF2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87" name="Oval 87"/>
              <p:cNvSpPr>
                <a:spLocks noChangeAspect="1" noChangeArrowheads="1"/>
              </p:cNvSpPr>
              <p:nvPr/>
            </p:nvSpPr>
            <p:spPr bwMode="auto">
              <a:xfrm>
                <a:off x="1535" y="3404"/>
                <a:ext cx="187" cy="180"/>
              </a:xfrm>
              <a:prstGeom prst="ellipse">
                <a:avLst/>
              </a:prstGeom>
              <a:solidFill>
                <a:srgbClr val="FF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88" name="Oval 88"/>
              <p:cNvSpPr>
                <a:spLocks noChangeAspect="1" noChangeArrowheads="1"/>
              </p:cNvSpPr>
              <p:nvPr/>
            </p:nvSpPr>
            <p:spPr bwMode="auto">
              <a:xfrm>
                <a:off x="1542" y="3404"/>
                <a:ext cx="180" cy="173"/>
              </a:xfrm>
              <a:prstGeom prst="ellipse">
                <a:avLst/>
              </a:prstGeom>
              <a:solidFill>
                <a:srgbClr val="FF4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89" name="Oval 89"/>
              <p:cNvSpPr>
                <a:spLocks noChangeAspect="1" noChangeArrowheads="1"/>
              </p:cNvSpPr>
              <p:nvPr/>
            </p:nvSpPr>
            <p:spPr bwMode="auto">
              <a:xfrm>
                <a:off x="1535" y="3404"/>
                <a:ext cx="180" cy="173"/>
              </a:xfrm>
              <a:prstGeom prst="ellipse">
                <a:avLst/>
              </a:prstGeom>
              <a:solidFill>
                <a:srgbClr val="FF5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0" name="Oval 90"/>
              <p:cNvSpPr>
                <a:spLocks noChangeAspect="1" noChangeArrowheads="1"/>
              </p:cNvSpPr>
              <p:nvPr/>
            </p:nvSpPr>
            <p:spPr bwMode="auto">
              <a:xfrm>
                <a:off x="1542" y="3404"/>
                <a:ext cx="173" cy="166"/>
              </a:xfrm>
              <a:prstGeom prst="ellipse">
                <a:avLst/>
              </a:prstGeom>
              <a:solidFill>
                <a:srgbClr val="FF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1" name="Oval 91"/>
              <p:cNvSpPr>
                <a:spLocks noChangeAspect="1" noChangeArrowheads="1"/>
              </p:cNvSpPr>
              <p:nvPr/>
            </p:nvSpPr>
            <p:spPr bwMode="auto">
              <a:xfrm>
                <a:off x="1542" y="3404"/>
                <a:ext cx="166" cy="158"/>
              </a:xfrm>
              <a:prstGeom prst="ellipse">
                <a:avLst/>
              </a:prstGeom>
              <a:solidFill>
                <a:srgbClr val="FF7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2" name="Oval 92"/>
              <p:cNvSpPr>
                <a:spLocks noChangeAspect="1" noChangeArrowheads="1"/>
              </p:cNvSpPr>
              <p:nvPr/>
            </p:nvSpPr>
            <p:spPr bwMode="auto">
              <a:xfrm>
                <a:off x="1542" y="3411"/>
                <a:ext cx="159" cy="144"/>
              </a:xfrm>
              <a:prstGeom prst="ellipse">
                <a:avLst/>
              </a:prstGeom>
              <a:solidFill>
                <a:srgbClr val="FF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3" name="Oval 93"/>
              <p:cNvSpPr>
                <a:spLocks noChangeAspect="1" noChangeArrowheads="1"/>
              </p:cNvSpPr>
              <p:nvPr/>
            </p:nvSpPr>
            <p:spPr bwMode="auto">
              <a:xfrm>
                <a:off x="1542" y="3411"/>
                <a:ext cx="151" cy="137"/>
              </a:xfrm>
              <a:prstGeom prst="ellipse">
                <a:avLst/>
              </a:prstGeom>
              <a:solidFill>
                <a:srgbClr val="FF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4" name="Oval 94"/>
              <p:cNvSpPr>
                <a:spLocks noChangeAspect="1" noChangeArrowheads="1"/>
              </p:cNvSpPr>
              <p:nvPr/>
            </p:nvSpPr>
            <p:spPr bwMode="auto">
              <a:xfrm>
                <a:off x="1549" y="3411"/>
                <a:ext cx="137" cy="137"/>
              </a:xfrm>
              <a:prstGeom prst="ellipse">
                <a:avLst/>
              </a:prstGeom>
              <a:solidFill>
                <a:srgbClr val="FF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5" name="Oval 95"/>
              <p:cNvSpPr>
                <a:spLocks noChangeAspect="1" noChangeArrowheads="1"/>
              </p:cNvSpPr>
              <p:nvPr/>
            </p:nvSpPr>
            <p:spPr bwMode="auto">
              <a:xfrm>
                <a:off x="1549" y="3411"/>
                <a:ext cx="130" cy="130"/>
              </a:xfrm>
              <a:prstGeom prst="ellipse">
                <a:avLst/>
              </a:prstGeom>
              <a:solidFill>
                <a:srgbClr val="FF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6" name="Oval 96"/>
              <p:cNvSpPr>
                <a:spLocks noChangeAspect="1" noChangeArrowheads="1"/>
              </p:cNvSpPr>
              <p:nvPr/>
            </p:nvSpPr>
            <p:spPr bwMode="auto">
              <a:xfrm>
                <a:off x="1549" y="3418"/>
                <a:ext cx="130" cy="116"/>
              </a:xfrm>
              <a:prstGeom prst="ellipse">
                <a:avLst/>
              </a:prstGeom>
              <a:solidFill>
                <a:srgbClr val="FF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7" name="Oval 97"/>
              <p:cNvSpPr>
                <a:spLocks noChangeAspect="1" noChangeArrowheads="1"/>
              </p:cNvSpPr>
              <p:nvPr/>
            </p:nvSpPr>
            <p:spPr bwMode="auto">
              <a:xfrm>
                <a:off x="1549" y="3411"/>
                <a:ext cx="123" cy="123"/>
              </a:xfrm>
              <a:prstGeom prst="ellipse">
                <a:avLst/>
              </a:prstGeom>
              <a:solidFill>
                <a:srgbClr val="FF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8" name="Oval 98"/>
              <p:cNvSpPr>
                <a:spLocks noChangeAspect="1" noChangeArrowheads="1"/>
              </p:cNvSpPr>
              <p:nvPr/>
            </p:nvSpPr>
            <p:spPr bwMode="auto">
              <a:xfrm>
                <a:off x="1549" y="3418"/>
                <a:ext cx="123" cy="108"/>
              </a:xfrm>
              <a:prstGeom prst="ellipse">
                <a:avLst/>
              </a:prstGeom>
              <a:solidFill>
                <a:srgbClr val="FF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899" name="Oval 99"/>
              <p:cNvSpPr>
                <a:spLocks noChangeAspect="1" noChangeArrowheads="1"/>
              </p:cNvSpPr>
              <p:nvPr/>
            </p:nvSpPr>
            <p:spPr bwMode="auto">
              <a:xfrm>
                <a:off x="1549" y="3418"/>
                <a:ext cx="108" cy="101"/>
              </a:xfrm>
              <a:prstGeom prst="ellipse">
                <a:avLst/>
              </a:prstGeom>
              <a:solidFill>
                <a:srgbClr val="FF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0" name="Oval 100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100" cy="93"/>
              </a:xfrm>
              <a:prstGeom prst="ellipse">
                <a:avLst/>
              </a:prstGeom>
              <a:solidFill>
                <a:srgbClr val="FF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1" name="Oval 101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93" cy="86"/>
              </a:xfrm>
              <a:prstGeom prst="ellipse">
                <a:avLst/>
              </a:prstGeom>
              <a:solidFill>
                <a:srgbClr val="FF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2" name="Oval 102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86" cy="79"/>
              </a:xfrm>
              <a:prstGeom prst="ellipse">
                <a:avLst/>
              </a:prstGeom>
              <a:solidFill>
                <a:srgbClr val="FF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3" name="Oval 103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79" cy="72"/>
              </a:xfrm>
              <a:prstGeom prst="ellipse">
                <a:avLst/>
              </a:prstGeom>
              <a:solidFill>
                <a:srgbClr val="FF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4" name="Oval 104"/>
              <p:cNvSpPr>
                <a:spLocks noChangeAspect="1" noChangeArrowheads="1"/>
              </p:cNvSpPr>
              <p:nvPr/>
            </p:nvSpPr>
            <p:spPr bwMode="auto">
              <a:xfrm>
                <a:off x="1564" y="3433"/>
                <a:ext cx="65" cy="65"/>
              </a:xfrm>
              <a:prstGeom prst="ellipse">
                <a:avLst/>
              </a:prstGeom>
              <a:solidFill>
                <a:srgbClr val="FF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5" name="Oval 105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72" cy="64"/>
              </a:xfrm>
              <a:prstGeom prst="ellipse">
                <a:avLst/>
              </a:prstGeom>
              <a:solidFill>
                <a:srgbClr val="FF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6" name="Oval 106"/>
              <p:cNvSpPr>
                <a:spLocks noChangeAspect="1" noChangeArrowheads="1"/>
              </p:cNvSpPr>
              <p:nvPr/>
            </p:nvSpPr>
            <p:spPr bwMode="auto">
              <a:xfrm>
                <a:off x="1564" y="3433"/>
                <a:ext cx="57" cy="50"/>
              </a:xfrm>
              <a:prstGeom prst="ellipse">
                <a:avLst/>
              </a:prstGeom>
              <a:solidFill>
                <a:srgbClr val="FF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7" name="Oval 107"/>
              <p:cNvSpPr>
                <a:spLocks noChangeAspect="1" noChangeArrowheads="1"/>
              </p:cNvSpPr>
              <p:nvPr/>
            </p:nvSpPr>
            <p:spPr bwMode="auto">
              <a:xfrm>
                <a:off x="1564" y="3433"/>
                <a:ext cx="50" cy="43"/>
              </a:xfrm>
              <a:prstGeom prst="ellipse">
                <a:avLst/>
              </a:pr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8" name="Oval 108"/>
              <p:cNvSpPr>
                <a:spLocks noChangeAspect="1" noChangeArrowheads="1"/>
              </p:cNvSpPr>
              <p:nvPr/>
            </p:nvSpPr>
            <p:spPr bwMode="auto">
              <a:xfrm>
                <a:off x="1571" y="3433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09" name="Oval 109"/>
              <p:cNvSpPr>
                <a:spLocks noChangeAspect="1" noChangeArrowheads="1"/>
              </p:cNvSpPr>
              <p:nvPr/>
            </p:nvSpPr>
            <p:spPr bwMode="auto">
              <a:xfrm>
                <a:off x="1538" y="3407"/>
                <a:ext cx="203" cy="188"/>
              </a:xfrm>
              <a:prstGeom prst="ellipse">
                <a:avLst/>
              </a:prstGeom>
              <a:noFill/>
              <a:ln w="111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612910" name="Rectangle 110"/>
            <p:cNvSpPr>
              <a:spLocks noChangeAspect="1" noChangeArrowheads="1"/>
            </p:cNvSpPr>
            <p:nvPr/>
          </p:nvSpPr>
          <p:spPr bwMode="auto">
            <a:xfrm>
              <a:off x="1564" y="3440"/>
              <a:ext cx="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1612911" name="Group 111"/>
          <p:cNvGrpSpPr>
            <a:grpSpLocks noChangeAspect="1"/>
          </p:cNvGrpSpPr>
          <p:nvPr/>
        </p:nvGrpSpPr>
        <p:grpSpPr bwMode="auto">
          <a:xfrm>
            <a:off x="1360488" y="3448050"/>
            <a:ext cx="550862" cy="498475"/>
            <a:chOff x="1535" y="3397"/>
            <a:chExt cx="209" cy="201"/>
          </a:xfrm>
        </p:grpSpPr>
        <p:grpSp>
          <p:nvGrpSpPr>
            <p:cNvPr id="1612912" name="Group 112"/>
            <p:cNvGrpSpPr>
              <a:grpSpLocks noChangeAspect="1"/>
            </p:cNvGrpSpPr>
            <p:nvPr/>
          </p:nvGrpSpPr>
          <p:grpSpPr bwMode="auto">
            <a:xfrm>
              <a:off x="1535" y="3397"/>
              <a:ext cx="209" cy="201"/>
              <a:chOff x="1535" y="3397"/>
              <a:chExt cx="209" cy="201"/>
            </a:xfrm>
          </p:grpSpPr>
          <p:sp>
            <p:nvSpPr>
              <p:cNvPr id="1612913" name="Oval 113"/>
              <p:cNvSpPr>
                <a:spLocks noChangeAspect="1" noChangeArrowheads="1"/>
              </p:cNvSpPr>
              <p:nvPr/>
            </p:nvSpPr>
            <p:spPr bwMode="auto">
              <a:xfrm>
                <a:off x="1535" y="3397"/>
                <a:ext cx="209" cy="20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14" name="Oval 114"/>
              <p:cNvSpPr>
                <a:spLocks noChangeAspect="1" noChangeArrowheads="1"/>
              </p:cNvSpPr>
              <p:nvPr/>
            </p:nvSpPr>
            <p:spPr bwMode="auto">
              <a:xfrm>
                <a:off x="1535" y="3397"/>
                <a:ext cx="202" cy="194"/>
              </a:xfrm>
              <a:prstGeom prst="ellipse">
                <a:avLst/>
              </a:prstGeom>
              <a:solidFill>
                <a:srgbClr val="FF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15" name="Oval 115"/>
              <p:cNvSpPr>
                <a:spLocks noChangeAspect="1" noChangeArrowheads="1"/>
              </p:cNvSpPr>
              <p:nvPr/>
            </p:nvSpPr>
            <p:spPr bwMode="auto">
              <a:xfrm>
                <a:off x="1535" y="3404"/>
                <a:ext cx="194" cy="187"/>
              </a:xfrm>
              <a:prstGeom prst="ellipse">
                <a:avLst/>
              </a:prstGeom>
              <a:solidFill>
                <a:srgbClr val="FF2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16" name="Oval 116"/>
              <p:cNvSpPr>
                <a:spLocks noChangeAspect="1" noChangeArrowheads="1"/>
              </p:cNvSpPr>
              <p:nvPr/>
            </p:nvSpPr>
            <p:spPr bwMode="auto">
              <a:xfrm>
                <a:off x="1535" y="3404"/>
                <a:ext cx="187" cy="180"/>
              </a:xfrm>
              <a:prstGeom prst="ellipse">
                <a:avLst/>
              </a:prstGeom>
              <a:solidFill>
                <a:srgbClr val="FF3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17" name="Oval 117"/>
              <p:cNvSpPr>
                <a:spLocks noChangeAspect="1" noChangeArrowheads="1"/>
              </p:cNvSpPr>
              <p:nvPr/>
            </p:nvSpPr>
            <p:spPr bwMode="auto">
              <a:xfrm>
                <a:off x="1542" y="3404"/>
                <a:ext cx="180" cy="173"/>
              </a:xfrm>
              <a:prstGeom prst="ellipse">
                <a:avLst/>
              </a:prstGeom>
              <a:solidFill>
                <a:srgbClr val="FF4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18" name="Oval 118"/>
              <p:cNvSpPr>
                <a:spLocks noChangeAspect="1" noChangeArrowheads="1"/>
              </p:cNvSpPr>
              <p:nvPr/>
            </p:nvSpPr>
            <p:spPr bwMode="auto">
              <a:xfrm>
                <a:off x="1535" y="3404"/>
                <a:ext cx="180" cy="173"/>
              </a:xfrm>
              <a:prstGeom prst="ellipse">
                <a:avLst/>
              </a:prstGeom>
              <a:solidFill>
                <a:srgbClr val="FF5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19" name="Oval 119"/>
              <p:cNvSpPr>
                <a:spLocks noChangeAspect="1" noChangeArrowheads="1"/>
              </p:cNvSpPr>
              <p:nvPr/>
            </p:nvSpPr>
            <p:spPr bwMode="auto">
              <a:xfrm>
                <a:off x="1542" y="3404"/>
                <a:ext cx="173" cy="166"/>
              </a:xfrm>
              <a:prstGeom prst="ellipse">
                <a:avLst/>
              </a:prstGeom>
              <a:solidFill>
                <a:srgbClr val="FF6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0" name="Oval 120"/>
              <p:cNvSpPr>
                <a:spLocks noChangeAspect="1" noChangeArrowheads="1"/>
              </p:cNvSpPr>
              <p:nvPr/>
            </p:nvSpPr>
            <p:spPr bwMode="auto">
              <a:xfrm>
                <a:off x="1542" y="3404"/>
                <a:ext cx="166" cy="158"/>
              </a:xfrm>
              <a:prstGeom prst="ellipse">
                <a:avLst/>
              </a:prstGeom>
              <a:solidFill>
                <a:srgbClr val="FF7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1" name="Oval 121"/>
              <p:cNvSpPr>
                <a:spLocks noChangeAspect="1" noChangeArrowheads="1"/>
              </p:cNvSpPr>
              <p:nvPr/>
            </p:nvSpPr>
            <p:spPr bwMode="auto">
              <a:xfrm>
                <a:off x="1542" y="3411"/>
                <a:ext cx="159" cy="144"/>
              </a:xfrm>
              <a:prstGeom prst="ellipse">
                <a:avLst/>
              </a:prstGeom>
              <a:solidFill>
                <a:srgbClr val="FF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2" name="Oval 122"/>
              <p:cNvSpPr>
                <a:spLocks noChangeAspect="1" noChangeArrowheads="1"/>
              </p:cNvSpPr>
              <p:nvPr/>
            </p:nvSpPr>
            <p:spPr bwMode="auto">
              <a:xfrm>
                <a:off x="1542" y="3411"/>
                <a:ext cx="151" cy="137"/>
              </a:xfrm>
              <a:prstGeom prst="ellipse">
                <a:avLst/>
              </a:prstGeom>
              <a:solidFill>
                <a:srgbClr val="FF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3" name="Oval 123"/>
              <p:cNvSpPr>
                <a:spLocks noChangeAspect="1" noChangeArrowheads="1"/>
              </p:cNvSpPr>
              <p:nvPr/>
            </p:nvSpPr>
            <p:spPr bwMode="auto">
              <a:xfrm>
                <a:off x="1549" y="3411"/>
                <a:ext cx="137" cy="137"/>
              </a:xfrm>
              <a:prstGeom prst="ellipse">
                <a:avLst/>
              </a:prstGeom>
              <a:solidFill>
                <a:srgbClr val="FF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4" name="Oval 124"/>
              <p:cNvSpPr>
                <a:spLocks noChangeAspect="1" noChangeArrowheads="1"/>
              </p:cNvSpPr>
              <p:nvPr/>
            </p:nvSpPr>
            <p:spPr bwMode="auto">
              <a:xfrm>
                <a:off x="1549" y="3411"/>
                <a:ext cx="130" cy="130"/>
              </a:xfrm>
              <a:prstGeom prst="ellipse">
                <a:avLst/>
              </a:prstGeom>
              <a:solidFill>
                <a:srgbClr val="FF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5" name="Oval 125"/>
              <p:cNvSpPr>
                <a:spLocks noChangeAspect="1" noChangeArrowheads="1"/>
              </p:cNvSpPr>
              <p:nvPr/>
            </p:nvSpPr>
            <p:spPr bwMode="auto">
              <a:xfrm>
                <a:off x="1549" y="3418"/>
                <a:ext cx="130" cy="116"/>
              </a:xfrm>
              <a:prstGeom prst="ellipse">
                <a:avLst/>
              </a:prstGeom>
              <a:solidFill>
                <a:srgbClr val="FF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6" name="Oval 126"/>
              <p:cNvSpPr>
                <a:spLocks noChangeAspect="1" noChangeArrowheads="1"/>
              </p:cNvSpPr>
              <p:nvPr/>
            </p:nvSpPr>
            <p:spPr bwMode="auto">
              <a:xfrm>
                <a:off x="1549" y="3411"/>
                <a:ext cx="123" cy="123"/>
              </a:xfrm>
              <a:prstGeom prst="ellipse">
                <a:avLst/>
              </a:prstGeom>
              <a:solidFill>
                <a:srgbClr val="FF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7" name="Oval 127"/>
              <p:cNvSpPr>
                <a:spLocks noChangeAspect="1" noChangeArrowheads="1"/>
              </p:cNvSpPr>
              <p:nvPr/>
            </p:nvSpPr>
            <p:spPr bwMode="auto">
              <a:xfrm>
                <a:off x="1549" y="3418"/>
                <a:ext cx="123" cy="108"/>
              </a:xfrm>
              <a:prstGeom prst="ellipse">
                <a:avLst/>
              </a:prstGeom>
              <a:solidFill>
                <a:srgbClr val="FF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8" name="Oval 128"/>
              <p:cNvSpPr>
                <a:spLocks noChangeAspect="1" noChangeArrowheads="1"/>
              </p:cNvSpPr>
              <p:nvPr/>
            </p:nvSpPr>
            <p:spPr bwMode="auto">
              <a:xfrm>
                <a:off x="1549" y="3418"/>
                <a:ext cx="108" cy="101"/>
              </a:xfrm>
              <a:prstGeom prst="ellipse">
                <a:avLst/>
              </a:prstGeom>
              <a:solidFill>
                <a:srgbClr val="FF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29" name="Oval 129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100" cy="93"/>
              </a:xfrm>
              <a:prstGeom prst="ellipse">
                <a:avLst/>
              </a:prstGeom>
              <a:solidFill>
                <a:srgbClr val="FF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30" name="Oval 130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93" cy="86"/>
              </a:xfrm>
              <a:prstGeom prst="ellipse">
                <a:avLst/>
              </a:prstGeom>
              <a:solidFill>
                <a:srgbClr val="FF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31" name="Oval 131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86" cy="79"/>
              </a:xfrm>
              <a:prstGeom prst="ellipse">
                <a:avLst/>
              </a:prstGeom>
              <a:solidFill>
                <a:srgbClr val="FF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32" name="Oval 132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79" cy="72"/>
              </a:xfrm>
              <a:prstGeom prst="ellipse">
                <a:avLst/>
              </a:prstGeom>
              <a:solidFill>
                <a:srgbClr val="FF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33" name="Oval 133"/>
              <p:cNvSpPr>
                <a:spLocks noChangeAspect="1" noChangeArrowheads="1"/>
              </p:cNvSpPr>
              <p:nvPr/>
            </p:nvSpPr>
            <p:spPr bwMode="auto">
              <a:xfrm>
                <a:off x="1564" y="3433"/>
                <a:ext cx="65" cy="65"/>
              </a:xfrm>
              <a:prstGeom prst="ellipse">
                <a:avLst/>
              </a:prstGeom>
              <a:solidFill>
                <a:srgbClr val="FF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34" name="Oval 134"/>
              <p:cNvSpPr>
                <a:spLocks noChangeAspect="1" noChangeArrowheads="1"/>
              </p:cNvSpPr>
              <p:nvPr/>
            </p:nvSpPr>
            <p:spPr bwMode="auto">
              <a:xfrm>
                <a:off x="1557" y="3426"/>
                <a:ext cx="72" cy="64"/>
              </a:xfrm>
              <a:prstGeom prst="ellipse">
                <a:avLst/>
              </a:prstGeom>
              <a:solidFill>
                <a:srgbClr val="FF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35" name="Oval 135"/>
              <p:cNvSpPr>
                <a:spLocks noChangeAspect="1" noChangeArrowheads="1"/>
              </p:cNvSpPr>
              <p:nvPr/>
            </p:nvSpPr>
            <p:spPr bwMode="auto">
              <a:xfrm>
                <a:off x="1564" y="3433"/>
                <a:ext cx="57" cy="50"/>
              </a:xfrm>
              <a:prstGeom prst="ellipse">
                <a:avLst/>
              </a:prstGeom>
              <a:solidFill>
                <a:srgbClr val="FF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36" name="Oval 136"/>
              <p:cNvSpPr>
                <a:spLocks noChangeAspect="1" noChangeArrowheads="1"/>
              </p:cNvSpPr>
              <p:nvPr/>
            </p:nvSpPr>
            <p:spPr bwMode="auto">
              <a:xfrm>
                <a:off x="1564" y="3433"/>
                <a:ext cx="50" cy="43"/>
              </a:xfrm>
              <a:prstGeom prst="ellipse">
                <a:avLst/>
              </a:pr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37" name="Oval 137"/>
              <p:cNvSpPr>
                <a:spLocks noChangeAspect="1" noChangeArrowheads="1"/>
              </p:cNvSpPr>
              <p:nvPr/>
            </p:nvSpPr>
            <p:spPr bwMode="auto">
              <a:xfrm>
                <a:off x="1571" y="3433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12938" name="Oval 138"/>
              <p:cNvSpPr>
                <a:spLocks noChangeAspect="1" noChangeArrowheads="1"/>
              </p:cNvSpPr>
              <p:nvPr/>
            </p:nvSpPr>
            <p:spPr bwMode="auto">
              <a:xfrm>
                <a:off x="1538" y="3407"/>
                <a:ext cx="203" cy="188"/>
              </a:xfrm>
              <a:prstGeom prst="ellipse">
                <a:avLst/>
              </a:prstGeom>
              <a:noFill/>
              <a:ln w="111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612939" name="Rectangle 139"/>
            <p:cNvSpPr>
              <a:spLocks noChangeAspect="1" noChangeArrowheads="1"/>
            </p:cNvSpPr>
            <p:nvPr/>
          </p:nvSpPr>
          <p:spPr bwMode="auto">
            <a:xfrm>
              <a:off x="1564" y="3440"/>
              <a:ext cx="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1612940" name="Rectangle 140"/>
          <p:cNvSpPr>
            <a:spLocks noChangeArrowheads="1"/>
          </p:cNvSpPr>
          <p:nvPr/>
        </p:nvSpPr>
        <p:spPr bwMode="auto">
          <a:xfrm>
            <a:off x="1343025" y="3490913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/>
              <a:t>Mn</a:t>
            </a:r>
            <a:endParaRPr lang="en-US" sz="2000" b="1"/>
          </a:p>
        </p:txBody>
      </p:sp>
      <p:sp>
        <p:nvSpPr>
          <p:cNvPr id="1612941" name="Rectangle 141"/>
          <p:cNvSpPr>
            <a:spLocks noChangeArrowheads="1"/>
          </p:cNvSpPr>
          <p:nvPr/>
        </p:nvSpPr>
        <p:spPr bwMode="auto">
          <a:xfrm>
            <a:off x="885825" y="3186113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000" b="1"/>
              <a:t>Mn</a:t>
            </a:r>
            <a:endParaRPr lang="en-US" sz="2000" b="1"/>
          </a:p>
        </p:txBody>
      </p:sp>
      <p:sp>
        <p:nvSpPr>
          <p:cNvPr id="1612942" name="Rectangle 142"/>
          <p:cNvSpPr>
            <a:spLocks noChangeArrowheads="1"/>
          </p:cNvSpPr>
          <p:nvPr/>
        </p:nvSpPr>
        <p:spPr bwMode="auto">
          <a:xfrm>
            <a:off x="1508125" y="2767013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sz="2000" b="1"/>
              <a:t>Ru</a:t>
            </a:r>
            <a:endParaRPr lang="en-US" sz="2000" b="1"/>
          </a:p>
        </p:txBody>
      </p:sp>
      <p:grpSp>
        <p:nvGrpSpPr>
          <p:cNvPr id="1612943" name="Group 143"/>
          <p:cNvGrpSpPr>
            <a:grpSpLocks noChangeAspect="1"/>
          </p:cNvGrpSpPr>
          <p:nvPr/>
        </p:nvGrpSpPr>
        <p:grpSpPr bwMode="auto">
          <a:xfrm>
            <a:off x="1943100" y="2155825"/>
            <a:ext cx="582613" cy="565150"/>
            <a:chOff x="1017" y="3397"/>
            <a:chExt cx="216" cy="201"/>
          </a:xfrm>
        </p:grpSpPr>
        <p:sp>
          <p:nvSpPr>
            <p:cNvPr id="1612944" name="Oval 144"/>
            <p:cNvSpPr>
              <a:spLocks noChangeAspect="1" noChangeArrowheads="1"/>
            </p:cNvSpPr>
            <p:nvPr/>
          </p:nvSpPr>
          <p:spPr bwMode="auto">
            <a:xfrm>
              <a:off x="1017" y="3397"/>
              <a:ext cx="216" cy="201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45" name="Oval 145"/>
            <p:cNvSpPr>
              <a:spLocks noChangeAspect="1" noChangeArrowheads="1"/>
            </p:cNvSpPr>
            <p:nvPr/>
          </p:nvSpPr>
          <p:spPr bwMode="auto">
            <a:xfrm>
              <a:off x="1017" y="3397"/>
              <a:ext cx="201" cy="194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46" name="Oval 146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94" cy="187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47" name="Oval 147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87" cy="180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48" name="Oval 148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80" cy="17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49" name="Oval 149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80" cy="17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0" name="Oval 150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73" cy="166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1" name="Oval 151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66" cy="158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2" name="Oval 152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51" cy="144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3" name="Oval 153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44" cy="137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4" name="Oval 154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44" cy="137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5" name="Oval 155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37" cy="130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6" name="Oval 156"/>
            <p:cNvSpPr>
              <a:spLocks noChangeAspect="1" noChangeArrowheads="1"/>
            </p:cNvSpPr>
            <p:nvPr/>
          </p:nvSpPr>
          <p:spPr bwMode="auto">
            <a:xfrm>
              <a:off x="1039" y="3418"/>
              <a:ext cx="122" cy="116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7" name="Oval 157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23" cy="12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8" name="Oval 158"/>
            <p:cNvSpPr>
              <a:spLocks noChangeAspect="1" noChangeArrowheads="1"/>
            </p:cNvSpPr>
            <p:nvPr/>
          </p:nvSpPr>
          <p:spPr bwMode="auto">
            <a:xfrm>
              <a:off x="1039" y="3418"/>
              <a:ext cx="115" cy="108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59" name="Oval 159"/>
            <p:cNvSpPr>
              <a:spLocks noChangeAspect="1" noChangeArrowheads="1"/>
            </p:cNvSpPr>
            <p:nvPr/>
          </p:nvSpPr>
          <p:spPr bwMode="auto">
            <a:xfrm>
              <a:off x="1039" y="3418"/>
              <a:ext cx="107" cy="101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0" name="Oval 160"/>
            <p:cNvSpPr>
              <a:spLocks noChangeAspect="1" noChangeArrowheads="1"/>
            </p:cNvSpPr>
            <p:nvPr/>
          </p:nvSpPr>
          <p:spPr bwMode="auto">
            <a:xfrm>
              <a:off x="1039" y="3426"/>
              <a:ext cx="100" cy="9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1" name="Oval 161"/>
            <p:cNvSpPr>
              <a:spLocks noChangeAspect="1" noChangeArrowheads="1"/>
            </p:cNvSpPr>
            <p:nvPr/>
          </p:nvSpPr>
          <p:spPr bwMode="auto">
            <a:xfrm>
              <a:off x="1039" y="3426"/>
              <a:ext cx="93" cy="86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2" name="Oval 162"/>
            <p:cNvSpPr>
              <a:spLocks noChangeAspect="1" noChangeArrowheads="1"/>
            </p:cNvSpPr>
            <p:nvPr/>
          </p:nvSpPr>
          <p:spPr bwMode="auto">
            <a:xfrm>
              <a:off x="1046" y="3426"/>
              <a:ext cx="86" cy="79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3" name="Oval 163"/>
            <p:cNvSpPr>
              <a:spLocks noChangeAspect="1" noChangeArrowheads="1"/>
            </p:cNvSpPr>
            <p:nvPr/>
          </p:nvSpPr>
          <p:spPr bwMode="auto">
            <a:xfrm>
              <a:off x="1046" y="3426"/>
              <a:ext cx="72" cy="72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4" name="Oval 164"/>
            <p:cNvSpPr>
              <a:spLocks noChangeAspect="1" noChangeArrowheads="1"/>
            </p:cNvSpPr>
            <p:nvPr/>
          </p:nvSpPr>
          <p:spPr bwMode="auto">
            <a:xfrm>
              <a:off x="1046" y="3433"/>
              <a:ext cx="72" cy="65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5" name="Oval 165"/>
            <p:cNvSpPr>
              <a:spLocks noChangeAspect="1" noChangeArrowheads="1"/>
            </p:cNvSpPr>
            <p:nvPr/>
          </p:nvSpPr>
          <p:spPr bwMode="auto">
            <a:xfrm>
              <a:off x="1046" y="3426"/>
              <a:ext cx="65" cy="64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6" name="Oval 166"/>
            <p:cNvSpPr>
              <a:spLocks noChangeAspect="1" noChangeArrowheads="1"/>
            </p:cNvSpPr>
            <p:nvPr/>
          </p:nvSpPr>
          <p:spPr bwMode="auto">
            <a:xfrm>
              <a:off x="1046" y="3433"/>
              <a:ext cx="65" cy="50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7" name="Oval 167"/>
            <p:cNvSpPr>
              <a:spLocks noChangeAspect="1" noChangeArrowheads="1"/>
            </p:cNvSpPr>
            <p:nvPr/>
          </p:nvSpPr>
          <p:spPr bwMode="auto">
            <a:xfrm>
              <a:off x="1046" y="3433"/>
              <a:ext cx="57" cy="4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8" name="Oval 168"/>
            <p:cNvSpPr>
              <a:spLocks noChangeAspect="1" noChangeArrowheads="1"/>
            </p:cNvSpPr>
            <p:nvPr/>
          </p:nvSpPr>
          <p:spPr bwMode="auto">
            <a:xfrm>
              <a:off x="1053" y="3433"/>
              <a:ext cx="43" cy="4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69" name="Oval 169"/>
            <p:cNvSpPr>
              <a:spLocks noChangeAspect="1" noChangeArrowheads="1"/>
            </p:cNvSpPr>
            <p:nvPr/>
          </p:nvSpPr>
          <p:spPr bwMode="auto">
            <a:xfrm>
              <a:off x="1027" y="3407"/>
              <a:ext cx="196" cy="188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FF00F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12970" name="Group 170"/>
          <p:cNvGrpSpPr>
            <a:grpSpLocks noChangeAspect="1"/>
          </p:cNvGrpSpPr>
          <p:nvPr/>
        </p:nvGrpSpPr>
        <p:grpSpPr bwMode="auto">
          <a:xfrm>
            <a:off x="2286000" y="2701925"/>
            <a:ext cx="582613" cy="565150"/>
            <a:chOff x="1017" y="3397"/>
            <a:chExt cx="216" cy="201"/>
          </a:xfrm>
        </p:grpSpPr>
        <p:sp>
          <p:nvSpPr>
            <p:cNvPr id="1612971" name="Oval 171"/>
            <p:cNvSpPr>
              <a:spLocks noChangeAspect="1" noChangeArrowheads="1"/>
            </p:cNvSpPr>
            <p:nvPr/>
          </p:nvSpPr>
          <p:spPr bwMode="auto">
            <a:xfrm>
              <a:off x="1017" y="3397"/>
              <a:ext cx="216" cy="201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72" name="Oval 172"/>
            <p:cNvSpPr>
              <a:spLocks noChangeAspect="1" noChangeArrowheads="1"/>
            </p:cNvSpPr>
            <p:nvPr/>
          </p:nvSpPr>
          <p:spPr bwMode="auto">
            <a:xfrm>
              <a:off x="1017" y="3397"/>
              <a:ext cx="201" cy="194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73" name="Oval 173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94" cy="187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74" name="Oval 174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87" cy="180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75" name="Oval 175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80" cy="17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76" name="Oval 176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80" cy="17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77" name="Oval 177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73" cy="166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78" name="Oval 178"/>
            <p:cNvSpPr>
              <a:spLocks noChangeAspect="1" noChangeArrowheads="1"/>
            </p:cNvSpPr>
            <p:nvPr/>
          </p:nvSpPr>
          <p:spPr bwMode="auto">
            <a:xfrm>
              <a:off x="1024" y="3404"/>
              <a:ext cx="166" cy="158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79" name="Oval 179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51" cy="144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0" name="Oval 180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44" cy="137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1" name="Oval 181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44" cy="137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2" name="Oval 182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37" cy="130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3" name="Oval 183"/>
            <p:cNvSpPr>
              <a:spLocks noChangeAspect="1" noChangeArrowheads="1"/>
            </p:cNvSpPr>
            <p:nvPr/>
          </p:nvSpPr>
          <p:spPr bwMode="auto">
            <a:xfrm>
              <a:off x="1039" y="3418"/>
              <a:ext cx="122" cy="116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4" name="Oval 184"/>
            <p:cNvSpPr>
              <a:spLocks noChangeAspect="1" noChangeArrowheads="1"/>
            </p:cNvSpPr>
            <p:nvPr/>
          </p:nvSpPr>
          <p:spPr bwMode="auto">
            <a:xfrm>
              <a:off x="1031" y="3411"/>
              <a:ext cx="123" cy="12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5" name="Oval 185"/>
            <p:cNvSpPr>
              <a:spLocks noChangeAspect="1" noChangeArrowheads="1"/>
            </p:cNvSpPr>
            <p:nvPr/>
          </p:nvSpPr>
          <p:spPr bwMode="auto">
            <a:xfrm>
              <a:off x="1039" y="3418"/>
              <a:ext cx="115" cy="108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6" name="Oval 186"/>
            <p:cNvSpPr>
              <a:spLocks noChangeAspect="1" noChangeArrowheads="1"/>
            </p:cNvSpPr>
            <p:nvPr/>
          </p:nvSpPr>
          <p:spPr bwMode="auto">
            <a:xfrm>
              <a:off x="1039" y="3418"/>
              <a:ext cx="107" cy="101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7" name="Oval 187"/>
            <p:cNvSpPr>
              <a:spLocks noChangeAspect="1" noChangeArrowheads="1"/>
            </p:cNvSpPr>
            <p:nvPr/>
          </p:nvSpPr>
          <p:spPr bwMode="auto">
            <a:xfrm>
              <a:off x="1039" y="3426"/>
              <a:ext cx="100" cy="9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8" name="Oval 188"/>
            <p:cNvSpPr>
              <a:spLocks noChangeAspect="1" noChangeArrowheads="1"/>
            </p:cNvSpPr>
            <p:nvPr/>
          </p:nvSpPr>
          <p:spPr bwMode="auto">
            <a:xfrm>
              <a:off x="1039" y="3426"/>
              <a:ext cx="93" cy="86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89" name="Oval 189"/>
            <p:cNvSpPr>
              <a:spLocks noChangeAspect="1" noChangeArrowheads="1"/>
            </p:cNvSpPr>
            <p:nvPr/>
          </p:nvSpPr>
          <p:spPr bwMode="auto">
            <a:xfrm>
              <a:off x="1046" y="3426"/>
              <a:ext cx="86" cy="79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90" name="Oval 190"/>
            <p:cNvSpPr>
              <a:spLocks noChangeAspect="1" noChangeArrowheads="1"/>
            </p:cNvSpPr>
            <p:nvPr/>
          </p:nvSpPr>
          <p:spPr bwMode="auto">
            <a:xfrm>
              <a:off x="1046" y="3426"/>
              <a:ext cx="72" cy="72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91" name="Oval 191"/>
            <p:cNvSpPr>
              <a:spLocks noChangeAspect="1" noChangeArrowheads="1"/>
            </p:cNvSpPr>
            <p:nvPr/>
          </p:nvSpPr>
          <p:spPr bwMode="auto">
            <a:xfrm>
              <a:off x="1046" y="3433"/>
              <a:ext cx="72" cy="65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92" name="Oval 192"/>
            <p:cNvSpPr>
              <a:spLocks noChangeAspect="1" noChangeArrowheads="1"/>
            </p:cNvSpPr>
            <p:nvPr/>
          </p:nvSpPr>
          <p:spPr bwMode="auto">
            <a:xfrm>
              <a:off x="1046" y="3426"/>
              <a:ext cx="65" cy="64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93" name="Oval 193"/>
            <p:cNvSpPr>
              <a:spLocks noChangeAspect="1" noChangeArrowheads="1"/>
            </p:cNvSpPr>
            <p:nvPr/>
          </p:nvSpPr>
          <p:spPr bwMode="auto">
            <a:xfrm>
              <a:off x="1046" y="3433"/>
              <a:ext cx="65" cy="50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94" name="Oval 194"/>
            <p:cNvSpPr>
              <a:spLocks noChangeAspect="1" noChangeArrowheads="1"/>
            </p:cNvSpPr>
            <p:nvPr/>
          </p:nvSpPr>
          <p:spPr bwMode="auto">
            <a:xfrm>
              <a:off x="1046" y="3433"/>
              <a:ext cx="57" cy="4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95" name="Oval 195"/>
            <p:cNvSpPr>
              <a:spLocks noChangeAspect="1" noChangeArrowheads="1"/>
            </p:cNvSpPr>
            <p:nvPr/>
          </p:nvSpPr>
          <p:spPr bwMode="auto">
            <a:xfrm>
              <a:off x="1053" y="3433"/>
              <a:ext cx="43" cy="43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12996" name="Oval 196"/>
            <p:cNvSpPr>
              <a:spLocks noChangeAspect="1" noChangeArrowheads="1"/>
            </p:cNvSpPr>
            <p:nvPr/>
          </p:nvSpPr>
          <p:spPr bwMode="auto">
            <a:xfrm>
              <a:off x="1027" y="3407"/>
              <a:ext cx="196" cy="188"/>
            </a:xfrm>
            <a:prstGeom prst="ellipse">
              <a:avLst/>
            </a:prstGeom>
            <a:gradFill rotWithShape="0">
              <a:gsLst>
                <a:gs pos="0">
                  <a:srgbClr val="0000CC">
                    <a:gamma/>
                    <a:tint val="0"/>
                    <a:invGamma/>
                  </a:srgbClr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1113">
                  <a:solidFill>
                    <a:srgbClr val="FF00F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12997" name="Text Box 197"/>
          <p:cNvSpPr txBox="1">
            <a:spLocks noChangeArrowheads="1"/>
          </p:cNvSpPr>
          <p:nvPr/>
        </p:nvSpPr>
        <p:spPr bwMode="auto">
          <a:xfrm>
            <a:off x="1990725" y="21875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Fe</a:t>
            </a:r>
            <a:endParaRPr lang="en-GB"/>
          </a:p>
        </p:txBody>
      </p:sp>
      <p:sp>
        <p:nvSpPr>
          <p:cNvPr id="1612998" name="Text Box 198"/>
          <p:cNvSpPr txBox="1">
            <a:spLocks noChangeArrowheads="1"/>
          </p:cNvSpPr>
          <p:nvPr/>
        </p:nvSpPr>
        <p:spPr bwMode="auto">
          <a:xfrm>
            <a:off x="2333625" y="2733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Fe</a:t>
            </a:r>
            <a:endParaRPr lang="en-GB"/>
          </a:p>
        </p:txBody>
      </p:sp>
      <p:graphicFrame>
        <p:nvGraphicFramePr>
          <p:cNvPr id="1612999" name="Object 199"/>
          <p:cNvGraphicFramePr>
            <a:graphicFrameLocks noChangeAspect="1"/>
          </p:cNvGraphicFramePr>
          <p:nvPr/>
        </p:nvGraphicFramePr>
        <p:xfrm flipH="1">
          <a:off x="0" y="4838700"/>
          <a:ext cx="12636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031" name="Photo Editor Photo" r:id="rId4" imgW="4761905" imgH="4761905" progId="MSPhotoEd.3">
                  <p:embed/>
                </p:oleObj>
              </mc:Choice>
              <mc:Fallback>
                <p:oleObj name="Photo Editor Photo" r:id="rId4" imgW="4761905" imgH="4761905" progId="MSPhotoEd.3">
                  <p:embed/>
                  <p:pic>
                    <p:nvPicPr>
                      <p:cNvPr id="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7561"/>
                      <a:stretch>
                        <a:fillRect/>
                      </a:stretch>
                    </p:blipFill>
                    <p:spPr bwMode="auto">
                      <a:xfrm flipH="1">
                        <a:off x="0" y="4838700"/>
                        <a:ext cx="126365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95325" y="3714750"/>
            <a:ext cx="625475" cy="576263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800" b="1"/>
              <a:t>Co</a:t>
            </a:r>
            <a:endParaRPr lang="sv-SE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82" name="Text Box 2"/>
          <p:cNvSpPr txBox="1">
            <a:spLocks noChangeArrowheads="1"/>
          </p:cNvSpPr>
          <p:nvPr/>
        </p:nvSpPr>
        <p:spPr bwMode="auto">
          <a:xfrm>
            <a:off x="184150" y="215900"/>
            <a:ext cx="8959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3600" b="1"/>
              <a:t>Artificial photosynthesis:</a:t>
            </a:r>
            <a:r>
              <a:rPr lang="sv-SE" sz="3600" b="1">
                <a:solidFill>
                  <a:srgbClr val="FF3300"/>
                </a:solidFill>
              </a:rPr>
              <a:t> </a:t>
            </a:r>
          </a:p>
          <a:p>
            <a:r>
              <a:rPr lang="sv-SE" sz="3600" b="1">
                <a:solidFill>
                  <a:srgbClr val="FF3300"/>
                </a:solidFill>
              </a:rPr>
              <a:t>Target – fuel from solar energy and water!</a:t>
            </a:r>
          </a:p>
          <a:p>
            <a:endParaRPr lang="sv-SE" sz="3600" b="1">
              <a:solidFill>
                <a:srgbClr val="FF3300"/>
              </a:solidFill>
            </a:endParaRPr>
          </a:p>
          <a:p>
            <a:r>
              <a:rPr lang="sv-SE" sz="3600" b="1">
                <a:solidFill>
                  <a:srgbClr val="FF3300"/>
                </a:solidFill>
              </a:rPr>
              <a:t>Visionary – but how?</a:t>
            </a:r>
          </a:p>
          <a:p>
            <a:endParaRPr lang="sv-SE" sz="36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130" name="Text Box 2"/>
          <p:cNvSpPr txBox="1">
            <a:spLocks noChangeArrowheads="1"/>
          </p:cNvSpPr>
          <p:nvPr/>
        </p:nvSpPr>
        <p:spPr bwMode="auto">
          <a:xfrm>
            <a:off x="184150" y="874713"/>
            <a:ext cx="8959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sz="3600" b="1"/>
              <a:t>Artificial photosynthesis - manmade:</a:t>
            </a:r>
            <a:r>
              <a:rPr lang="sv-SE" sz="3600" b="1">
                <a:solidFill>
                  <a:srgbClr val="FF3300"/>
                </a:solidFill>
              </a:rPr>
              <a:t> </a:t>
            </a:r>
          </a:p>
          <a:p>
            <a:r>
              <a:rPr lang="sv-SE" sz="3600" b="1">
                <a:solidFill>
                  <a:srgbClr val="FF7575"/>
                </a:solidFill>
              </a:rPr>
              <a:t>Visionary – but how?</a:t>
            </a:r>
          </a:p>
          <a:p>
            <a:endParaRPr lang="sv-SE" sz="3600" b="1">
              <a:solidFill>
                <a:srgbClr val="FF7575"/>
              </a:solidFill>
            </a:endParaRPr>
          </a:p>
          <a:p>
            <a:r>
              <a:rPr lang="sv-SE" sz="3600" b="1"/>
              <a:t>Idea for a short cut:</a:t>
            </a:r>
            <a:r>
              <a:rPr lang="sv-SE" sz="3600" b="1">
                <a:solidFill>
                  <a:srgbClr val="FF3300"/>
                </a:solidFill>
              </a:rPr>
              <a:t> </a:t>
            </a:r>
          </a:p>
          <a:p>
            <a:r>
              <a:rPr lang="sv-SE" sz="3600" b="1">
                <a:solidFill>
                  <a:srgbClr val="FF0000"/>
                </a:solidFill>
              </a:rPr>
              <a:t>Mimic (copy) principles in natural enzymes</a:t>
            </a:r>
          </a:p>
          <a:p>
            <a:endParaRPr lang="sv-SE" sz="3600" b="1">
              <a:solidFill>
                <a:srgbClr val="FF0000"/>
              </a:solidFill>
            </a:endParaRPr>
          </a:p>
          <a:p>
            <a:r>
              <a:rPr lang="sv-SE" sz="3600" b="1"/>
              <a:t>Method</a:t>
            </a:r>
          </a:p>
          <a:p>
            <a:r>
              <a:rPr lang="sv-SE" sz="3600" b="1">
                <a:solidFill>
                  <a:srgbClr val="FF3300"/>
                </a:solidFill>
              </a:rPr>
              <a:t>Biomimetic chemistry</a:t>
            </a:r>
          </a:p>
        </p:txBody>
      </p:sp>
    </p:spTree>
    <p:extLst>
      <p:ext uri="{BB962C8B-B14F-4D97-AF65-F5344CB8AC3E}">
        <p14:creationId xmlns:p14="http://schemas.microsoft.com/office/powerpoint/2010/main" val="38803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426" name="Rectangle 2"/>
          <p:cNvSpPr>
            <a:spLocks noChangeArrowheads="1"/>
          </p:cNvSpPr>
          <p:nvPr/>
        </p:nvSpPr>
        <p:spPr bwMode="auto">
          <a:xfrm>
            <a:off x="1217613" y="1689100"/>
            <a:ext cx="7621587" cy="157480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2535427" name="AutoShape 3"/>
          <p:cNvSpPr>
            <a:spLocks noChangeArrowheads="1"/>
          </p:cNvSpPr>
          <p:nvPr/>
        </p:nvSpPr>
        <p:spPr bwMode="auto">
          <a:xfrm>
            <a:off x="5486400" y="2968625"/>
            <a:ext cx="3386138" cy="21463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35428" name="Oval 4"/>
          <p:cNvSpPr>
            <a:spLocks noChangeAspect="1" noChangeArrowheads="1"/>
          </p:cNvSpPr>
          <p:nvPr/>
        </p:nvSpPr>
        <p:spPr bwMode="auto">
          <a:xfrm>
            <a:off x="2268538" y="4697413"/>
            <a:ext cx="415925" cy="4191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/>
              <a:t>Mn</a:t>
            </a:r>
            <a:endParaRPr lang="en-US"/>
          </a:p>
        </p:txBody>
      </p:sp>
      <p:grpSp>
        <p:nvGrpSpPr>
          <p:cNvPr id="2535429" name="Group 5"/>
          <p:cNvGrpSpPr>
            <a:grpSpLocks noChangeAspect="1"/>
          </p:cNvGrpSpPr>
          <p:nvPr/>
        </p:nvGrpSpPr>
        <p:grpSpPr bwMode="auto">
          <a:xfrm>
            <a:off x="1582738" y="1076325"/>
            <a:ext cx="2616200" cy="2782888"/>
            <a:chOff x="950" y="826"/>
            <a:chExt cx="1498" cy="1871"/>
          </a:xfrm>
        </p:grpSpPr>
        <p:sp>
          <p:nvSpPr>
            <p:cNvPr id="2535430" name="Oval 6"/>
            <p:cNvSpPr>
              <a:spLocks noChangeAspect="1" noChangeArrowheads="1"/>
            </p:cNvSpPr>
            <p:nvPr/>
          </p:nvSpPr>
          <p:spPr bwMode="auto">
            <a:xfrm>
              <a:off x="950" y="826"/>
              <a:ext cx="960" cy="1862"/>
            </a:xfrm>
            <a:prstGeom prst="ellipse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35431" name="Oval 7"/>
            <p:cNvSpPr>
              <a:spLocks noChangeAspect="1" noChangeArrowheads="1"/>
            </p:cNvSpPr>
            <p:nvPr/>
          </p:nvSpPr>
          <p:spPr bwMode="auto">
            <a:xfrm>
              <a:off x="1507" y="835"/>
              <a:ext cx="941" cy="1862"/>
            </a:xfrm>
            <a:prstGeom prst="ellipse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535432" name="Text Box 8"/>
          <p:cNvSpPr txBox="1">
            <a:spLocks noChangeAspect="1" noChangeArrowheads="1"/>
          </p:cNvSpPr>
          <p:nvPr/>
        </p:nvSpPr>
        <p:spPr bwMode="auto">
          <a:xfrm>
            <a:off x="2520950" y="1933575"/>
            <a:ext cx="590550" cy="823913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</a:t>
            </a:r>
            <a:endParaRPr lang="en-US"/>
          </a:p>
        </p:txBody>
      </p:sp>
      <p:sp>
        <p:nvSpPr>
          <p:cNvPr id="2535433" name="Text Box 9"/>
          <p:cNvSpPr txBox="1">
            <a:spLocks noChangeAspect="1" noChangeArrowheads="1"/>
          </p:cNvSpPr>
          <p:nvPr/>
        </p:nvSpPr>
        <p:spPr bwMode="auto">
          <a:xfrm>
            <a:off x="2738438" y="3032125"/>
            <a:ext cx="671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200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3200" b="1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535434" name="Text Box 10"/>
          <p:cNvSpPr txBox="1">
            <a:spLocks noChangeAspect="1" noChangeArrowheads="1"/>
          </p:cNvSpPr>
          <p:nvPr/>
        </p:nvSpPr>
        <p:spPr bwMode="auto">
          <a:xfrm>
            <a:off x="5416550" y="1995488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89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535435" name="Text Box 11"/>
          <p:cNvSpPr txBox="1">
            <a:spLocks noChangeAspect="1" noChangeArrowheads="1"/>
          </p:cNvSpPr>
          <p:nvPr/>
        </p:nvSpPr>
        <p:spPr bwMode="auto">
          <a:xfrm>
            <a:off x="4481513" y="2339975"/>
            <a:ext cx="55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3200" b="1" baseline="-25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35436" name="Rectangle 12"/>
          <p:cNvSpPr>
            <a:spLocks noChangeAspect="1" noChangeArrowheads="1"/>
          </p:cNvSpPr>
          <p:nvPr/>
        </p:nvSpPr>
        <p:spPr bwMode="auto">
          <a:xfrm>
            <a:off x="3594100" y="2811463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3200" b="1" baseline="-25000">
              <a:solidFill>
                <a:srgbClr val="6699FF"/>
              </a:solidFill>
              <a:latin typeface="Comic Sans MS" pitchFamily="66" charset="0"/>
            </a:endParaRPr>
          </a:p>
        </p:txBody>
      </p:sp>
      <p:graphicFrame>
        <p:nvGraphicFramePr>
          <p:cNvPr id="2535437" name="Object 13"/>
          <p:cNvGraphicFramePr>
            <a:graphicFrameLocks noChangeAspect="1"/>
          </p:cNvGraphicFramePr>
          <p:nvPr/>
        </p:nvGraphicFramePr>
        <p:xfrm>
          <a:off x="2225675" y="2881313"/>
          <a:ext cx="1524000" cy="209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472" name="Clip" r:id="rId4" imgW="2309760" imgH="3176280" progId="MS_ClipArt_Gallery.2">
                  <p:embed/>
                </p:oleObj>
              </mc:Choice>
              <mc:Fallback>
                <p:oleObj name="Clip" r:id="rId4" imgW="2309760" imgH="3176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2881313"/>
                        <a:ext cx="1524000" cy="209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5438" name="Line 14"/>
          <p:cNvSpPr>
            <a:spLocks noChangeAspect="1" noChangeShapeType="1"/>
          </p:cNvSpPr>
          <p:nvPr/>
        </p:nvSpPr>
        <p:spPr bwMode="auto">
          <a:xfrm rot="561063" flipH="1">
            <a:off x="1979613" y="3508375"/>
            <a:ext cx="628650" cy="1379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35439" name="Line 15"/>
          <p:cNvSpPr>
            <a:spLocks noChangeAspect="1" noChangeShapeType="1"/>
          </p:cNvSpPr>
          <p:nvPr/>
        </p:nvSpPr>
        <p:spPr bwMode="auto">
          <a:xfrm>
            <a:off x="2774950" y="3563938"/>
            <a:ext cx="466725" cy="1408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535440" name="Object 16"/>
          <p:cNvGraphicFramePr>
            <a:graphicFrameLocks noChangeAspect="1"/>
          </p:cNvGraphicFramePr>
          <p:nvPr/>
        </p:nvGraphicFramePr>
        <p:xfrm>
          <a:off x="1143000" y="4932363"/>
          <a:ext cx="3714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473" name="Clip" r:id="rId6" imgW="1857600" imgH="3995640" progId="MS_ClipArt_Gallery.2">
                  <p:embed/>
                </p:oleObj>
              </mc:Choice>
              <mc:Fallback>
                <p:oleObj name="Clip" r:id="rId6" imgW="1857600" imgH="399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932363"/>
                        <a:ext cx="3714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5441" name="Text Box 17"/>
          <p:cNvSpPr txBox="1">
            <a:spLocks noChangeArrowheads="1"/>
          </p:cNvSpPr>
          <p:nvPr/>
        </p:nvSpPr>
        <p:spPr bwMode="auto">
          <a:xfrm>
            <a:off x="5673725" y="3197225"/>
            <a:ext cx="3040063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bg1"/>
                </a:solidFill>
              </a:rPr>
              <a:t>? Secret of life</a:t>
            </a:r>
            <a:endParaRPr lang="en-US" sz="1400" b="1">
              <a:solidFill>
                <a:schemeClr val="bg1"/>
              </a:solidFill>
            </a:endParaRPr>
          </a:p>
          <a:p>
            <a:pPr algn="ctr" eaLnBrk="0" hangingPunct="0"/>
            <a:endParaRPr lang="en-US" sz="1400" b="1">
              <a:solidFill>
                <a:schemeClr val="bg1"/>
              </a:solidFill>
            </a:endParaRPr>
          </a:p>
          <a:p>
            <a:pPr algn="ctr" eaLnBrk="0" hangingPunct="0"/>
            <a:r>
              <a:rPr lang="en-US" sz="2800" b="1">
                <a:solidFill>
                  <a:schemeClr val="bg1"/>
                </a:solidFill>
              </a:rPr>
              <a:t>Element: Mn</a:t>
            </a:r>
          </a:p>
          <a:p>
            <a:pPr algn="ctr" eaLnBrk="0" hangingPunct="0"/>
            <a:r>
              <a:rPr lang="en-US" sz="2800" b="1">
                <a:solidFill>
                  <a:schemeClr val="bg1"/>
                </a:solidFill>
              </a:rPr>
              <a:t>Atomic weight:  55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535442" name="Line 18"/>
          <p:cNvSpPr>
            <a:spLocks noChangeShapeType="1"/>
          </p:cNvSpPr>
          <p:nvPr/>
        </p:nvSpPr>
        <p:spPr bwMode="auto">
          <a:xfrm flipH="1" flipV="1">
            <a:off x="3000375" y="5299075"/>
            <a:ext cx="806450" cy="3063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35443" name="Oval 19"/>
          <p:cNvSpPr>
            <a:spLocks noChangeAspect="1" noChangeArrowheads="1"/>
          </p:cNvSpPr>
          <p:nvPr/>
        </p:nvSpPr>
        <p:spPr bwMode="auto">
          <a:xfrm>
            <a:off x="2693988" y="4887913"/>
            <a:ext cx="415925" cy="4191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/>
              <a:t>Mn</a:t>
            </a:r>
            <a:endParaRPr lang="en-US"/>
          </a:p>
        </p:txBody>
      </p:sp>
      <p:sp>
        <p:nvSpPr>
          <p:cNvPr id="2535444" name="Oval 20"/>
          <p:cNvSpPr>
            <a:spLocks noChangeAspect="1" noChangeArrowheads="1"/>
          </p:cNvSpPr>
          <p:nvPr/>
        </p:nvSpPr>
        <p:spPr bwMode="auto">
          <a:xfrm>
            <a:off x="2332038" y="5192713"/>
            <a:ext cx="415925" cy="4191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/>
              <a:t>Mn</a:t>
            </a:r>
            <a:endParaRPr lang="en-US"/>
          </a:p>
        </p:txBody>
      </p:sp>
      <p:sp>
        <p:nvSpPr>
          <p:cNvPr id="2535445" name="Oval 21"/>
          <p:cNvSpPr>
            <a:spLocks noChangeAspect="1" noChangeArrowheads="1"/>
          </p:cNvSpPr>
          <p:nvPr/>
        </p:nvSpPr>
        <p:spPr bwMode="auto">
          <a:xfrm>
            <a:off x="1849438" y="5002213"/>
            <a:ext cx="415925" cy="4191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/>
              <a:t>Mn</a:t>
            </a:r>
            <a:endParaRPr lang="en-US"/>
          </a:p>
        </p:txBody>
      </p:sp>
      <p:sp>
        <p:nvSpPr>
          <p:cNvPr id="2535446" name="Oval 22"/>
          <p:cNvSpPr>
            <a:spLocks noChangeAspect="1" noChangeArrowheads="1"/>
          </p:cNvSpPr>
          <p:nvPr/>
        </p:nvSpPr>
        <p:spPr bwMode="auto">
          <a:xfrm>
            <a:off x="1731963" y="4614863"/>
            <a:ext cx="1566862" cy="110331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35447" name="Text Box 23"/>
          <p:cNvSpPr txBox="1">
            <a:spLocks noChangeArrowheads="1"/>
          </p:cNvSpPr>
          <p:nvPr/>
        </p:nvSpPr>
        <p:spPr bwMode="auto">
          <a:xfrm>
            <a:off x="3962400" y="5526088"/>
            <a:ext cx="3116263" cy="1187450"/>
          </a:xfrm>
          <a:prstGeom prst="rect">
            <a:avLst/>
          </a:prstGeom>
          <a:gradFill rotWithShape="1">
            <a:gsLst>
              <a:gs pos="0">
                <a:srgbClr val="00E600">
                  <a:alpha val="64000"/>
                </a:srgbClr>
              </a:gs>
              <a:gs pos="100000">
                <a:srgbClr val="00E600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Four manganese atoms are the secret behind the splitting of water</a:t>
            </a:r>
          </a:p>
        </p:txBody>
      </p:sp>
      <p:sp>
        <p:nvSpPr>
          <p:cNvPr id="2535448" name="Text Box 24"/>
          <p:cNvSpPr txBox="1">
            <a:spLocks noChangeAspect="1" noChangeArrowheads="1"/>
          </p:cNvSpPr>
          <p:nvPr/>
        </p:nvSpPr>
        <p:spPr bwMode="auto">
          <a:xfrm>
            <a:off x="6934200" y="1076325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89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535449" name="Text Box 25"/>
          <p:cNvSpPr txBox="1">
            <a:spLocks noChangeAspect="1" noChangeArrowheads="1"/>
          </p:cNvSpPr>
          <p:nvPr/>
        </p:nvSpPr>
        <p:spPr bwMode="auto">
          <a:xfrm>
            <a:off x="5486400" y="1000125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89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535450" name="Text Box 26"/>
          <p:cNvSpPr txBox="1">
            <a:spLocks noChangeAspect="1" noChangeArrowheads="1"/>
          </p:cNvSpPr>
          <p:nvPr/>
        </p:nvSpPr>
        <p:spPr bwMode="auto">
          <a:xfrm>
            <a:off x="6096000" y="1609725"/>
            <a:ext cx="55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89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b="1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535451" name="AutoShape 27"/>
          <p:cNvSpPr>
            <a:spLocks noChangeArrowheads="1"/>
          </p:cNvSpPr>
          <p:nvPr/>
        </p:nvSpPr>
        <p:spPr bwMode="auto">
          <a:xfrm>
            <a:off x="838200" y="1381125"/>
            <a:ext cx="1676400" cy="990600"/>
          </a:xfrm>
          <a:prstGeom prst="lightningBol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tint val="39216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35452" name="Text Box 28"/>
          <p:cNvSpPr txBox="1">
            <a:spLocks noChangeArrowheads="1"/>
          </p:cNvSpPr>
          <p:nvPr/>
        </p:nvSpPr>
        <p:spPr bwMode="auto">
          <a:xfrm>
            <a:off x="685800" y="6105525"/>
            <a:ext cx="1071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535453" name="AutoShape 29"/>
          <p:cNvSpPr>
            <a:spLocks noChangeArrowheads="1"/>
          </p:cNvSpPr>
          <p:nvPr/>
        </p:nvSpPr>
        <p:spPr bwMode="auto">
          <a:xfrm rot="-3085776">
            <a:off x="1752600" y="5953125"/>
            <a:ext cx="1143000" cy="228600"/>
          </a:xfrm>
          <a:prstGeom prst="curvedUp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sv-SE">
              <a:solidFill>
                <a:srgbClr val="3399FF"/>
              </a:solidFill>
            </a:endParaRPr>
          </a:p>
        </p:txBody>
      </p:sp>
      <p:sp>
        <p:nvSpPr>
          <p:cNvPr id="2535454" name="Text Box 30"/>
          <p:cNvSpPr txBox="1">
            <a:spLocks noChangeArrowheads="1"/>
          </p:cNvSpPr>
          <p:nvPr/>
        </p:nvSpPr>
        <p:spPr bwMode="auto">
          <a:xfrm>
            <a:off x="0" y="0"/>
            <a:ext cx="7789863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Photosystem II – the wunderkind in nature!</a:t>
            </a:r>
          </a:p>
        </p:txBody>
      </p:sp>
    </p:spTree>
    <p:extLst>
      <p:ext uri="{BB962C8B-B14F-4D97-AF65-F5344CB8AC3E}">
        <p14:creationId xmlns:p14="http://schemas.microsoft.com/office/powerpoint/2010/main" val="38549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ChangeArrowheads="1"/>
          </p:cNvSpPr>
          <p:nvPr/>
        </p:nvSpPr>
        <p:spPr bwMode="auto">
          <a:xfrm>
            <a:off x="0" y="1273175"/>
            <a:ext cx="9144000" cy="558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sv-SE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4868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12863"/>
            <a:ext cx="6503988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6852" name="Text Box 4"/>
          <p:cNvSpPr txBox="1">
            <a:spLocks noChangeArrowheads="1"/>
          </p:cNvSpPr>
          <p:nvPr/>
        </p:nvSpPr>
        <p:spPr bwMode="auto">
          <a:xfrm>
            <a:off x="3203575" y="1501775"/>
            <a:ext cx="137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Tyr</a:t>
            </a:r>
            <a:r>
              <a:rPr lang="sv-SE" b="1" baseline="-250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Z</a:t>
            </a:r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161</a:t>
            </a:r>
            <a:endParaRPr lang="en-US" b="1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86853" name="Text Box 5"/>
          <p:cNvSpPr txBox="1">
            <a:spLocks noChangeArrowheads="1"/>
          </p:cNvSpPr>
          <p:nvPr/>
        </p:nvSpPr>
        <p:spPr bwMode="auto">
          <a:xfrm>
            <a:off x="6084888" y="1544638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His 190</a:t>
            </a:r>
            <a:endParaRPr lang="en-US" b="1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86854" name="Text Box 6"/>
          <p:cNvSpPr txBox="1">
            <a:spLocks noChangeArrowheads="1"/>
          </p:cNvSpPr>
          <p:nvPr/>
        </p:nvSpPr>
        <p:spPr bwMode="auto">
          <a:xfrm>
            <a:off x="6516688" y="3860800"/>
            <a:ext cx="128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Glu 189</a:t>
            </a:r>
            <a:endParaRPr lang="en-US" b="1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86855" name="Text Box 7"/>
          <p:cNvSpPr txBox="1">
            <a:spLocks noChangeArrowheads="1"/>
          </p:cNvSpPr>
          <p:nvPr/>
        </p:nvSpPr>
        <p:spPr bwMode="auto">
          <a:xfrm>
            <a:off x="1835150" y="4651375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Asp 170</a:t>
            </a:r>
            <a:endParaRPr lang="en-US" b="1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86856" name="Text Box 8"/>
          <p:cNvSpPr txBox="1">
            <a:spLocks noChangeArrowheads="1"/>
          </p:cNvSpPr>
          <p:nvPr/>
        </p:nvSpPr>
        <p:spPr bwMode="auto">
          <a:xfrm>
            <a:off x="1476375" y="2635250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Gln 165</a:t>
            </a:r>
            <a:endParaRPr lang="en-US" b="1">
              <a:solidFill>
                <a:schemeClr val="bg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86857" name="Text Box 9"/>
          <p:cNvSpPr txBox="1">
            <a:spLocks noChangeArrowheads="1"/>
          </p:cNvSpPr>
          <p:nvPr/>
        </p:nvSpPr>
        <p:spPr bwMode="auto">
          <a:xfrm>
            <a:off x="4117975" y="4740275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b="1">
                <a:solidFill>
                  <a:schemeClr val="bg2"/>
                </a:solidFill>
                <a:latin typeface="Arial Unicode MS" pitchFamily="34" charset="-128"/>
                <a:ea typeface="MS PGothic" pitchFamily="34" charset="-128"/>
              </a:rPr>
              <a:t>Ca</a:t>
            </a:r>
          </a:p>
        </p:txBody>
      </p:sp>
      <p:sp>
        <p:nvSpPr>
          <p:cNvPr id="1486858" name="Line 10"/>
          <p:cNvSpPr>
            <a:spLocks noChangeShapeType="1"/>
          </p:cNvSpPr>
          <p:nvPr/>
        </p:nvSpPr>
        <p:spPr bwMode="auto">
          <a:xfrm flipV="1">
            <a:off x="4908550" y="2905125"/>
            <a:ext cx="357188" cy="279400"/>
          </a:xfrm>
          <a:prstGeom prst="lin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86859" name="Rectangle 11"/>
          <p:cNvSpPr>
            <a:spLocks noChangeArrowheads="1"/>
          </p:cNvSpPr>
          <p:nvPr/>
        </p:nvSpPr>
        <p:spPr bwMode="auto">
          <a:xfrm>
            <a:off x="107950" y="0"/>
            <a:ext cx="90360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/>
          <a:lstStyle/>
          <a:p>
            <a:pPr algn="ctr"/>
            <a:r>
              <a:rPr lang="sv-SE" sz="4400" b="1" i="1">
                <a:solidFill>
                  <a:srgbClr val="FF0000"/>
                </a:solidFill>
              </a:rPr>
              <a:t>Water oxidation - the main players</a:t>
            </a:r>
          </a:p>
        </p:txBody>
      </p:sp>
      <p:sp>
        <p:nvSpPr>
          <p:cNvPr id="1486860" name="Text Box 12"/>
          <p:cNvSpPr txBox="1">
            <a:spLocks noChangeArrowheads="1"/>
          </p:cNvSpPr>
          <p:nvPr/>
        </p:nvSpPr>
        <p:spPr bwMode="auto">
          <a:xfrm>
            <a:off x="4429125" y="306863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800" b="1">
                <a:solidFill>
                  <a:schemeClr val="bg1"/>
                </a:solidFill>
                <a:latin typeface="Arial" pitchFamily="34" charset="0"/>
              </a:rPr>
              <a:t>O</a:t>
            </a:r>
            <a:r>
              <a:rPr lang="sv-SE" sz="1800" b="1">
                <a:solidFill>
                  <a:srgbClr val="FFFF00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1486861" name="Text Box 13"/>
          <p:cNvSpPr txBox="1">
            <a:spLocks noChangeArrowheads="1"/>
          </p:cNvSpPr>
          <p:nvPr/>
        </p:nvSpPr>
        <p:spPr bwMode="auto">
          <a:xfrm>
            <a:off x="3203575" y="5654675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b="1">
                <a:latin typeface="Arial Unicode MS" pitchFamily="34" charset="-128"/>
                <a:ea typeface="MS PGothic" pitchFamily="34" charset="-128"/>
              </a:rPr>
              <a:t>Mn</a:t>
            </a:r>
          </a:p>
        </p:txBody>
      </p:sp>
      <p:sp>
        <p:nvSpPr>
          <p:cNvPr id="1486862" name="Text Box 14"/>
          <p:cNvSpPr txBox="1">
            <a:spLocks noChangeArrowheads="1"/>
          </p:cNvSpPr>
          <p:nvPr/>
        </p:nvSpPr>
        <p:spPr bwMode="auto">
          <a:xfrm>
            <a:off x="3787775" y="5997575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b="1">
                <a:latin typeface="Arial Unicode MS" pitchFamily="34" charset="-128"/>
                <a:ea typeface="MS PGothic" pitchFamily="34" charset="-128"/>
              </a:rPr>
              <a:t>Mn</a:t>
            </a:r>
          </a:p>
        </p:txBody>
      </p:sp>
      <p:sp>
        <p:nvSpPr>
          <p:cNvPr id="1486863" name="Text Box 15"/>
          <p:cNvSpPr txBox="1">
            <a:spLocks noChangeArrowheads="1"/>
          </p:cNvSpPr>
          <p:nvPr/>
        </p:nvSpPr>
        <p:spPr bwMode="auto">
          <a:xfrm>
            <a:off x="4359275" y="5819775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b="1">
                <a:latin typeface="Arial Unicode MS" pitchFamily="34" charset="-128"/>
                <a:ea typeface="MS PGothic" pitchFamily="34" charset="-128"/>
              </a:rPr>
              <a:t>Mn</a:t>
            </a:r>
          </a:p>
        </p:txBody>
      </p:sp>
      <p:sp>
        <p:nvSpPr>
          <p:cNvPr id="1486864" name="Text Box 16"/>
          <p:cNvSpPr txBox="1">
            <a:spLocks noChangeArrowheads="1"/>
          </p:cNvSpPr>
          <p:nvPr/>
        </p:nvSpPr>
        <p:spPr bwMode="auto">
          <a:xfrm>
            <a:off x="4994275" y="5743575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b="1">
                <a:latin typeface="Arial Unicode MS" pitchFamily="34" charset="-128"/>
                <a:ea typeface="MS PGothic" pitchFamily="34" charset="-128"/>
              </a:rPr>
              <a:t>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Freeform 3"/>
          <p:cNvSpPr>
            <a:spLocks/>
          </p:cNvSpPr>
          <p:nvPr/>
        </p:nvSpPr>
        <p:spPr bwMode="auto">
          <a:xfrm>
            <a:off x="1778000" y="2071688"/>
            <a:ext cx="5443538" cy="1979612"/>
          </a:xfrm>
          <a:custGeom>
            <a:avLst/>
            <a:gdLst>
              <a:gd name="T0" fmla="*/ 2587 w 2779"/>
              <a:gd name="T1" fmla="*/ 0 h 792"/>
              <a:gd name="T2" fmla="*/ 2617 w 2779"/>
              <a:gd name="T3" fmla="*/ 6 h 792"/>
              <a:gd name="T4" fmla="*/ 2647 w 2779"/>
              <a:gd name="T5" fmla="*/ 18 h 792"/>
              <a:gd name="T6" fmla="*/ 2683 w 2779"/>
              <a:gd name="T7" fmla="*/ 48 h 792"/>
              <a:gd name="T8" fmla="*/ 2701 w 2779"/>
              <a:gd name="T9" fmla="*/ 72 h 792"/>
              <a:gd name="T10" fmla="*/ 2725 w 2779"/>
              <a:gd name="T11" fmla="*/ 108 h 792"/>
              <a:gd name="T12" fmla="*/ 2749 w 2779"/>
              <a:gd name="T13" fmla="*/ 168 h 792"/>
              <a:gd name="T14" fmla="*/ 2773 w 2779"/>
              <a:gd name="T15" fmla="*/ 264 h 792"/>
              <a:gd name="T16" fmla="*/ 2779 w 2779"/>
              <a:gd name="T17" fmla="*/ 378 h 792"/>
              <a:gd name="T18" fmla="*/ 2779 w 2779"/>
              <a:gd name="T19" fmla="*/ 486 h 792"/>
              <a:gd name="T20" fmla="*/ 2767 w 2779"/>
              <a:gd name="T21" fmla="*/ 594 h 792"/>
              <a:gd name="T22" fmla="*/ 2749 w 2779"/>
              <a:gd name="T23" fmla="*/ 678 h 792"/>
              <a:gd name="T24" fmla="*/ 2719 w 2779"/>
              <a:gd name="T25" fmla="*/ 738 h 792"/>
              <a:gd name="T26" fmla="*/ 2701 w 2779"/>
              <a:gd name="T27" fmla="*/ 762 h 792"/>
              <a:gd name="T28" fmla="*/ 2677 w 2779"/>
              <a:gd name="T29" fmla="*/ 780 h 792"/>
              <a:gd name="T30" fmla="*/ 2653 w 2779"/>
              <a:gd name="T31" fmla="*/ 792 h 792"/>
              <a:gd name="T32" fmla="*/ 192 w 2779"/>
              <a:gd name="T33" fmla="*/ 786 h 792"/>
              <a:gd name="T34" fmla="*/ 180 w 2779"/>
              <a:gd name="T35" fmla="*/ 786 h 792"/>
              <a:gd name="T36" fmla="*/ 162 w 2779"/>
              <a:gd name="T37" fmla="*/ 786 h 792"/>
              <a:gd name="T38" fmla="*/ 150 w 2779"/>
              <a:gd name="T39" fmla="*/ 780 h 792"/>
              <a:gd name="T40" fmla="*/ 138 w 2779"/>
              <a:gd name="T41" fmla="*/ 774 h 792"/>
              <a:gd name="T42" fmla="*/ 126 w 2779"/>
              <a:gd name="T43" fmla="*/ 762 h 792"/>
              <a:gd name="T44" fmla="*/ 108 w 2779"/>
              <a:gd name="T45" fmla="*/ 750 h 792"/>
              <a:gd name="T46" fmla="*/ 96 w 2779"/>
              <a:gd name="T47" fmla="*/ 732 h 792"/>
              <a:gd name="T48" fmla="*/ 84 w 2779"/>
              <a:gd name="T49" fmla="*/ 720 h 792"/>
              <a:gd name="T50" fmla="*/ 72 w 2779"/>
              <a:gd name="T51" fmla="*/ 702 h 792"/>
              <a:gd name="T52" fmla="*/ 60 w 2779"/>
              <a:gd name="T53" fmla="*/ 678 h 792"/>
              <a:gd name="T54" fmla="*/ 48 w 2779"/>
              <a:gd name="T55" fmla="*/ 654 h 792"/>
              <a:gd name="T56" fmla="*/ 36 w 2779"/>
              <a:gd name="T57" fmla="*/ 630 h 792"/>
              <a:gd name="T58" fmla="*/ 24 w 2779"/>
              <a:gd name="T59" fmla="*/ 594 h 792"/>
              <a:gd name="T60" fmla="*/ 18 w 2779"/>
              <a:gd name="T61" fmla="*/ 558 h 792"/>
              <a:gd name="T62" fmla="*/ 6 w 2779"/>
              <a:gd name="T63" fmla="*/ 504 h 792"/>
              <a:gd name="T64" fmla="*/ 6 w 2779"/>
              <a:gd name="T65" fmla="*/ 468 h 792"/>
              <a:gd name="T66" fmla="*/ 0 w 2779"/>
              <a:gd name="T67" fmla="*/ 432 h 792"/>
              <a:gd name="T68" fmla="*/ 0 w 2779"/>
              <a:gd name="T69" fmla="*/ 378 h 792"/>
              <a:gd name="T70" fmla="*/ 6 w 2779"/>
              <a:gd name="T71" fmla="*/ 348 h 792"/>
              <a:gd name="T72" fmla="*/ 6 w 2779"/>
              <a:gd name="T73" fmla="*/ 318 h 792"/>
              <a:gd name="T74" fmla="*/ 6 w 2779"/>
              <a:gd name="T75" fmla="*/ 294 h 792"/>
              <a:gd name="T76" fmla="*/ 12 w 2779"/>
              <a:gd name="T77" fmla="*/ 264 h 792"/>
              <a:gd name="T78" fmla="*/ 18 w 2779"/>
              <a:gd name="T79" fmla="*/ 228 h 792"/>
              <a:gd name="T80" fmla="*/ 24 w 2779"/>
              <a:gd name="T81" fmla="*/ 198 h 792"/>
              <a:gd name="T82" fmla="*/ 36 w 2779"/>
              <a:gd name="T83" fmla="*/ 156 h 792"/>
              <a:gd name="T84" fmla="*/ 48 w 2779"/>
              <a:gd name="T85" fmla="*/ 138 h 792"/>
              <a:gd name="T86" fmla="*/ 60 w 2779"/>
              <a:gd name="T87" fmla="*/ 108 h 792"/>
              <a:gd name="T88" fmla="*/ 78 w 2779"/>
              <a:gd name="T89" fmla="*/ 78 h 792"/>
              <a:gd name="T90" fmla="*/ 90 w 2779"/>
              <a:gd name="T91" fmla="*/ 60 h 792"/>
              <a:gd name="T92" fmla="*/ 102 w 2779"/>
              <a:gd name="T93" fmla="*/ 48 h 792"/>
              <a:gd name="T94" fmla="*/ 114 w 2779"/>
              <a:gd name="T95" fmla="*/ 36 h 792"/>
              <a:gd name="T96" fmla="*/ 126 w 2779"/>
              <a:gd name="T97" fmla="*/ 24 h 792"/>
              <a:gd name="T98" fmla="*/ 144 w 2779"/>
              <a:gd name="T99" fmla="*/ 12 h 792"/>
              <a:gd name="T100" fmla="*/ 162 w 2779"/>
              <a:gd name="T101" fmla="*/ 6 h 792"/>
              <a:gd name="T102" fmla="*/ 174 w 2779"/>
              <a:gd name="T103" fmla="*/ 0 h 792"/>
              <a:gd name="T104" fmla="*/ 192 w 2779"/>
              <a:gd name="T105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79" h="792">
                <a:moveTo>
                  <a:pt x="192" y="0"/>
                </a:moveTo>
                <a:lnTo>
                  <a:pt x="192" y="0"/>
                </a:lnTo>
                <a:lnTo>
                  <a:pt x="2587" y="0"/>
                </a:lnTo>
                <a:lnTo>
                  <a:pt x="2599" y="0"/>
                </a:lnTo>
                <a:lnTo>
                  <a:pt x="2611" y="0"/>
                </a:lnTo>
                <a:lnTo>
                  <a:pt x="2617" y="6"/>
                </a:lnTo>
                <a:lnTo>
                  <a:pt x="2629" y="6"/>
                </a:lnTo>
                <a:lnTo>
                  <a:pt x="2635" y="12"/>
                </a:lnTo>
                <a:lnTo>
                  <a:pt x="2647" y="18"/>
                </a:lnTo>
                <a:lnTo>
                  <a:pt x="2653" y="24"/>
                </a:lnTo>
                <a:lnTo>
                  <a:pt x="2665" y="30"/>
                </a:lnTo>
                <a:lnTo>
                  <a:pt x="2683" y="48"/>
                </a:lnTo>
                <a:lnTo>
                  <a:pt x="2689" y="54"/>
                </a:lnTo>
                <a:lnTo>
                  <a:pt x="2695" y="66"/>
                </a:lnTo>
                <a:lnTo>
                  <a:pt x="2701" y="72"/>
                </a:lnTo>
                <a:lnTo>
                  <a:pt x="2713" y="84"/>
                </a:lnTo>
                <a:lnTo>
                  <a:pt x="2719" y="96"/>
                </a:lnTo>
                <a:lnTo>
                  <a:pt x="2725" y="108"/>
                </a:lnTo>
                <a:lnTo>
                  <a:pt x="2731" y="126"/>
                </a:lnTo>
                <a:lnTo>
                  <a:pt x="2737" y="138"/>
                </a:lnTo>
                <a:lnTo>
                  <a:pt x="2749" y="168"/>
                </a:lnTo>
                <a:lnTo>
                  <a:pt x="2755" y="198"/>
                </a:lnTo>
                <a:lnTo>
                  <a:pt x="2767" y="228"/>
                </a:lnTo>
                <a:lnTo>
                  <a:pt x="2773" y="264"/>
                </a:lnTo>
                <a:lnTo>
                  <a:pt x="2779" y="300"/>
                </a:lnTo>
                <a:lnTo>
                  <a:pt x="2779" y="336"/>
                </a:lnTo>
                <a:lnTo>
                  <a:pt x="2779" y="378"/>
                </a:lnTo>
                <a:lnTo>
                  <a:pt x="2779" y="414"/>
                </a:lnTo>
                <a:lnTo>
                  <a:pt x="2779" y="450"/>
                </a:lnTo>
                <a:lnTo>
                  <a:pt x="2779" y="486"/>
                </a:lnTo>
                <a:lnTo>
                  <a:pt x="2779" y="522"/>
                </a:lnTo>
                <a:lnTo>
                  <a:pt x="2773" y="558"/>
                </a:lnTo>
                <a:lnTo>
                  <a:pt x="2767" y="594"/>
                </a:lnTo>
                <a:lnTo>
                  <a:pt x="2761" y="624"/>
                </a:lnTo>
                <a:lnTo>
                  <a:pt x="2755" y="654"/>
                </a:lnTo>
                <a:lnTo>
                  <a:pt x="2749" y="678"/>
                </a:lnTo>
                <a:lnTo>
                  <a:pt x="2737" y="708"/>
                </a:lnTo>
                <a:lnTo>
                  <a:pt x="2725" y="726"/>
                </a:lnTo>
                <a:lnTo>
                  <a:pt x="2719" y="738"/>
                </a:lnTo>
                <a:lnTo>
                  <a:pt x="2713" y="744"/>
                </a:lnTo>
                <a:lnTo>
                  <a:pt x="2707" y="756"/>
                </a:lnTo>
                <a:lnTo>
                  <a:pt x="2701" y="762"/>
                </a:lnTo>
                <a:lnTo>
                  <a:pt x="2695" y="768"/>
                </a:lnTo>
                <a:lnTo>
                  <a:pt x="2689" y="774"/>
                </a:lnTo>
                <a:lnTo>
                  <a:pt x="2677" y="780"/>
                </a:lnTo>
                <a:lnTo>
                  <a:pt x="2671" y="786"/>
                </a:lnTo>
                <a:lnTo>
                  <a:pt x="2665" y="786"/>
                </a:lnTo>
                <a:lnTo>
                  <a:pt x="2653" y="792"/>
                </a:lnTo>
                <a:lnTo>
                  <a:pt x="2647" y="792"/>
                </a:lnTo>
                <a:lnTo>
                  <a:pt x="2635" y="792"/>
                </a:lnTo>
                <a:lnTo>
                  <a:pt x="192" y="786"/>
                </a:lnTo>
                <a:lnTo>
                  <a:pt x="192" y="786"/>
                </a:lnTo>
                <a:lnTo>
                  <a:pt x="186" y="786"/>
                </a:lnTo>
                <a:lnTo>
                  <a:pt x="180" y="786"/>
                </a:lnTo>
                <a:lnTo>
                  <a:pt x="174" y="786"/>
                </a:lnTo>
                <a:lnTo>
                  <a:pt x="168" y="786"/>
                </a:lnTo>
                <a:lnTo>
                  <a:pt x="162" y="786"/>
                </a:lnTo>
                <a:lnTo>
                  <a:pt x="162" y="780"/>
                </a:lnTo>
                <a:lnTo>
                  <a:pt x="156" y="780"/>
                </a:lnTo>
                <a:lnTo>
                  <a:pt x="150" y="780"/>
                </a:lnTo>
                <a:lnTo>
                  <a:pt x="144" y="774"/>
                </a:lnTo>
                <a:lnTo>
                  <a:pt x="144" y="774"/>
                </a:lnTo>
                <a:lnTo>
                  <a:pt x="138" y="774"/>
                </a:lnTo>
                <a:lnTo>
                  <a:pt x="132" y="768"/>
                </a:lnTo>
                <a:lnTo>
                  <a:pt x="126" y="768"/>
                </a:lnTo>
                <a:lnTo>
                  <a:pt x="126" y="762"/>
                </a:lnTo>
                <a:lnTo>
                  <a:pt x="120" y="756"/>
                </a:lnTo>
                <a:lnTo>
                  <a:pt x="114" y="756"/>
                </a:lnTo>
                <a:lnTo>
                  <a:pt x="108" y="750"/>
                </a:lnTo>
                <a:lnTo>
                  <a:pt x="108" y="750"/>
                </a:lnTo>
                <a:lnTo>
                  <a:pt x="102" y="744"/>
                </a:lnTo>
                <a:lnTo>
                  <a:pt x="96" y="732"/>
                </a:lnTo>
                <a:lnTo>
                  <a:pt x="90" y="732"/>
                </a:lnTo>
                <a:lnTo>
                  <a:pt x="84" y="726"/>
                </a:lnTo>
                <a:lnTo>
                  <a:pt x="84" y="720"/>
                </a:lnTo>
                <a:lnTo>
                  <a:pt x="78" y="714"/>
                </a:lnTo>
                <a:lnTo>
                  <a:pt x="78" y="708"/>
                </a:lnTo>
                <a:lnTo>
                  <a:pt x="72" y="702"/>
                </a:lnTo>
                <a:lnTo>
                  <a:pt x="66" y="690"/>
                </a:lnTo>
                <a:lnTo>
                  <a:pt x="60" y="684"/>
                </a:lnTo>
                <a:lnTo>
                  <a:pt x="60" y="678"/>
                </a:lnTo>
                <a:lnTo>
                  <a:pt x="54" y="666"/>
                </a:lnTo>
                <a:lnTo>
                  <a:pt x="48" y="660"/>
                </a:lnTo>
                <a:lnTo>
                  <a:pt x="48" y="654"/>
                </a:lnTo>
                <a:lnTo>
                  <a:pt x="42" y="642"/>
                </a:lnTo>
                <a:lnTo>
                  <a:pt x="42" y="636"/>
                </a:lnTo>
                <a:lnTo>
                  <a:pt x="36" y="630"/>
                </a:lnTo>
                <a:lnTo>
                  <a:pt x="36" y="624"/>
                </a:lnTo>
                <a:lnTo>
                  <a:pt x="30" y="606"/>
                </a:lnTo>
                <a:lnTo>
                  <a:pt x="24" y="594"/>
                </a:lnTo>
                <a:lnTo>
                  <a:pt x="24" y="582"/>
                </a:lnTo>
                <a:lnTo>
                  <a:pt x="24" y="576"/>
                </a:lnTo>
                <a:lnTo>
                  <a:pt x="18" y="558"/>
                </a:lnTo>
                <a:lnTo>
                  <a:pt x="12" y="540"/>
                </a:lnTo>
                <a:lnTo>
                  <a:pt x="12" y="522"/>
                </a:lnTo>
                <a:lnTo>
                  <a:pt x="6" y="504"/>
                </a:lnTo>
                <a:lnTo>
                  <a:pt x="6" y="486"/>
                </a:lnTo>
                <a:lnTo>
                  <a:pt x="6" y="480"/>
                </a:lnTo>
                <a:lnTo>
                  <a:pt x="6" y="468"/>
                </a:lnTo>
                <a:lnTo>
                  <a:pt x="6" y="462"/>
                </a:lnTo>
                <a:lnTo>
                  <a:pt x="6" y="450"/>
                </a:lnTo>
                <a:lnTo>
                  <a:pt x="0" y="432"/>
                </a:lnTo>
                <a:lnTo>
                  <a:pt x="0" y="420"/>
                </a:lnTo>
                <a:lnTo>
                  <a:pt x="0" y="414"/>
                </a:lnTo>
                <a:lnTo>
                  <a:pt x="0" y="378"/>
                </a:lnTo>
                <a:lnTo>
                  <a:pt x="0" y="366"/>
                </a:lnTo>
                <a:lnTo>
                  <a:pt x="0" y="354"/>
                </a:lnTo>
                <a:lnTo>
                  <a:pt x="6" y="348"/>
                </a:lnTo>
                <a:lnTo>
                  <a:pt x="6" y="336"/>
                </a:lnTo>
                <a:lnTo>
                  <a:pt x="6" y="330"/>
                </a:lnTo>
                <a:lnTo>
                  <a:pt x="6" y="318"/>
                </a:lnTo>
                <a:lnTo>
                  <a:pt x="6" y="312"/>
                </a:lnTo>
                <a:lnTo>
                  <a:pt x="6" y="300"/>
                </a:lnTo>
                <a:lnTo>
                  <a:pt x="6" y="294"/>
                </a:lnTo>
                <a:lnTo>
                  <a:pt x="6" y="282"/>
                </a:lnTo>
                <a:lnTo>
                  <a:pt x="12" y="276"/>
                </a:lnTo>
                <a:lnTo>
                  <a:pt x="12" y="264"/>
                </a:lnTo>
                <a:lnTo>
                  <a:pt x="12" y="246"/>
                </a:lnTo>
                <a:lnTo>
                  <a:pt x="18" y="240"/>
                </a:lnTo>
                <a:lnTo>
                  <a:pt x="18" y="228"/>
                </a:lnTo>
                <a:lnTo>
                  <a:pt x="24" y="216"/>
                </a:lnTo>
                <a:lnTo>
                  <a:pt x="24" y="204"/>
                </a:lnTo>
                <a:lnTo>
                  <a:pt x="24" y="198"/>
                </a:lnTo>
                <a:lnTo>
                  <a:pt x="30" y="180"/>
                </a:lnTo>
                <a:lnTo>
                  <a:pt x="36" y="168"/>
                </a:lnTo>
                <a:lnTo>
                  <a:pt x="36" y="156"/>
                </a:lnTo>
                <a:lnTo>
                  <a:pt x="42" y="150"/>
                </a:lnTo>
                <a:lnTo>
                  <a:pt x="42" y="144"/>
                </a:lnTo>
                <a:lnTo>
                  <a:pt x="48" y="138"/>
                </a:lnTo>
                <a:lnTo>
                  <a:pt x="48" y="132"/>
                </a:lnTo>
                <a:lnTo>
                  <a:pt x="54" y="126"/>
                </a:lnTo>
                <a:lnTo>
                  <a:pt x="60" y="108"/>
                </a:lnTo>
                <a:lnTo>
                  <a:pt x="66" y="96"/>
                </a:lnTo>
                <a:lnTo>
                  <a:pt x="72" y="84"/>
                </a:lnTo>
                <a:lnTo>
                  <a:pt x="78" y="78"/>
                </a:lnTo>
                <a:lnTo>
                  <a:pt x="78" y="72"/>
                </a:lnTo>
                <a:lnTo>
                  <a:pt x="84" y="66"/>
                </a:lnTo>
                <a:lnTo>
                  <a:pt x="90" y="60"/>
                </a:lnTo>
                <a:lnTo>
                  <a:pt x="96" y="54"/>
                </a:lnTo>
                <a:lnTo>
                  <a:pt x="96" y="48"/>
                </a:lnTo>
                <a:lnTo>
                  <a:pt x="102" y="48"/>
                </a:lnTo>
                <a:lnTo>
                  <a:pt x="108" y="42"/>
                </a:lnTo>
                <a:lnTo>
                  <a:pt x="108" y="36"/>
                </a:lnTo>
                <a:lnTo>
                  <a:pt x="114" y="36"/>
                </a:lnTo>
                <a:lnTo>
                  <a:pt x="120" y="30"/>
                </a:lnTo>
                <a:lnTo>
                  <a:pt x="126" y="24"/>
                </a:lnTo>
                <a:lnTo>
                  <a:pt x="126" y="24"/>
                </a:lnTo>
                <a:lnTo>
                  <a:pt x="132" y="18"/>
                </a:lnTo>
                <a:lnTo>
                  <a:pt x="138" y="18"/>
                </a:lnTo>
                <a:lnTo>
                  <a:pt x="144" y="12"/>
                </a:lnTo>
                <a:lnTo>
                  <a:pt x="144" y="12"/>
                </a:lnTo>
                <a:lnTo>
                  <a:pt x="156" y="6"/>
                </a:lnTo>
                <a:lnTo>
                  <a:pt x="162" y="6"/>
                </a:lnTo>
                <a:lnTo>
                  <a:pt x="162" y="6"/>
                </a:lnTo>
                <a:lnTo>
                  <a:pt x="168" y="6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2" y="0"/>
                </a:lnTo>
                <a:close/>
              </a:path>
            </a:pathLst>
          </a:custGeom>
          <a:gradFill rotWithShape="0">
            <a:gsLst>
              <a:gs pos="0">
                <a:srgbClr val="5ADA20"/>
              </a:gs>
              <a:gs pos="50000">
                <a:srgbClr val="FFFF66"/>
              </a:gs>
              <a:gs pos="100000">
                <a:srgbClr val="5ADA20"/>
              </a:gs>
            </a:gsLst>
            <a:lin ang="0" scaled="1"/>
          </a:gra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84324" name="Group 4"/>
          <p:cNvGrpSpPr>
            <a:grpSpLocks/>
          </p:cNvGrpSpPr>
          <p:nvPr/>
        </p:nvGrpSpPr>
        <p:grpSpPr bwMode="auto">
          <a:xfrm>
            <a:off x="2125663" y="3960813"/>
            <a:ext cx="1468437" cy="1049337"/>
            <a:chOff x="3702" y="3421"/>
            <a:chExt cx="925" cy="661"/>
          </a:xfrm>
        </p:grpSpPr>
        <p:sp>
          <p:nvSpPr>
            <p:cNvPr id="184325" name="Oval 5"/>
            <p:cNvSpPr>
              <a:spLocks noChangeArrowheads="1"/>
            </p:cNvSpPr>
            <p:nvPr/>
          </p:nvSpPr>
          <p:spPr bwMode="auto">
            <a:xfrm>
              <a:off x="3855" y="3543"/>
              <a:ext cx="625" cy="427"/>
            </a:xfrm>
            <a:prstGeom prst="ellipse">
              <a:avLst/>
            </a:prstGeom>
            <a:solidFill>
              <a:srgbClr val="FFFF2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26" name="Freeform 6"/>
            <p:cNvSpPr>
              <a:spLocks/>
            </p:cNvSpPr>
            <p:nvPr/>
          </p:nvSpPr>
          <p:spPr bwMode="auto">
            <a:xfrm>
              <a:off x="4261" y="3457"/>
              <a:ext cx="120" cy="132"/>
            </a:xfrm>
            <a:custGeom>
              <a:avLst/>
              <a:gdLst>
                <a:gd name="T0" fmla="*/ 84 w 120"/>
                <a:gd name="T1" fmla="*/ 132 h 132"/>
                <a:gd name="T2" fmla="*/ 84 w 120"/>
                <a:gd name="T3" fmla="*/ 132 h 132"/>
                <a:gd name="T4" fmla="*/ 0 w 120"/>
                <a:gd name="T5" fmla="*/ 90 h 132"/>
                <a:gd name="T6" fmla="*/ 12 w 120"/>
                <a:gd name="T7" fmla="*/ 90 h 132"/>
                <a:gd name="T8" fmla="*/ 18 w 120"/>
                <a:gd name="T9" fmla="*/ 84 h 132"/>
                <a:gd name="T10" fmla="*/ 30 w 120"/>
                <a:gd name="T11" fmla="*/ 78 h 132"/>
                <a:gd name="T12" fmla="*/ 36 w 120"/>
                <a:gd name="T13" fmla="*/ 72 h 132"/>
                <a:gd name="T14" fmla="*/ 54 w 120"/>
                <a:gd name="T15" fmla="*/ 60 h 132"/>
                <a:gd name="T16" fmla="*/ 60 w 120"/>
                <a:gd name="T17" fmla="*/ 54 h 132"/>
                <a:gd name="T18" fmla="*/ 66 w 120"/>
                <a:gd name="T19" fmla="*/ 48 h 132"/>
                <a:gd name="T20" fmla="*/ 78 w 120"/>
                <a:gd name="T21" fmla="*/ 36 h 132"/>
                <a:gd name="T22" fmla="*/ 90 w 120"/>
                <a:gd name="T23" fmla="*/ 24 h 132"/>
                <a:gd name="T24" fmla="*/ 108 w 120"/>
                <a:gd name="T25" fmla="*/ 12 h 132"/>
                <a:gd name="T26" fmla="*/ 120 w 120"/>
                <a:gd name="T27" fmla="*/ 0 h 132"/>
                <a:gd name="T28" fmla="*/ 120 w 120"/>
                <a:gd name="T29" fmla="*/ 6 h 132"/>
                <a:gd name="T30" fmla="*/ 120 w 120"/>
                <a:gd name="T31" fmla="*/ 18 h 132"/>
                <a:gd name="T32" fmla="*/ 114 w 120"/>
                <a:gd name="T33" fmla="*/ 24 h 132"/>
                <a:gd name="T34" fmla="*/ 114 w 120"/>
                <a:gd name="T35" fmla="*/ 30 h 132"/>
                <a:gd name="T36" fmla="*/ 108 w 120"/>
                <a:gd name="T37" fmla="*/ 48 h 132"/>
                <a:gd name="T38" fmla="*/ 102 w 120"/>
                <a:gd name="T39" fmla="*/ 66 h 132"/>
                <a:gd name="T40" fmla="*/ 96 w 120"/>
                <a:gd name="T41" fmla="*/ 78 h 132"/>
                <a:gd name="T42" fmla="*/ 90 w 120"/>
                <a:gd name="T43" fmla="*/ 96 h 132"/>
                <a:gd name="T44" fmla="*/ 84 w 120"/>
                <a:gd name="T45" fmla="*/ 114 h 132"/>
                <a:gd name="T46" fmla="*/ 84 w 120"/>
                <a:gd name="T47" fmla="*/ 120 h 132"/>
                <a:gd name="T48" fmla="*/ 84 w 120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32">
                  <a:moveTo>
                    <a:pt x="84" y="132"/>
                  </a:moveTo>
                  <a:lnTo>
                    <a:pt x="84" y="13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8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8" y="36"/>
                  </a:lnTo>
                  <a:lnTo>
                    <a:pt x="90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08" y="48"/>
                  </a:lnTo>
                  <a:lnTo>
                    <a:pt x="102" y="66"/>
                  </a:lnTo>
                  <a:lnTo>
                    <a:pt x="96" y="78"/>
                  </a:lnTo>
                  <a:lnTo>
                    <a:pt x="90" y="96"/>
                  </a:lnTo>
                  <a:lnTo>
                    <a:pt x="84" y="114"/>
                  </a:lnTo>
                  <a:lnTo>
                    <a:pt x="84" y="120"/>
                  </a:lnTo>
                  <a:lnTo>
                    <a:pt x="84" y="13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27" name="Freeform 7"/>
            <p:cNvSpPr>
              <a:spLocks/>
            </p:cNvSpPr>
            <p:nvPr/>
          </p:nvSpPr>
          <p:spPr bwMode="auto">
            <a:xfrm>
              <a:off x="4357" y="3547"/>
              <a:ext cx="222" cy="90"/>
            </a:xfrm>
            <a:custGeom>
              <a:avLst/>
              <a:gdLst>
                <a:gd name="T0" fmla="*/ 84 w 222"/>
                <a:gd name="T1" fmla="*/ 90 h 90"/>
                <a:gd name="T2" fmla="*/ 84 w 222"/>
                <a:gd name="T3" fmla="*/ 90 h 90"/>
                <a:gd name="T4" fmla="*/ 0 w 222"/>
                <a:gd name="T5" fmla="*/ 54 h 90"/>
                <a:gd name="T6" fmla="*/ 6 w 222"/>
                <a:gd name="T7" fmla="*/ 54 h 90"/>
                <a:gd name="T8" fmla="*/ 12 w 222"/>
                <a:gd name="T9" fmla="*/ 48 h 90"/>
                <a:gd name="T10" fmla="*/ 30 w 222"/>
                <a:gd name="T11" fmla="*/ 42 h 90"/>
                <a:gd name="T12" fmla="*/ 48 w 222"/>
                <a:gd name="T13" fmla="*/ 36 h 90"/>
                <a:gd name="T14" fmla="*/ 66 w 222"/>
                <a:gd name="T15" fmla="*/ 30 h 90"/>
                <a:gd name="T16" fmla="*/ 108 w 222"/>
                <a:gd name="T17" fmla="*/ 24 h 90"/>
                <a:gd name="T18" fmla="*/ 126 w 222"/>
                <a:gd name="T19" fmla="*/ 18 h 90"/>
                <a:gd name="T20" fmla="*/ 150 w 222"/>
                <a:gd name="T21" fmla="*/ 12 h 90"/>
                <a:gd name="T22" fmla="*/ 168 w 222"/>
                <a:gd name="T23" fmla="*/ 6 h 90"/>
                <a:gd name="T24" fmla="*/ 186 w 222"/>
                <a:gd name="T25" fmla="*/ 6 h 90"/>
                <a:gd name="T26" fmla="*/ 198 w 222"/>
                <a:gd name="T27" fmla="*/ 6 h 90"/>
                <a:gd name="T28" fmla="*/ 210 w 222"/>
                <a:gd name="T29" fmla="*/ 0 h 90"/>
                <a:gd name="T30" fmla="*/ 216 w 222"/>
                <a:gd name="T31" fmla="*/ 6 h 90"/>
                <a:gd name="T32" fmla="*/ 216 w 222"/>
                <a:gd name="T33" fmla="*/ 6 h 90"/>
                <a:gd name="T34" fmla="*/ 222 w 222"/>
                <a:gd name="T35" fmla="*/ 6 h 90"/>
                <a:gd name="T36" fmla="*/ 222 w 222"/>
                <a:gd name="T37" fmla="*/ 6 h 90"/>
                <a:gd name="T38" fmla="*/ 222 w 222"/>
                <a:gd name="T39" fmla="*/ 6 h 90"/>
                <a:gd name="T40" fmla="*/ 222 w 222"/>
                <a:gd name="T41" fmla="*/ 6 h 90"/>
                <a:gd name="T42" fmla="*/ 222 w 222"/>
                <a:gd name="T43" fmla="*/ 6 h 90"/>
                <a:gd name="T44" fmla="*/ 222 w 222"/>
                <a:gd name="T45" fmla="*/ 6 h 90"/>
                <a:gd name="T46" fmla="*/ 222 w 222"/>
                <a:gd name="T47" fmla="*/ 12 h 90"/>
                <a:gd name="T48" fmla="*/ 222 w 222"/>
                <a:gd name="T49" fmla="*/ 12 h 90"/>
                <a:gd name="T50" fmla="*/ 216 w 222"/>
                <a:gd name="T51" fmla="*/ 18 h 90"/>
                <a:gd name="T52" fmla="*/ 216 w 222"/>
                <a:gd name="T53" fmla="*/ 12 h 90"/>
                <a:gd name="T54" fmla="*/ 216 w 222"/>
                <a:gd name="T55" fmla="*/ 6 h 90"/>
                <a:gd name="T56" fmla="*/ 216 w 222"/>
                <a:gd name="T57" fmla="*/ 6 h 90"/>
                <a:gd name="T58" fmla="*/ 216 w 222"/>
                <a:gd name="T59" fmla="*/ 6 h 90"/>
                <a:gd name="T60" fmla="*/ 216 w 222"/>
                <a:gd name="T61" fmla="*/ 6 h 90"/>
                <a:gd name="T62" fmla="*/ 210 w 222"/>
                <a:gd name="T63" fmla="*/ 6 h 90"/>
                <a:gd name="T64" fmla="*/ 210 w 222"/>
                <a:gd name="T65" fmla="*/ 0 h 90"/>
                <a:gd name="T66" fmla="*/ 204 w 222"/>
                <a:gd name="T67" fmla="*/ 0 h 90"/>
                <a:gd name="T68" fmla="*/ 204 w 222"/>
                <a:gd name="T69" fmla="*/ 0 h 90"/>
                <a:gd name="T70" fmla="*/ 198 w 222"/>
                <a:gd name="T71" fmla="*/ 6 h 90"/>
                <a:gd name="T72" fmla="*/ 192 w 222"/>
                <a:gd name="T73" fmla="*/ 6 h 90"/>
                <a:gd name="T74" fmla="*/ 186 w 222"/>
                <a:gd name="T75" fmla="*/ 6 h 90"/>
                <a:gd name="T76" fmla="*/ 180 w 222"/>
                <a:gd name="T77" fmla="*/ 6 h 90"/>
                <a:gd name="T78" fmla="*/ 168 w 222"/>
                <a:gd name="T79" fmla="*/ 12 h 90"/>
                <a:gd name="T80" fmla="*/ 156 w 222"/>
                <a:gd name="T81" fmla="*/ 18 h 90"/>
                <a:gd name="T82" fmla="*/ 144 w 222"/>
                <a:gd name="T83" fmla="*/ 30 h 90"/>
                <a:gd name="T84" fmla="*/ 132 w 222"/>
                <a:gd name="T85" fmla="*/ 36 h 90"/>
                <a:gd name="T86" fmla="*/ 120 w 222"/>
                <a:gd name="T87" fmla="*/ 48 h 90"/>
                <a:gd name="T88" fmla="*/ 114 w 222"/>
                <a:gd name="T89" fmla="*/ 48 h 90"/>
                <a:gd name="T90" fmla="*/ 108 w 222"/>
                <a:gd name="T91" fmla="*/ 54 h 90"/>
                <a:gd name="T92" fmla="*/ 108 w 222"/>
                <a:gd name="T93" fmla="*/ 60 h 90"/>
                <a:gd name="T94" fmla="*/ 102 w 222"/>
                <a:gd name="T95" fmla="*/ 66 h 90"/>
                <a:gd name="T96" fmla="*/ 96 w 222"/>
                <a:gd name="T97" fmla="*/ 72 h 90"/>
                <a:gd name="T98" fmla="*/ 96 w 222"/>
                <a:gd name="T99" fmla="*/ 72 h 90"/>
                <a:gd name="T100" fmla="*/ 90 w 222"/>
                <a:gd name="T101" fmla="*/ 78 h 90"/>
                <a:gd name="T102" fmla="*/ 90 w 222"/>
                <a:gd name="T103" fmla="*/ 84 h 90"/>
                <a:gd name="T104" fmla="*/ 84 w 222"/>
                <a:gd name="T105" fmla="*/ 90 h 90"/>
                <a:gd name="T106" fmla="*/ 84 w 222"/>
                <a:gd name="T10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90">
                  <a:moveTo>
                    <a:pt x="84" y="90"/>
                  </a:moveTo>
                  <a:lnTo>
                    <a:pt x="84" y="9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30" y="42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108" y="24"/>
                  </a:lnTo>
                  <a:lnTo>
                    <a:pt x="126" y="18"/>
                  </a:lnTo>
                  <a:lnTo>
                    <a:pt x="150" y="12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198" y="6"/>
                  </a:lnTo>
                  <a:lnTo>
                    <a:pt x="210" y="0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8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44" y="30"/>
                  </a:lnTo>
                  <a:lnTo>
                    <a:pt x="132" y="36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9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28" name="Freeform 8"/>
            <p:cNvSpPr>
              <a:spLocks/>
            </p:cNvSpPr>
            <p:nvPr/>
          </p:nvSpPr>
          <p:spPr bwMode="auto">
            <a:xfrm>
              <a:off x="4441" y="3661"/>
              <a:ext cx="162" cy="72"/>
            </a:xfrm>
            <a:custGeom>
              <a:avLst/>
              <a:gdLst>
                <a:gd name="T0" fmla="*/ 24 w 162"/>
                <a:gd name="T1" fmla="*/ 72 h 72"/>
                <a:gd name="T2" fmla="*/ 24 w 162"/>
                <a:gd name="T3" fmla="*/ 72 h 72"/>
                <a:gd name="T4" fmla="*/ 0 w 162"/>
                <a:gd name="T5" fmla="*/ 0 h 72"/>
                <a:gd name="T6" fmla="*/ 12 w 162"/>
                <a:gd name="T7" fmla="*/ 0 h 72"/>
                <a:gd name="T8" fmla="*/ 24 w 162"/>
                <a:gd name="T9" fmla="*/ 0 h 72"/>
                <a:gd name="T10" fmla="*/ 36 w 162"/>
                <a:gd name="T11" fmla="*/ 6 h 72"/>
                <a:gd name="T12" fmla="*/ 42 w 162"/>
                <a:gd name="T13" fmla="*/ 6 h 72"/>
                <a:gd name="T14" fmla="*/ 54 w 162"/>
                <a:gd name="T15" fmla="*/ 6 h 72"/>
                <a:gd name="T16" fmla="*/ 60 w 162"/>
                <a:gd name="T17" fmla="*/ 6 h 72"/>
                <a:gd name="T18" fmla="*/ 84 w 162"/>
                <a:gd name="T19" fmla="*/ 12 h 72"/>
                <a:gd name="T20" fmla="*/ 102 w 162"/>
                <a:gd name="T21" fmla="*/ 12 h 72"/>
                <a:gd name="T22" fmla="*/ 120 w 162"/>
                <a:gd name="T23" fmla="*/ 12 h 72"/>
                <a:gd name="T24" fmla="*/ 144 w 162"/>
                <a:gd name="T25" fmla="*/ 12 h 72"/>
                <a:gd name="T26" fmla="*/ 156 w 162"/>
                <a:gd name="T27" fmla="*/ 12 h 72"/>
                <a:gd name="T28" fmla="*/ 162 w 162"/>
                <a:gd name="T29" fmla="*/ 12 h 72"/>
                <a:gd name="T30" fmla="*/ 156 w 162"/>
                <a:gd name="T31" fmla="*/ 18 h 72"/>
                <a:gd name="T32" fmla="*/ 150 w 162"/>
                <a:gd name="T33" fmla="*/ 18 h 72"/>
                <a:gd name="T34" fmla="*/ 132 w 162"/>
                <a:gd name="T35" fmla="*/ 30 h 72"/>
                <a:gd name="T36" fmla="*/ 96 w 162"/>
                <a:gd name="T37" fmla="*/ 42 h 72"/>
                <a:gd name="T38" fmla="*/ 78 w 162"/>
                <a:gd name="T39" fmla="*/ 48 h 72"/>
                <a:gd name="T40" fmla="*/ 60 w 162"/>
                <a:gd name="T41" fmla="*/ 54 h 72"/>
                <a:gd name="T42" fmla="*/ 42 w 162"/>
                <a:gd name="T43" fmla="*/ 66 h 72"/>
                <a:gd name="T44" fmla="*/ 30 w 162"/>
                <a:gd name="T45" fmla="*/ 66 h 72"/>
                <a:gd name="T46" fmla="*/ 24 w 162"/>
                <a:gd name="T4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72">
                  <a:moveTo>
                    <a:pt x="24" y="72"/>
                  </a:moveTo>
                  <a:lnTo>
                    <a:pt x="24" y="7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32" y="30"/>
                  </a:lnTo>
                  <a:lnTo>
                    <a:pt x="96" y="42"/>
                  </a:lnTo>
                  <a:lnTo>
                    <a:pt x="78" y="48"/>
                  </a:lnTo>
                  <a:lnTo>
                    <a:pt x="60" y="54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29" name="Freeform 9"/>
            <p:cNvSpPr>
              <a:spLocks/>
            </p:cNvSpPr>
            <p:nvPr/>
          </p:nvSpPr>
          <p:spPr bwMode="auto">
            <a:xfrm>
              <a:off x="3726" y="3763"/>
              <a:ext cx="162" cy="73"/>
            </a:xfrm>
            <a:custGeom>
              <a:avLst/>
              <a:gdLst>
                <a:gd name="T0" fmla="*/ 132 w 162"/>
                <a:gd name="T1" fmla="*/ 0 h 73"/>
                <a:gd name="T2" fmla="*/ 132 w 162"/>
                <a:gd name="T3" fmla="*/ 0 h 73"/>
                <a:gd name="T4" fmla="*/ 162 w 162"/>
                <a:gd name="T5" fmla="*/ 73 h 73"/>
                <a:gd name="T6" fmla="*/ 156 w 162"/>
                <a:gd name="T7" fmla="*/ 73 h 73"/>
                <a:gd name="T8" fmla="*/ 144 w 162"/>
                <a:gd name="T9" fmla="*/ 67 h 73"/>
                <a:gd name="T10" fmla="*/ 132 w 162"/>
                <a:gd name="T11" fmla="*/ 67 h 73"/>
                <a:gd name="T12" fmla="*/ 120 w 162"/>
                <a:gd name="T13" fmla="*/ 67 h 73"/>
                <a:gd name="T14" fmla="*/ 114 w 162"/>
                <a:gd name="T15" fmla="*/ 67 h 73"/>
                <a:gd name="T16" fmla="*/ 102 w 162"/>
                <a:gd name="T17" fmla="*/ 67 h 73"/>
                <a:gd name="T18" fmla="*/ 84 w 162"/>
                <a:gd name="T19" fmla="*/ 67 h 73"/>
                <a:gd name="T20" fmla="*/ 66 w 162"/>
                <a:gd name="T21" fmla="*/ 67 h 73"/>
                <a:gd name="T22" fmla="*/ 42 w 162"/>
                <a:gd name="T23" fmla="*/ 73 h 73"/>
                <a:gd name="T24" fmla="*/ 24 w 162"/>
                <a:gd name="T25" fmla="*/ 73 h 73"/>
                <a:gd name="T26" fmla="*/ 0 w 162"/>
                <a:gd name="T27" fmla="*/ 73 h 73"/>
                <a:gd name="T28" fmla="*/ 6 w 162"/>
                <a:gd name="T29" fmla="*/ 67 h 73"/>
                <a:gd name="T30" fmla="*/ 18 w 162"/>
                <a:gd name="T31" fmla="*/ 67 h 73"/>
                <a:gd name="T32" fmla="*/ 30 w 162"/>
                <a:gd name="T33" fmla="*/ 55 h 73"/>
                <a:gd name="T34" fmla="*/ 48 w 162"/>
                <a:gd name="T35" fmla="*/ 49 h 73"/>
                <a:gd name="T36" fmla="*/ 66 w 162"/>
                <a:gd name="T37" fmla="*/ 36 h 73"/>
                <a:gd name="T38" fmla="*/ 84 w 162"/>
                <a:gd name="T39" fmla="*/ 30 h 73"/>
                <a:gd name="T40" fmla="*/ 102 w 162"/>
                <a:gd name="T41" fmla="*/ 18 h 73"/>
                <a:gd name="T42" fmla="*/ 108 w 162"/>
                <a:gd name="T43" fmla="*/ 12 h 73"/>
                <a:gd name="T44" fmla="*/ 114 w 162"/>
                <a:gd name="T45" fmla="*/ 6 h 73"/>
                <a:gd name="T46" fmla="*/ 126 w 162"/>
                <a:gd name="T47" fmla="*/ 0 h 73"/>
                <a:gd name="T48" fmla="*/ 132 w 162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73">
                  <a:moveTo>
                    <a:pt x="132" y="0"/>
                  </a:moveTo>
                  <a:lnTo>
                    <a:pt x="132" y="0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44" y="67"/>
                  </a:lnTo>
                  <a:lnTo>
                    <a:pt x="132" y="67"/>
                  </a:lnTo>
                  <a:lnTo>
                    <a:pt x="120" y="67"/>
                  </a:lnTo>
                  <a:lnTo>
                    <a:pt x="114" y="67"/>
                  </a:lnTo>
                  <a:lnTo>
                    <a:pt x="102" y="67"/>
                  </a:lnTo>
                  <a:lnTo>
                    <a:pt x="84" y="67"/>
                  </a:lnTo>
                  <a:lnTo>
                    <a:pt x="66" y="67"/>
                  </a:lnTo>
                  <a:lnTo>
                    <a:pt x="42" y="73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6" y="67"/>
                  </a:lnTo>
                  <a:lnTo>
                    <a:pt x="18" y="67"/>
                  </a:lnTo>
                  <a:lnTo>
                    <a:pt x="30" y="55"/>
                  </a:lnTo>
                  <a:lnTo>
                    <a:pt x="48" y="49"/>
                  </a:lnTo>
                  <a:lnTo>
                    <a:pt x="66" y="36"/>
                  </a:lnTo>
                  <a:lnTo>
                    <a:pt x="84" y="30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6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0" name="Freeform 10"/>
            <p:cNvSpPr>
              <a:spLocks/>
            </p:cNvSpPr>
            <p:nvPr/>
          </p:nvSpPr>
          <p:spPr bwMode="auto">
            <a:xfrm>
              <a:off x="4471" y="3745"/>
              <a:ext cx="156" cy="79"/>
            </a:xfrm>
            <a:custGeom>
              <a:avLst/>
              <a:gdLst>
                <a:gd name="T0" fmla="*/ 0 w 156"/>
                <a:gd name="T1" fmla="*/ 79 h 79"/>
                <a:gd name="T2" fmla="*/ 0 w 156"/>
                <a:gd name="T3" fmla="*/ 79 h 79"/>
                <a:gd name="T4" fmla="*/ 12 w 156"/>
                <a:gd name="T5" fmla="*/ 0 h 79"/>
                <a:gd name="T6" fmla="*/ 24 w 156"/>
                <a:gd name="T7" fmla="*/ 6 h 79"/>
                <a:gd name="T8" fmla="*/ 30 w 156"/>
                <a:gd name="T9" fmla="*/ 12 h 79"/>
                <a:gd name="T10" fmla="*/ 42 w 156"/>
                <a:gd name="T11" fmla="*/ 18 h 79"/>
                <a:gd name="T12" fmla="*/ 48 w 156"/>
                <a:gd name="T13" fmla="*/ 24 h 79"/>
                <a:gd name="T14" fmla="*/ 66 w 156"/>
                <a:gd name="T15" fmla="*/ 30 h 79"/>
                <a:gd name="T16" fmla="*/ 72 w 156"/>
                <a:gd name="T17" fmla="*/ 36 h 79"/>
                <a:gd name="T18" fmla="*/ 84 w 156"/>
                <a:gd name="T19" fmla="*/ 36 h 79"/>
                <a:gd name="T20" fmla="*/ 102 w 156"/>
                <a:gd name="T21" fmla="*/ 42 h 79"/>
                <a:gd name="T22" fmla="*/ 120 w 156"/>
                <a:gd name="T23" fmla="*/ 48 h 79"/>
                <a:gd name="T24" fmla="*/ 138 w 156"/>
                <a:gd name="T25" fmla="*/ 61 h 79"/>
                <a:gd name="T26" fmla="*/ 156 w 156"/>
                <a:gd name="T27" fmla="*/ 67 h 79"/>
                <a:gd name="T28" fmla="*/ 150 w 156"/>
                <a:gd name="T29" fmla="*/ 67 h 79"/>
                <a:gd name="T30" fmla="*/ 138 w 156"/>
                <a:gd name="T31" fmla="*/ 67 h 79"/>
                <a:gd name="T32" fmla="*/ 120 w 156"/>
                <a:gd name="T33" fmla="*/ 73 h 79"/>
                <a:gd name="T34" fmla="*/ 78 w 156"/>
                <a:gd name="T35" fmla="*/ 73 h 79"/>
                <a:gd name="T36" fmla="*/ 60 w 156"/>
                <a:gd name="T37" fmla="*/ 73 h 79"/>
                <a:gd name="T38" fmla="*/ 36 w 156"/>
                <a:gd name="T39" fmla="*/ 73 h 79"/>
                <a:gd name="T40" fmla="*/ 30 w 156"/>
                <a:gd name="T41" fmla="*/ 73 h 79"/>
                <a:gd name="T42" fmla="*/ 18 w 156"/>
                <a:gd name="T43" fmla="*/ 73 h 79"/>
                <a:gd name="T44" fmla="*/ 0 w 156"/>
                <a:gd name="T4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79">
                  <a:moveTo>
                    <a:pt x="0" y="79"/>
                  </a:moveTo>
                  <a:lnTo>
                    <a:pt x="0" y="79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84" y="36"/>
                  </a:lnTo>
                  <a:lnTo>
                    <a:pt x="102" y="42"/>
                  </a:lnTo>
                  <a:lnTo>
                    <a:pt x="120" y="48"/>
                  </a:lnTo>
                  <a:lnTo>
                    <a:pt x="138" y="61"/>
                  </a:lnTo>
                  <a:lnTo>
                    <a:pt x="156" y="67"/>
                  </a:lnTo>
                  <a:lnTo>
                    <a:pt x="150" y="67"/>
                  </a:lnTo>
                  <a:lnTo>
                    <a:pt x="138" y="67"/>
                  </a:lnTo>
                  <a:lnTo>
                    <a:pt x="120" y="73"/>
                  </a:lnTo>
                  <a:lnTo>
                    <a:pt x="78" y="73"/>
                  </a:lnTo>
                  <a:lnTo>
                    <a:pt x="60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1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1" name="Freeform 11"/>
            <p:cNvSpPr>
              <a:spLocks/>
            </p:cNvSpPr>
            <p:nvPr/>
          </p:nvSpPr>
          <p:spPr bwMode="auto">
            <a:xfrm>
              <a:off x="4399" y="3830"/>
              <a:ext cx="150" cy="114"/>
            </a:xfrm>
            <a:custGeom>
              <a:avLst/>
              <a:gdLst>
                <a:gd name="T0" fmla="*/ 0 w 150"/>
                <a:gd name="T1" fmla="*/ 66 h 114"/>
                <a:gd name="T2" fmla="*/ 0 w 150"/>
                <a:gd name="T3" fmla="*/ 66 h 114"/>
                <a:gd name="T4" fmla="*/ 54 w 150"/>
                <a:gd name="T5" fmla="*/ 0 h 114"/>
                <a:gd name="T6" fmla="*/ 60 w 150"/>
                <a:gd name="T7" fmla="*/ 6 h 114"/>
                <a:gd name="T8" fmla="*/ 66 w 150"/>
                <a:gd name="T9" fmla="*/ 18 h 114"/>
                <a:gd name="T10" fmla="*/ 72 w 150"/>
                <a:gd name="T11" fmla="*/ 24 h 114"/>
                <a:gd name="T12" fmla="*/ 72 w 150"/>
                <a:gd name="T13" fmla="*/ 30 h 114"/>
                <a:gd name="T14" fmla="*/ 78 w 150"/>
                <a:gd name="T15" fmla="*/ 42 h 114"/>
                <a:gd name="T16" fmla="*/ 84 w 150"/>
                <a:gd name="T17" fmla="*/ 48 h 114"/>
                <a:gd name="T18" fmla="*/ 90 w 150"/>
                <a:gd name="T19" fmla="*/ 54 h 114"/>
                <a:gd name="T20" fmla="*/ 96 w 150"/>
                <a:gd name="T21" fmla="*/ 60 h 114"/>
                <a:gd name="T22" fmla="*/ 108 w 150"/>
                <a:gd name="T23" fmla="*/ 72 h 114"/>
                <a:gd name="T24" fmla="*/ 120 w 150"/>
                <a:gd name="T25" fmla="*/ 84 h 114"/>
                <a:gd name="T26" fmla="*/ 132 w 150"/>
                <a:gd name="T27" fmla="*/ 96 h 114"/>
                <a:gd name="T28" fmla="*/ 150 w 150"/>
                <a:gd name="T29" fmla="*/ 114 h 114"/>
                <a:gd name="T30" fmla="*/ 138 w 150"/>
                <a:gd name="T31" fmla="*/ 114 h 114"/>
                <a:gd name="T32" fmla="*/ 126 w 150"/>
                <a:gd name="T33" fmla="*/ 108 h 114"/>
                <a:gd name="T34" fmla="*/ 108 w 150"/>
                <a:gd name="T35" fmla="*/ 102 h 114"/>
                <a:gd name="T36" fmla="*/ 90 w 150"/>
                <a:gd name="T37" fmla="*/ 96 h 114"/>
                <a:gd name="T38" fmla="*/ 72 w 150"/>
                <a:gd name="T39" fmla="*/ 90 h 114"/>
                <a:gd name="T40" fmla="*/ 54 w 150"/>
                <a:gd name="T41" fmla="*/ 78 h 114"/>
                <a:gd name="T42" fmla="*/ 36 w 150"/>
                <a:gd name="T43" fmla="*/ 72 h 114"/>
                <a:gd name="T44" fmla="*/ 18 w 150"/>
                <a:gd name="T45" fmla="*/ 66 h 114"/>
                <a:gd name="T46" fmla="*/ 0 w 150"/>
                <a:gd name="T47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0" y="66"/>
                  </a:moveTo>
                  <a:lnTo>
                    <a:pt x="0" y="66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108" y="72"/>
                  </a:lnTo>
                  <a:lnTo>
                    <a:pt x="120" y="84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08"/>
                  </a:lnTo>
                  <a:lnTo>
                    <a:pt x="108" y="102"/>
                  </a:lnTo>
                  <a:lnTo>
                    <a:pt x="90" y="96"/>
                  </a:lnTo>
                  <a:lnTo>
                    <a:pt x="72" y="90"/>
                  </a:lnTo>
                  <a:lnTo>
                    <a:pt x="54" y="78"/>
                  </a:lnTo>
                  <a:lnTo>
                    <a:pt x="36" y="72"/>
                  </a:lnTo>
                  <a:lnTo>
                    <a:pt x="18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2" name="Freeform 12"/>
            <p:cNvSpPr>
              <a:spLocks/>
            </p:cNvSpPr>
            <p:nvPr/>
          </p:nvSpPr>
          <p:spPr bwMode="auto">
            <a:xfrm>
              <a:off x="4321" y="3890"/>
              <a:ext cx="126" cy="132"/>
            </a:xfrm>
            <a:custGeom>
              <a:avLst/>
              <a:gdLst>
                <a:gd name="T0" fmla="*/ 0 w 126"/>
                <a:gd name="T1" fmla="*/ 48 h 132"/>
                <a:gd name="T2" fmla="*/ 0 w 126"/>
                <a:gd name="T3" fmla="*/ 48 h 132"/>
                <a:gd name="T4" fmla="*/ 78 w 126"/>
                <a:gd name="T5" fmla="*/ 0 h 132"/>
                <a:gd name="T6" fmla="*/ 78 w 126"/>
                <a:gd name="T7" fmla="*/ 12 h 132"/>
                <a:gd name="T8" fmla="*/ 78 w 126"/>
                <a:gd name="T9" fmla="*/ 24 h 132"/>
                <a:gd name="T10" fmla="*/ 84 w 126"/>
                <a:gd name="T11" fmla="*/ 30 h 132"/>
                <a:gd name="T12" fmla="*/ 84 w 126"/>
                <a:gd name="T13" fmla="*/ 36 h 132"/>
                <a:gd name="T14" fmla="*/ 84 w 126"/>
                <a:gd name="T15" fmla="*/ 36 h 132"/>
                <a:gd name="T16" fmla="*/ 84 w 126"/>
                <a:gd name="T17" fmla="*/ 48 h 132"/>
                <a:gd name="T18" fmla="*/ 90 w 126"/>
                <a:gd name="T19" fmla="*/ 54 h 132"/>
                <a:gd name="T20" fmla="*/ 96 w 126"/>
                <a:gd name="T21" fmla="*/ 72 h 132"/>
                <a:gd name="T22" fmla="*/ 108 w 126"/>
                <a:gd name="T23" fmla="*/ 102 h 132"/>
                <a:gd name="T24" fmla="*/ 120 w 126"/>
                <a:gd name="T25" fmla="*/ 114 h 132"/>
                <a:gd name="T26" fmla="*/ 126 w 126"/>
                <a:gd name="T27" fmla="*/ 132 h 132"/>
                <a:gd name="T28" fmla="*/ 108 w 126"/>
                <a:gd name="T29" fmla="*/ 126 h 132"/>
                <a:gd name="T30" fmla="*/ 102 w 126"/>
                <a:gd name="T31" fmla="*/ 120 h 132"/>
                <a:gd name="T32" fmla="*/ 96 w 126"/>
                <a:gd name="T33" fmla="*/ 114 h 132"/>
                <a:gd name="T34" fmla="*/ 78 w 126"/>
                <a:gd name="T35" fmla="*/ 102 h 132"/>
                <a:gd name="T36" fmla="*/ 66 w 126"/>
                <a:gd name="T37" fmla="*/ 90 h 132"/>
                <a:gd name="T38" fmla="*/ 48 w 126"/>
                <a:gd name="T39" fmla="*/ 78 h 132"/>
                <a:gd name="T40" fmla="*/ 36 w 126"/>
                <a:gd name="T41" fmla="*/ 72 h 132"/>
                <a:gd name="T42" fmla="*/ 18 w 126"/>
                <a:gd name="T43" fmla="*/ 60 h 132"/>
                <a:gd name="T44" fmla="*/ 12 w 126"/>
                <a:gd name="T45" fmla="*/ 54 h 132"/>
                <a:gd name="T46" fmla="*/ 0 w 126"/>
                <a:gd name="T47" fmla="*/ 4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72"/>
                  </a:lnTo>
                  <a:lnTo>
                    <a:pt x="108" y="102"/>
                  </a:lnTo>
                  <a:lnTo>
                    <a:pt x="120" y="114"/>
                  </a:lnTo>
                  <a:lnTo>
                    <a:pt x="126" y="132"/>
                  </a:lnTo>
                  <a:lnTo>
                    <a:pt x="108" y="126"/>
                  </a:lnTo>
                  <a:lnTo>
                    <a:pt x="102" y="120"/>
                  </a:lnTo>
                  <a:lnTo>
                    <a:pt x="96" y="114"/>
                  </a:lnTo>
                  <a:lnTo>
                    <a:pt x="78" y="102"/>
                  </a:lnTo>
                  <a:lnTo>
                    <a:pt x="66" y="90"/>
                  </a:lnTo>
                  <a:lnTo>
                    <a:pt x="48" y="78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3" name="Freeform 13"/>
            <p:cNvSpPr>
              <a:spLocks/>
            </p:cNvSpPr>
            <p:nvPr/>
          </p:nvSpPr>
          <p:spPr bwMode="auto">
            <a:xfrm>
              <a:off x="3996" y="3920"/>
              <a:ext cx="96" cy="138"/>
            </a:xfrm>
            <a:custGeom>
              <a:avLst/>
              <a:gdLst>
                <a:gd name="T0" fmla="*/ 12 w 96"/>
                <a:gd name="T1" fmla="*/ 0 h 138"/>
                <a:gd name="T2" fmla="*/ 12 w 96"/>
                <a:gd name="T3" fmla="*/ 0 h 138"/>
                <a:gd name="T4" fmla="*/ 96 w 96"/>
                <a:gd name="T5" fmla="*/ 30 h 138"/>
                <a:gd name="T6" fmla="*/ 90 w 96"/>
                <a:gd name="T7" fmla="*/ 36 h 138"/>
                <a:gd name="T8" fmla="*/ 84 w 96"/>
                <a:gd name="T9" fmla="*/ 42 h 138"/>
                <a:gd name="T10" fmla="*/ 72 w 96"/>
                <a:gd name="T11" fmla="*/ 48 h 138"/>
                <a:gd name="T12" fmla="*/ 66 w 96"/>
                <a:gd name="T13" fmla="*/ 54 h 138"/>
                <a:gd name="T14" fmla="*/ 60 w 96"/>
                <a:gd name="T15" fmla="*/ 60 h 138"/>
                <a:gd name="T16" fmla="*/ 54 w 96"/>
                <a:gd name="T17" fmla="*/ 66 h 138"/>
                <a:gd name="T18" fmla="*/ 42 w 96"/>
                <a:gd name="T19" fmla="*/ 78 h 138"/>
                <a:gd name="T20" fmla="*/ 30 w 96"/>
                <a:gd name="T21" fmla="*/ 90 h 138"/>
                <a:gd name="T22" fmla="*/ 24 w 96"/>
                <a:gd name="T23" fmla="*/ 108 h 138"/>
                <a:gd name="T24" fmla="*/ 12 w 96"/>
                <a:gd name="T25" fmla="*/ 120 h 138"/>
                <a:gd name="T26" fmla="*/ 0 w 96"/>
                <a:gd name="T27" fmla="*/ 138 h 138"/>
                <a:gd name="T28" fmla="*/ 0 w 96"/>
                <a:gd name="T29" fmla="*/ 120 h 138"/>
                <a:gd name="T30" fmla="*/ 0 w 96"/>
                <a:gd name="T31" fmla="*/ 102 h 138"/>
                <a:gd name="T32" fmla="*/ 0 w 96"/>
                <a:gd name="T33" fmla="*/ 96 h 138"/>
                <a:gd name="T34" fmla="*/ 0 w 96"/>
                <a:gd name="T35" fmla="*/ 84 h 138"/>
                <a:gd name="T36" fmla="*/ 6 w 96"/>
                <a:gd name="T37" fmla="*/ 72 h 138"/>
                <a:gd name="T38" fmla="*/ 6 w 96"/>
                <a:gd name="T39" fmla="*/ 54 h 138"/>
                <a:gd name="T40" fmla="*/ 6 w 96"/>
                <a:gd name="T41" fmla="*/ 36 h 138"/>
                <a:gd name="T42" fmla="*/ 12 w 96"/>
                <a:gd name="T43" fmla="*/ 30 h 138"/>
                <a:gd name="T44" fmla="*/ 12 w 96"/>
                <a:gd name="T45" fmla="*/ 18 h 138"/>
                <a:gd name="T46" fmla="*/ 12 w 96"/>
                <a:gd name="T47" fmla="*/ 12 h 138"/>
                <a:gd name="T48" fmla="*/ 12 w 96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38">
                  <a:moveTo>
                    <a:pt x="12" y="0"/>
                  </a:moveTo>
                  <a:lnTo>
                    <a:pt x="12" y="0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42" y="78"/>
                  </a:lnTo>
                  <a:lnTo>
                    <a:pt x="30" y="90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6" y="54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4" name="Freeform 14"/>
            <p:cNvSpPr>
              <a:spLocks/>
            </p:cNvSpPr>
            <p:nvPr/>
          </p:nvSpPr>
          <p:spPr bwMode="auto">
            <a:xfrm>
              <a:off x="4249" y="3926"/>
              <a:ext cx="114" cy="138"/>
            </a:xfrm>
            <a:custGeom>
              <a:avLst/>
              <a:gdLst>
                <a:gd name="T0" fmla="*/ 0 w 114"/>
                <a:gd name="T1" fmla="*/ 48 h 138"/>
                <a:gd name="T2" fmla="*/ 0 w 114"/>
                <a:gd name="T3" fmla="*/ 48 h 138"/>
                <a:gd name="T4" fmla="*/ 78 w 114"/>
                <a:gd name="T5" fmla="*/ 0 h 138"/>
                <a:gd name="T6" fmla="*/ 78 w 114"/>
                <a:gd name="T7" fmla="*/ 12 h 138"/>
                <a:gd name="T8" fmla="*/ 78 w 114"/>
                <a:gd name="T9" fmla="*/ 24 h 138"/>
                <a:gd name="T10" fmla="*/ 78 w 114"/>
                <a:gd name="T11" fmla="*/ 30 h 138"/>
                <a:gd name="T12" fmla="*/ 84 w 114"/>
                <a:gd name="T13" fmla="*/ 36 h 138"/>
                <a:gd name="T14" fmla="*/ 84 w 114"/>
                <a:gd name="T15" fmla="*/ 48 h 138"/>
                <a:gd name="T16" fmla="*/ 84 w 114"/>
                <a:gd name="T17" fmla="*/ 54 h 138"/>
                <a:gd name="T18" fmla="*/ 90 w 114"/>
                <a:gd name="T19" fmla="*/ 72 h 138"/>
                <a:gd name="T20" fmla="*/ 96 w 114"/>
                <a:gd name="T21" fmla="*/ 84 h 138"/>
                <a:gd name="T22" fmla="*/ 102 w 114"/>
                <a:gd name="T23" fmla="*/ 102 h 138"/>
                <a:gd name="T24" fmla="*/ 108 w 114"/>
                <a:gd name="T25" fmla="*/ 120 h 138"/>
                <a:gd name="T26" fmla="*/ 114 w 114"/>
                <a:gd name="T27" fmla="*/ 138 h 138"/>
                <a:gd name="T28" fmla="*/ 102 w 114"/>
                <a:gd name="T29" fmla="*/ 126 h 138"/>
                <a:gd name="T30" fmla="*/ 84 w 114"/>
                <a:gd name="T31" fmla="*/ 114 h 138"/>
                <a:gd name="T32" fmla="*/ 60 w 114"/>
                <a:gd name="T33" fmla="*/ 90 h 138"/>
                <a:gd name="T34" fmla="*/ 42 w 114"/>
                <a:gd name="T35" fmla="*/ 78 h 138"/>
                <a:gd name="T36" fmla="*/ 30 w 114"/>
                <a:gd name="T37" fmla="*/ 66 h 138"/>
                <a:gd name="T38" fmla="*/ 18 w 114"/>
                <a:gd name="T39" fmla="*/ 54 h 138"/>
                <a:gd name="T40" fmla="*/ 6 w 114"/>
                <a:gd name="T41" fmla="*/ 48 h 138"/>
                <a:gd name="T42" fmla="*/ 0 w 114"/>
                <a:gd name="T43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38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72"/>
                  </a:lnTo>
                  <a:lnTo>
                    <a:pt x="96" y="84"/>
                  </a:lnTo>
                  <a:lnTo>
                    <a:pt x="102" y="102"/>
                  </a:lnTo>
                  <a:lnTo>
                    <a:pt x="108" y="120"/>
                  </a:lnTo>
                  <a:lnTo>
                    <a:pt x="114" y="138"/>
                  </a:lnTo>
                  <a:lnTo>
                    <a:pt x="102" y="126"/>
                  </a:lnTo>
                  <a:lnTo>
                    <a:pt x="84" y="114"/>
                  </a:lnTo>
                  <a:lnTo>
                    <a:pt x="60" y="90"/>
                  </a:lnTo>
                  <a:lnTo>
                    <a:pt x="42" y="78"/>
                  </a:lnTo>
                  <a:lnTo>
                    <a:pt x="30" y="66"/>
                  </a:lnTo>
                  <a:lnTo>
                    <a:pt x="18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5" name="Freeform 15"/>
            <p:cNvSpPr>
              <a:spLocks/>
            </p:cNvSpPr>
            <p:nvPr/>
          </p:nvSpPr>
          <p:spPr bwMode="auto">
            <a:xfrm>
              <a:off x="3774" y="3589"/>
              <a:ext cx="150" cy="114"/>
            </a:xfrm>
            <a:custGeom>
              <a:avLst/>
              <a:gdLst>
                <a:gd name="T0" fmla="*/ 150 w 150"/>
                <a:gd name="T1" fmla="*/ 48 h 114"/>
                <a:gd name="T2" fmla="*/ 150 w 150"/>
                <a:gd name="T3" fmla="*/ 48 h 114"/>
                <a:gd name="T4" fmla="*/ 90 w 150"/>
                <a:gd name="T5" fmla="*/ 114 h 114"/>
                <a:gd name="T6" fmla="*/ 90 w 150"/>
                <a:gd name="T7" fmla="*/ 102 h 114"/>
                <a:gd name="T8" fmla="*/ 84 w 150"/>
                <a:gd name="T9" fmla="*/ 96 h 114"/>
                <a:gd name="T10" fmla="*/ 78 w 150"/>
                <a:gd name="T11" fmla="*/ 90 h 114"/>
                <a:gd name="T12" fmla="*/ 72 w 150"/>
                <a:gd name="T13" fmla="*/ 78 h 114"/>
                <a:gd name="T14" fmla="*/ 66 w 150"/>
                <a:gd name="T15" fmla="*/ 72 h 114"/>
                <a:gd name="T16" fmla="*/ 60 w 150"/>
                <a:gd name="T17" fmla="*/ 66 h 114"/>
                <a:gd name="T18" fmla="*/ 60 w 150"/>
                <a:gd name="T19" fmla="*/ 60 h 114"/>
                <a:gd name="T20" fmla="*/ 54 w 150"/>
                <a:gd name="T21" fmla="*/ 54 h 114"/>
                <a:gd name="T22" fmla="*/ 42 w 150"/>
                <a:gd name="T23" fmla="*/ 42 h 114"/>
                <a:gd name="T24" fmla="*/ 24 w 150"/>
                <a:gd name="T25" fmla="*/ 30 h 114"/>
                <a:gd name="T26" fmla="*/ 12 w 150"/>
                <a:gd name="T27" fmla="*/ 12 h 114"/>
                <a:gd name="T28" fmla="*/ 0 w 150"/>
                <a:gd name="T29" fmla="*/ 0 h 114"/>
                <a:gd name="T30" fmla="*/ 12 w 150"/>
                <a:gd name="T31" fmla="*/ 0 h 114"/>
                <a:gd name="T32" fmla="*/ 18 w 150"/>
                <a:gd name="T33" fmla="*/ 6 h 114"/>
                <a:gd name="T34" fmla="*/ 36 w 150"/>
                <a:gd name="T35" fmla="*/ 12 h 114"/>
                <a:gd name="T36" fmla="*/ 54 w 150"/>
                <a:gd name="T37" fmla="*/ 18 h 114"/>
                <a:gd name="T38" fmla="*/ 72 w 150"/>
                <a:gd name="T39" fmla="*/ 24 h 114"/>
                <a:gd name="T40" fmla="*/ 90 w 150"/>
                <a:gd name="T41" fmla="*/ 30 h 114"/>
                <a:gd name="T42" fmla="*/ 108 w 150"/>
                <a:gd name="T43" fmla="*/ 36 h 114"/>
                <a:gd name="T44" fmla="*/ 126 w 150"/>
                <a:gd name="T45" fmla="*/ 42 h 114"/>
                <a:gd name="T46" fmla="*/ 150 w 150"/>
                <a:gd name="T47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150" y="48"/>
                  </a:moveTo>
                  <a:lnTo>
                    <a:pt x="150" y="48"/>
                  </a:lnTo>
                  <a:lnTo>
                    <a:pt x="90" y="114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2" y="42"/>
                  </a:lnTo>
                  <a:lnTo>
                    <a:pt x="24" y="3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72" y="24"/>
                  </a:lnTo>
                  <a:lnTo>
                    <a:pt x="90" y="30"/>
                  </a:lnTo>
                  <a:lnTo>
                    <a:pt x="108" y="36"/>
                  </a:lnTo>
                  <a:lnTo>
                    <a:pt x="126" y="42"/>
                  </a:lnTo>
                  <a:lnTo>
                    <a:pt x="15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6" name="Freeform 16"/>
            <p:cNvSpPr>
              <a:spLocks/>
            </p:cNvSpPr>
            <p:nvPr/>
          </p:nvSpPr>
          <p:spPr bwMode="auto">
            <a:xfrm>
              <a:off x="4176" y="3950"/>
              <a:ext cx="97" cy="132"/>
            </a:xfrm>
            <a:custGeom>
              <a:avLst/>
              <a:gdLst>
                <a:gd name="T0" fmla="*/ 0 w 97"/>
                <a:gd name="T1" fmla="*/ 6 h 132"/>
                <a:gd name="T2" fmla="*/ 0 w 97"/>
                <a:gd name="T3" fmla="*/ 6 h 132"/>
                <a:gd name="T4" fmla="*/ 97 w 97"/>
                <a:gd name="T5" fmla="*/ 0 h 132"/>
                <a:gd name="T6" fmla="*/ 91 w 97"/>
                <a:gd name="T7" fmla="*/ 6 h 132"/>
                <a:gd name="T8" fmla="*/ 85 w 97"/>
                <a:gd name="T9" fmla="*/ 18 h 132"/>
                <a:gd name="T10" fmla="*/ 85 w 97"/>
                <a:gd name="T11" fmla="*/ 24 h 132"/>
                <a:gd name="T12" fmla="*/ 79 w 97"/>
                <a:gd name="T13" fmla="*/ 30 h 132"/>
                <a:gd name="T14" fmla="*/ 79 w 97"/>
                <a:gd name="T15" fmla="*/ 42 h 132"/>
                <a:gd name="T16" fmla="*/ 73 w 97"/>
                <a:gd name="T17" fmla="*/ 48 h 132"/>
                <a:gd name="T18" fmla="*/ 73 w 97"/>
                <a:gd name="T19" fmla="*/ 66 h 132"/>
                <a:gd name="T20" fmla="*/ 67 w 97"/>
                <a:gd name="T21" fmla="*/ 78 h 132"/>
                <a:gd name="T22" fmla="*/ 67 w 97"/>
                <a:gd name="T23" fmla="*/ 96 h 132"/>
                <a:gd name="T24" fmla="*/ 61 w 97"/>
                <a:gd name="T25" fmla="*/ 114 h 132"/>
                <a:gd name="T26" fmla="*/ 55 w 97"/>
                <a:gd name="T27" fmla="*/ 132 h 132"/>
                <a:gd name="T28" fmla="*/ 48 w 97"/>
                <a:gd name="T29" fmla="*/ 114 h 132"/>
                <a:gd name="T30" fmla="*/ 42 w 97"/>
                <a:gd name="T31" fmla="*/ 102 h 132"/>
                <a:gd name="T32" fmla="*/ 36 w 97"/>
                <a:gd name="T33" fmla="*/ 84 h 132"/>
                <a:gd name="T34" fmla="*/ 30 w 97"/>
                <a:gd name="T35" fmla="*/ 72 h 132"/>
                <a:gd name="T36" fmla="*/ 24 w 97"/>
                <a:gd name="T37" fmla="*/ 54 h 132"/>
                <a:gd name="T38" fmla="*/ 18 w 97"/>
                <a:gd name="T39" fmla="*/ 36 h 132"/>
                <a:gd name="T40" fmla="*/ 12 w 97"/>
                <a:gd name="T41" fmla="*/ 24 h 132"/>
                <a:gd name="T42" fmla="*/ 6 w 97"/>
                <a:gd name="T43" fmla="*/ 12 h 132"/>
                <a:gd name="T44" fmla="*/ 0 w 97"/>
                <a:gd name="T4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32">
                  <a:moveTo>
                    <a:pt x="0" y="6"/>
                  </a:moveTo>
                  <a:lnTo>
                    <a:pt x="0" y="6"/>
                  </a:lnTo>
                  <a:lnTo>
                    <a:pt x="97" y="0"/>
                  </a:lnTo>
                  <a:lnTo>
                    <a:pt x="91" y="6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79" y="30"/>
                  </a:lnTo>
                  <a:lnTo>
                    <a:pt x="79" y="42"/>
                  </a:lnTo>
                  <a:lnTo>
                    <a:pt x="73" y="48"/>
                  </a:lnTo>
                  <a:lnTo>
                    <a:pt x="73" y="66"/>
                  </a:lnTo>
                  <a:lnTo>
                    <a:pt x="67" y="78"/>
                  </a:lnTo>
                  <a:lnTo>
                    <a:pt x="67" y="96"/>
                  </a:lnTo>
                  <a:lnTo>
                    <a:pt x="61" y="114"/>
                  </a:lnTo>
                  <a:lnTo>
                    <a:pt x="55" y="132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54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7" name="Freeform 17"/>
            <p:cNvSpPr>
              <a:spLocks/>
            </p:cNvSpPr>
            <p:nvPr/>
          </p:nvSpPr>
          <p:spPr bwMode="auto">
            <a:xfrm>
              <a:off x="4092" y="3956"/>
              <a:ext cx="96" cy="126"/>
            </a:xfrm>
            <a:custGeom>
              <a:avLst/>
              <a:gdLst>
                <a:gd name="T0" fmla="*/ 0 w 96"/>
                <a:gd name="T1" fmla="*/ 0 h 126"/>
                <a:gd name="T2" fmla="*/ 0 w 96"/>
                <a:gd name="T3" fmla="*/ 0 h 126"/>
                <a:gd name="T4" fmla="*/ 96 w 96"/>
                <a:gd name="T5" fmla="*/ 0 h 126"/>
                <a:gd name="T6" fmla="*/ 90 w 96"/>
                <a:gd name="T7" fmla="*/ 6 h 126"/>
                <a:gd name="T8" fmla="*/ 84 w 96"/>
                <a:gd name="T9" fmla="*/ 18 h 126"/>
                <a:gd name="T10" fmla="*/ 78 w 96"/>
                <a:gd name="T11" fmla="*/ 24 h 126"/>
                <a:gd name="T12" fmla="*/ 72 w 96"/>
                <a:gd name="T13" fmla="*/ 30 h 126"/>
                <a:gd name="T14" fmla="*/ 72 w 96"/>
                <a:gd name="T15" fmla="*/ 36 h 126"/>
                <a:gd name="T16" fmla="*/ 66 w 96"/>
                <a:gd name="T17" fmla="*/ 48 h 126"/>
                <a:gd name="T18" fmla="*/ 60 w 96"/>
                <a:gd name="T19" fmla="*/ 60 h 126"/>
                <a:gd name="T20" fmla="*/ 48 w 96"/>
                <a:gd name="T21" fmla="*/ 96 h 126"/>
                <a:gd name="T22" fmla="*/ 42 w 96"/>
                <a:gd name="T23" fmla="*/ 108 h 126"/>
                <a:gd name="T24" fmla="*/ 36 w 96"/>
                <a:gd name="T25" fmla="*/ 126 h 126"/>
                <a:gd name="T26" fmla="*/ 36 w 96"/>
                <a:gd name="T27" fmla="*/ 120 h 126"/>
                <a:gd name="T28" fmla="*/ 30 w 96"/>
                <a:gd name="T29" fmla="*/ 114 h 126"/>
                <a:gd name="T30" fmla="*/ 30 w 96"/>
                <a:gd name="T31" fmla="*/ 96 h 126"/>
                <a:gd name="T32" fmla="*/ 24 w 96"/>
                <a:gd name="T33" fmla="*/ 78 h 126"/>
                <a:gd name="T34" fmla="*/ 18 w 96"/>
                <a:gd name="T35" fmla="*/ 66 h 126"/>
                <a:gd name="T36" fmla="*/ 18 w 96"/>
                <a:gd name="T37" fmla="*/ 48 h 126"/>
                <a:gd name="T38" fmla="*/ 12 w 96"/>
                <a:gd name="T39" fmla="*/ 30 h 126"/>
                <a:gd name="T40" fmla="*/ 6 w 96"/>
                <a:gd name="T41" fmla="*/ 24 h 126"/>
                <a:gd name="T42" fmla="*/ 6 w 96"/>
                <a:gd name="T43" fmla="*/ 12 h 126"/>
                <a:gd name="T44" fmla="*/ 6 w 96"/>
                <a:gd name="T45" fmla="*/ 6 h 126"/>
                <a:gd name="T46" fmla="*/ 0 w 96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6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66" y="48"/>
                  </a:lnTo>
                  <a:lnTo>
                    <a:pt x="60" y="60"/>
                  </a:lnTo>
                  <a:lnTo>
                    <a:pt x="48" y="96"/>
                  </a:lnTo>
                  <a:lnTo>
                    <a:pt x="42" y="108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96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8" name="Freeform 18"/>
            <p:cNvSpPr>
              <a:spLocks/>
            </p:cNvSpPr>
            <p:nvPr/>
          </p:nvSpPr>
          <p:spPr bwMode="auto">
            <a:xfrm>
              <a:off x="3774" y="3830"/>
              <a:ext cx="150" cy="108"/>
            </a:xfrm>
            <a:custGeom>
              <a:avLst/>
              <a:gdLst>
                <a:gd name="T0" fmla="*/ 90 w 150"/>
                <a:gd name="T1" fmla="*/ 0 h 108"/>
                <a:gd name="T2" fmla="*/ 90 w 150"/>
                <a:gd name="T3" fmla="*/ 0 h 108"/>
                <a:gd name="T4" fmla="*/ 150 w 150"/>
                <a:gd name="T5" fmla="*/ 60 h 108"/>
                <a:gd name="T6" fmla="*/ 138 w 150"/>
                <a:gd name="T7" fmla="*/ 60 h 108"/>
                <a:gd name="T8" fmla="*/ 126 w 150"/>
                <a:gd name="T9" fmla="*/ 66 h 108"/>
                <a:gd name="T10" fmla="*/ 120 w 150"/>
                <a:gd name="T11" fmla="*/ 66 h 108"/>
                <a:gd name="T12" fmla="*/ 108 w 150"/>
                <a:gd name="T13" fmla="*/ 72 h 108"/>
                <a:gd name="T14" fmla="*/ 90 w 150"/>
                <a:gd name="T15" fmla="*/ 72 h 108"/>
                <a:gd name="T16" fmla="*/ 84 w 150"/>
                <a:gd name="T17" fmla="*/ 78 h 108"/>
                <a:gd name="T18" fmla="*/ 72 w 150"/>
                <a:gd name="T19" fmla="*/ 78 h 108"/>
                <a:gd name="T20" fmla="*/ 54 w 150"/>
                <a:gd name="T21" fmla="*/ 90 h 108"/>
                <a:gd name="T22" fmla="*/ 36 w 150"/>
                <a:gd name="T23" fmla="*/ 96 h 108"/>
                <a:gd name="T24" fmla="*/ 18 w 150"/>
                <a:gd name="T25" fmla="*/ 102 h 108"/>
                <a:gd name="T26" fmla="*/ 0 w 150"/>
                <a:gd name="T27" fmla="*/ 108 h 108"/>
                <a:gd name="T28" fmla="*/ 6 w 150"/>
                <a:gd name="T29" fmla="*/ 102 h 108"/>
                <a:gd name="T30" fmla="*/ 6 w 150"/>
                <a:gd name="T31" fmla="*/ 96 h 108"/>
                <a:gd name="T32" fmla="*/ 18 w 150"/>
                <a:gd name="T33" fmla="*/ 84 h 108"/>
                <a:gd name="T34" fmla="*/ 30 w 150"/>
                <a:gd name="T35" fmla="*/ 72 h 108"/>
                <a:gd name="T36" fmla="*/ 42 w 150"/>
                <a:gd name="T37" fmla="*/ 54 h 108"/>
                <a:gd name="T38" fmla="*/ 54 w 150"/>
                <a:gd name="T39" fmla="*/ 42 h 108"/>
                <a:gd name="T40" fmla="*/ 66 w 150"/>
                <a:gd name="T41" fmla="*/ 30 h 108"/>
                <a:gd name="T42" fmla="*/ 78 w 150"/>
                <a:gd name="T43" fmla="*/ 18 h 108"/>
                <a:gd name="T44" fmla="*/ 84 w 150"/>
                <a:gd name="T45" fmla="*/ 12 h 108"/>
                <a:gd name="T46" fmla="*/ 90 w 150"/>
                <a:gd name="T4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08">
                  <a:moveTo>
                    <a:pt x="90" y="0"/>
                  </a:moveTo>
                  <a:lnTo>
                    <a:pt x="90" y="0"/>
                  </a:lnTo>
                  <a:lnTo>
                    <a:pt x="150" y="60"/>
                  </a:lnTo>
                  <a:lnTo>
                    <a:pt x="138" y="60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08" y="72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78"/>
                  </a:lnTo>
                  <a:lnTo>
                    <a:pt x="54" y="90"/>
                  </a:lnTo>
                  <a:lnTo>
                    <a:pt x="36" y="96"/>
                  </a:lnTo>
                  <a:lnTo>
                    <a:pt x="18" y="102"/>
                  </a:lnTo>
                  <a:lnTo>
                    <a:pt x="0" y="108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42" y="54"/>
                  </a:lnTo>
                  <a:lnTo>
                    <a:pt x="54" y="42"/>
                  </a:lnTo>
                  <a:lnTo>
                    <a:pt x="66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39" name="Freeform 19"/>
            <p:cNvSpPr>
              <a:spLocks/>
            </p:cNvSpPr>
            <p:nvPr/>
          </p:nvSpPr>
          <p:spPr bwMode="auto">
            <a:xfrm>
              <a:off x="3876" y="3890"/>
              <a:ext cx="132" cy="126"/>
            </a:xfrm>
            <a:custGeom>
              <a:avLst/>
              <a:gdLst>
                <a:gd name="T0" fmla="*/ 54 w 132"/>
                <a:gd name="T1" fmla="*/ 0 h 126"/>
                <a:gd name="T2" fmla="*/ 54 w 132"/>
                <a:gd name="T3" fmla="*/ 0 h 126"/>
                <a:gd name="T4" fmla="*/ 132 w 132"/>
                <a:gd name="T5" fmla="*/ 42 h 126"/>
                <a:gd name="T6" fmla="*/ 120 w 132"/>
                <a:gd name="T7" fmla="*/ 48 h 126"/>
                <a:gd name="T8" fmla="*/ 108 w 132"/>
                <a:gd name="T9" fmla="*/ 48 h 126"/>
                <a:gd name="T10" fmla="*/ 102 w 132"/>
                <a:gd name="T11" fmla="*/ 54 h 126"/>
                <a:gd name="T12" fmla="*/ 90 w 132"/>
                <a:gd name="T13" fmla="*/ 60 h 126"/>
                <a:gd name="T14" fmla="*/ 84 w 132"/>
                <a:gd name="T15" fmla="*/ 66 h 126"/>
                <a:gd name="T16" fmla="*/ 78 w 132"/>
                <a:gd name="T17" fmla="*/ 66 h 126"/>
                <a:gd name="T18" fmla="*/ 66 w 132"/>
                <a:gd name="T19" fmla="*/ 72 h 126"/>
                <a:gd name="T20" fmla="*/ 60 w 132"/>
                <a:gd name="T21" fmla="*/ 78 h 126"/>
                <a:gd name="T22" fmla="*/ 48 w 132"/>
                <a:gd name="T23" fmla="*/ 90 h 126"/>
                <a:gd name="T24" fmla="*/ 30 w 132"/>
                <a:gd name="T25" fmla="*/ 102 h 126"/>
                <a:gd name="T26" fmla="*/ 24 w 132"/>
                <a:gd name="T27" fmla="*/ 108 h 126"/>
                <a:gd name="T28" fmla="*/ 12 w 132"/>
                <a:gd name="T29" fmla="*/ 114 h 126"/>
                <a:gd name="T30" fmla="*/ 0 w 132"/>
                <a:gd name="T31" fmla="*/ 126 h 126"/>
                <a:gd name="T32" fmla="*/ 6 w 132"/>
                <a:gd name="T33" fmla="*/ 108 h 126"/>
                <a:gd name="T34" fmla="*/ 12 w 132"/>
                <a:gd name="T35" fmla="*/ 90 h 126"/>
                <a:gd name="T36" fmla="*/ 18 w 132"/>
                <a:gd name="T37" fmla="*/ 78 h 126"/>
                <a:gd name="T38" fmla="*/ 24 w 132"/>
                <a:gd name="T39" fmla="*/ 60 h 126"/>
                <a:gd name="T40" fmla="*/ 36 w 132"/>
                <a:gd name="T41" fmla="*/ 48 h 126"/>
                <a:gd name="T42" fmla="*/ 42 w 132"/>
                <a:gd name="T43" fmla="*/ 30 h 126"/>
                <a:gd name="T44" fmla="*/ 42 w 132"/>
                <a:gd name="T45" fmla="*/ 24 h 126"/>
                <a:gd name="T46" fmla="*/ 48 w 132"/>
                <a:gd name="T47" fmla="*/ 12 h 126"/>
                <a:gd name="T48" fmla="*/ 48 w 132"/>
                <a:gd name="T49" fmla="*/ 6 h 126"/>
                <a:gd name="T50" fmla="*/ 54 w 132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26">
                  <a:moveTo>
                    <a:pt x="54" y="0"/>
                  </a:moveTo>
                  <a:lnTo>
                    <a:pt x="54" y="0"/>
                  </a:lnTo>
                  <a:lnTo>
                    <a:pt x="132" y="42"/>
                  </a:lnTo>
                  <a:lnTo>
                    <a:pt x="120" y="48"/>
                  </a:lnTo>
                  <a:lnTo>
                    <a:pt x="108" y="48"/>
                  </a:lnTo>
                  <a:lnTo>
                    <a:pt x="102" y="54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48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08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36" y="48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40" name="Freeform 20"/>
            <p:cNvSpPr>
              <a:spLocks/>
            </p:cNvSpPr>
            <p:nvPr/>
          </p:nvSpPr>
          <p:spPr bwMode="auto">
            <a:xfrm>
              <a:off x="3702" y="3697"/>
              <a:ext cx="156" cy="78"/>
            </a:xfrm>
            <a:custGeom>
              <a:avLst/>
              <a:gdLst>
                <a:gd name="T0" fmla="*/ 156 w 156"/>
                <a:gd name="T1" fmla="*/ 0 h 78"/>
                <a:gd name="T2" fmla="*/ 156 w 156"/>
                <a:gd name="T3" fmla="*/ 0 h 78"/>
                <a:gd name="T4" fmla="*/ 156 w 156"/>
                <a:gd name="T5" fmla="*/ 78 h 78"/>
                <a:gd name="T6" fmla="*/ 144 w 156"/>
                <a:gd name="T7" fmla="*/ 72 h 78"/>
                <a:gd name="T8" fmla="*/ 138 w 156"/>
                <a:gd name="T9" fmla="*/ 66 h 78"/>
                <a:gd name="T10" fmla="*/ 126 w 156"/>
                <a:gd name="T11" fmla="*/ 66 h 78"/>
                <a:gd name="T12" fmla="*/ 120 w 156"/>
                <a:gd name="T13" fmla="*/ 60 h 78"/>
                <a:gd name="T14" fmla="*/ 108 w 156"/>
                <a:gd name="T15" fmla="*/ 54 h 78"/>
                <a:gd name="T16" fmla="*/ 102 w 156"/>
                <a:gd name="T17" fmla="*/ 54 h 78"/>
                <a:gd name="T18" fmla="*/ 84 w 156"/>
                <a:gd name="T19" fmla="*/ 48 h 78"/>
                <a:gd name="T20" fmla="*/ 60 w 156"/>
                <a:gd name="T21" fmla="*/ 42 h 78"/>
                <a:gd name="T22" fmla="*/ 42 w 156"/>
                <a:gd name="T23" fmla="*/ 42 h 78"/>
                <a:gd name="T24" fmla="*/ 24 w 156"/>
                <a:gd name="T25" fmla="*/ 36 h 78"/>
                <a:gd name="T26" fmla="*/ 0 w 156"/>
                <a:gd name="T27" fmla="*/ 30 h 78"/>
                <a:gd name="T28" fmla="*/ 18 w 156"/>
                <a:gd name="T29" fmla="*/ 24 h 78"/>
                <a:gd name="T30" fmla="*/ 42 w 156"/>
                <a:gd name="T31" fmla="*/ 24 h 78"/>
                <a:gd name="T32" fmla="*/ 60 w 156"/>
                <a:gd name="T33" fmla="*/ 18 h 78"/>
                <a:gd name="T34" fmla="*/ 78 w 156"/>
                <a:gd name="T35" fmla="*/ 12 h 78"/>
                <a:gd name="T36" fmla="*/ 96 w 156"/>
                <a:gd name="T37" fmla="*/ 12 h 78"/>
                <a:gd name="T38" fmla="*/ 108 w 156"/>
                <a:gd name="T39" fmla="*/ 12 h 78"/>
                <a:gd name="T40" fmla="*/ 120 w 156"/>
                <a:gd name="T41" fmla="*/ 6 h 78"/>
                <a:gd name="T42" fmla="*/ 138 w 156"/>
                <a:gd name="T43" fmla="*/ 6 h 78"/>
                <a:gd name="T44" fmla="*/ 144 w 156"/>
                <a:gd name="T45" fmla="*/ 0 h 78"/>
                <a:gd name="T46" fmla="*/ 156 w 15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78">
                  <a:moveTo>
                    <a:pt x="156" y="0"/>
                  </a:moveTo>
                  <a:lnTo>
                    <a:pt x="156" y="0"/>
                  </a:lnTo>
                  <a:lnTo>
                    <a:pt x="156" y="78"/>
                  </a:lnTo>
                  <a:lnTo>
                    <a:pt x="144" y="72"/>
                  </a:lnTo>
                  <a:lnTo>
                    <a:pt x="138" y="66"/>
                  </a:lnTo>
                  <a:lnTo>
                    <a:pt x="126" y="66"/>
                  </a:lnTo>
                  <a:lnTo>
                    <a:pt x="120" y="60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84" y="48"/>
                  </a:lnTo>
                  <a:lnTo>
                    <a:pt x="60" y="42"/>
                  </a:lnTo>
                  <a:lnTo>
                    <a:pt x="42" y="42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60" y="18"/>
                  </a:lnTo>
                  <a:lnTo>
                    <a:pt x="78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41" name="Freeform 21"/>
            <p:cNvSpPr>
              <a:spLocks/>
            </p:cNvSpPr>
            <p:nvPr/>
          </p:nvSpPr>
          <p:spPr bwMode="auto">
            <a:xfrm>
              <a:off x="4170" y="3427"/>
              <a:ext cx="91" cy="132"/>
            </a:xfrm>
            <a:custGeom>
              <a:avLst/>
              <a:gdLst>
                <a:gd name="T0" fmla="*/ 91 w 91"/>
                <a:gd name="T1" fmla="*/ 132 h 132"/>
                <a:gd name="T2" fmla="*/ 91 w 91"/>
                <a:gd name="T3" fmla="*/ 132 h 132"/>
                <a:gd name="T4" fmla="*/ 0 w 91"/>
                <a:gd name="T5" fmla="*/ 126 h 132"/>
                <a:gd name="T6" fmla="*/ 6 w 91"/>
                <a:gd name="T7" fmla="*/ 114 h 132"/>
                <a:gd name="T8" fmla="*/ 12 w 91"/>
                <a:gd name="T9" fmla="*/ 108 h 132"/>
                <a:gd name="T10" fmla="*/ 18 w 91"/>
                <a:gd name="T11" fmla="*/ 102 h 132"/>
                <a:gd name="T12" fmla="*/ 24 w 91"/>
                <a:gd name="T13" fmla="*/ 96 h 132"/>
                <a:gd name="T14" fmla="*/ 30 w 91"/>
                <a:gd name="T15" fmla="*/ 84 h 132"/>
                <a:gd name="T16" fmla="*/ 36 w 91"/>
                <a:gd name="T17" fmla="*/ 78 h 132"/>
                <a:gd name="T18" fmla="*/ 36 w 91"/>
                <a:gd name="T19" fmla="*/ 72 h 132"/>
                <a:gd name="T20" fmla="*/ 42 w 91"/>
                <a:gd name="T21" fmla="*/ 66 h 132"/>
                <a:gd name="T22" fmla="*/ 48 w 91"/>
                <a:gd name="T23" fmla="*/ 48 h 132"/>
                <a:gd name="T24" fmla="*/ 61 w 91"/>
                <a:gd name="T25" fmla="*/ 36 h 132"/>
                <a:gd name="T26" fmla="*/ 67 w 91"/>
                <a:gd name="T27" fmla="*/ 18 h 132"/>
                <a:gd name="T28" fmla="*/ 79 w 91"/>
                <a:gd name="T29" fmla="*/ 0 h 132"/>
                <a:gd name="T30" fmla="*/ 79 w 91"/>
                <a:gd name="T31" fmla="*/ 18 h 132"/>
                <a:gd name="T32" fmla="*/ 79 w 91"/>
                <a:gd name="T33" fmla="*/ 36 h 132"/>
                <a:gd name="T34" fmla="*/ 85 w 91"/>
                <a:gd name="T35" fmla="*/ 66 h 132"/>
                <a:gd name="T36" fmla="*/ 85 w 91"/>
                <a:gd name="T37" fmla="*/ 84 h 132"/>
                <a:gd name="T38" fmla="*/ 85 w 91"/>
                <a:gd name="T39" fmla="*/ 102 h 132"/>
                <a:gd name="T40" fmla="*/ 91 w 91"/>
                <a:gd name="T41" fmla="*/ 120 h 132"/>
                <a:gd name="T42" fmla="*/ 91 w 91"/>
                <a:gd name="T43" fmla="*/ 126 h 132"/>
                <a:gd name="T44" fmla="*/ 91 w 91"/>
                <a:gd name="T4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32">
                  <a:moveTo>
                    <a:pt x="91" y="132"/>
                  </a:moveTo>
                  <a:lnTo>
                    <a:pt x="91" y="132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0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61" y="36"/>
                  </a:lnTo>
                  <a:lnTo>
                    <a:pt x="67" y="18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79" y="36"/>
                  </a:lnTo>
                  <a:lnTo>
                    <a:pt x="85" y="66"/>
                  </a:lnTo>
                  <a:lnTo>
                    <a:pt x="85" y="84"/>
                  </a:lnTo>
                  <a:lnTo>
                    <a:pt x="85" y="102"/>
                  </a:lnTo>
                  <a:lnTo>
                    <a:pt x="91" y="120"/>
                  </a:lnTo>
                  <a:lnTo>
                    <a:pt x="91" y="126"/>
                  </a:lnTo>
                  <a:lnTo>
                    <a:pt x="91" y="1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42" name="Freeform 22"/>
            <p:cNvSpPr>
              <a:spLocks/>
            </p:cNvSpPr>
            <p:nvPr/>
          </p:nvSpPr>
          <p:spPr bwMode="auto">
            <a:xfrm>
              <a:off x="3882" y="3493"/>
              <a:ext cx="120" cy="132"/>
            </a:xfrm>
            <a:custGeom>
              <a:avLst/>
              <a:gdLst>
                <a:gd name="T0" fmla="*/ 120 w 120"/>
                <a:gd name="T1" fmla="*/ 90 h 132"/>
                <a:gd name="T2" fmla="*/ 120 w 120"/>
                <a:gd name="T3" fmla="*/ 90 h 132"/>
                <a:gd name="T4" fmla="*/ 42 w 120"/>
                <a:gd name="T5" fmla="*/ 132 h 132"/>
                <a:gd name="T6" fmla="*/ 42 w 120"/>
                <a:gd name="T7" fmla="*/ 126 h 132"/>
                <a:gd name="T8" fmla="*/ 42 w 120"/>
                <a:gd name="T9" fmla="*/ 114 h 132"/>
                <a:gd name="T10" fmla="*/ 42 w 120"/>
                <a:gd name="T11" fmla="*/ 108 h 132"/>
                <a:gd name="T12" fmla="*/ 36 w 120"/>
                <a:gd name="T13" fmla="*/ 96 h 132"/>
                <a:gd name="T14" fmla="*/ 36 w 120"/>
                <a:gd name="T15" fmla="*/ 90 h 132"/>
                <a:gd name="T16" fmla="*/ 30 w 120"/>
                <a:gd name="T17" fmla="*/ 84 h 132"/>
                <a:gd name="T18" fmla="*/ 24 w 120"/>
                <a:gd name="T19" fmla="*/ 66 h 132"/>
                <a:gd name="T20" fmla="*/ 18 w 120"/>
                <a:gd name="T21" fmla="*/ 54 h 132"/>
                <a:gd name="T22" fmla="*/ 12 w 120"/>
                <a:gd name="T23" fmla="*/ 36 h 132"/>
                <a:gd name="T24" fmla="*/ 6 w 120"/>
                <a:gd name="T25" fmla="*/ 18 h 132"/>
                <a:gd name="T26" fmla="*/ 0 w 120"/>
                <a:gd name="T27" fmla="*/ 0 h 132"/>
                <a:gd name="T28" fmla="*/ 6 w 120"/>
                <a:gd name="T29" fmla="*/ 6 h 132"/>
                <a:gd name="T30" fmla="*/ 12 w 120"/>
                <a:gd name="T31" fmla="*/ 12 h 132"/>
                <a:gd name="T32" fmla="*/ 30 w 120"/>
                <a:gd name="T33" fmla="*/ 24 h 132"/>
                <a:gd name="T34" fmla="*/ 42 w 120"/>
                <a:gd name="T35" fmla="*/ 36 h 132"/>
                <a:gd name="T36" fmla="*/ 60 w 120"/>
                <a:gd name="T37" fmla="*/ 48 h 132"/>
                <a:gd name="T38" fmla="*/ 72 w 120"/>
                <a:gd name="T39" fmla="*/ 60 h 132"/>
                <a:gd name="T40" fmla="*/ 90 w 120"/>
                <a:gd name="T41" fmla="*/ 66 h 132"/>
                <a:gd name="T42" fmla="*/ 102 w 120"/>
                <a:gd name="T43" fmla="*/ 78 h 132"/>
                <a:gd name="T44" fmla="*/ 120 w 120"/>
                <a:gd name="T45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32">
                  <a:moveTo>
                    <a:pt x="120" y="90"/>
                  </a:moveTo>
                  <a:lnTo>
                    <a:pt x="120" y="90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24" y="66"/>
                  </a:lnTo>
                  <a:lnTo>
                    <a:pt x="18" y="54"/>
                  </a:lnTo>
                  <a:lnTo>
                    <a:pt x="12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30" y="24"/>
                  </a:lnTo>
                  <a:lnTo>
                    <a:pt x="42" y="36"/>
                  </a:lnTo>
                  <a:lnTo>
                    <a:pt x="60" y="48"/>
                  </a:lnTo>
                  <a:lnTo>
                    <a:pt x="72" y="60"/>
                  </a:lnTo>
                  <a:lnTo>
                    <a:pt x="90" y="66"/>
                  </a:lnTo>
                  <a:lnTo>
                    <a:pt x="102" y="78"/>
                  </a:lnTo>
                  <a:lnTo>
                    <a:pt x="12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43" name="Freeform 23"/>
            <p:cNvSpPr>
              <a:spLocks/>
            </p:cNvSpPr>
            <p:nvPr/>
          </p:nvSpPr>
          <p:spPr bwMode="auto">
            <a:xfrm>
              <a:off x="4080" y="3421"/>
              <a:ext cx="96" cy="138"/>
            </a:xfrm>
            <a:custGeom>
              <a:avLst/>
              <a:gdLst>
                <a:gd name="T0" fmla="*/ 96 w 96"/>
                <a:gd name="T1" fmla="*/ 120 h 138"/>
                <a:gd name="T2" fmla="*/ 96 w 96"/>
                <a:gd name="T3" fmla="*/ 120 h 138"/>
                <a:gd name="T4" fmla="*/ 0 w 96"/>
                <a:gd name="T5" fmla="*/ 138 h 138"/>
                <a:gd name="T6" fmla="*/ 6 w 96"/>
                <a:gd name="T7" fmla="*/ 126 h 138"/>
                <a:gd name="T8" fmla="*/ 12 w 96"/>
                <a:gd name="T9" fmla="*/ 120 h 138"/>
                <a:gd name="T10" fmla="*/ 12 w 96"/>
                <a:gd name="T11" fmla="*/ 108 h 138"/>
                <a:gd name="T12" fmla="*/ 12 w 96"/>
                <a:gd name="T13" fmla="*/ 102 h 138"/>
                <a:gd name="T14" fmla="*/ 18 w 96"/>
                <a:gd name="T15" fmla="*/ 96 h 138"/>
                <a:gd name="T16" fmla="*/ 18 w 96"/>
                <a:gd name="T17" fmla="*/ 84 h 138"/>
                <a:gd name="T18" fmla="*/ 18 w 96"/>
                <a:gd name="T19" fmla="*/ 72 h 138"/>
                <a:gd name="T20" fmla="*/ 18 w 96"/>
                <a:gd name="T21" fmla="*/ 54 h 138"/>
                <a:gd name="T22" fmla="*/ 18 w 96"/>
                <a:gd name="T23" fmla="*/ 36 h 138"/>
                <a:gd name="T24" fmla="*/ 18 w 96"/>
                <a:gd name="T25" fmla="*/ 18 h 138"/>
                <a:gd name="T26" fmla="*/ 24 w 96"/>
                <a:gd name="T27" fmla="*/ 0 h 138"/>
                <a:gd name="T28" fmla="*/ 24 w 96"/>
                <a:gd name="T29" fmla="*/ 6 h 138"/>
                <a:gd name="T30" fmla="*/ 30 w 96"/>
                <a:gd name="T31" fmla="*/ 12 h 138"/>
                <a:gd name="T32" fmla="*/ 42 w 96"/>
                <a:gd name="T33" fmla="*/ 30 h 138"/>
                <a:gd name="T34" fmla="*/ 54 w 96"/>
                <a:gd name="T35" fmla="*/ 60 h 138"/>
                <a:gd name="T36" fmla="*/ 66 w 96"/>
                <a:gd name="T37" fmla="*/ 72 h 138"/>
                <a:gd name="T38" fmla="*/ 72 w 96"/>
                <a:gd name="T39" fmla="*/ 90 h 138"/>
                <a:gd name="T40" fmla="*/ 84 w 96"/>
                <a:gd name="T41" fmla="*/ 102 h 138"/>
                <a:gd name="T42" fmla="*/ 90 w 96"/>
                <a:gd name="T43" fmla="*/ 114 h 138"/>
                <a:gd name="T44" fmla="*/ 96 w 96"/>
                <a:gd name="T4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38">
                  <a:moveTo>
                    <a:pt x="96" y="120"/>
                  </a:moveTo>
                  <a:lnTo>
                    <a:pt x="96" y="120"/>
                  </a:lnTo>
                  <a:lnTo>
                    <a:pt x="0" y="138"/>
                  </a:lnTo>
                  <a:lnTo>
                    <a:pt x="6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96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84" y="102"/>
                  </a:lnTo>
                  <a:lnTo>
                    <a:pt x="90" y="114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4344" name="Freeform 24"/>
            <p:cNvSpPr>
              <a:spLocks/>
            </p:cNvSpPr>
            <p:nvPr/>
          </p:nvSpPr>
          <p:spPr bwMode="auto">
            <a:xfrm>
              <a:off x="3966" y="3463"/>
              <a:ext cx="126" cy="132"/>
            </a:xfrm>
            <a:custGeom>
              <a:avLst/>
              <a:gdLst>
                <a:gd name="T0" fmla="*/ 126 w 126"/>
                <a:gd name="T1" fmla="*/ 84 h 132"/>
                <a:gd name="T2" fmla="*/ 126 w 126"/>
                <a:gd name="T3" fmla="*/ 84 h 132"/>
                <a:gd name="T4" fmla="*/ 48 w 126"/>
                <a:gd name="T5" fmla="*/ 132 h 132"/>
                <a:gd name="T6" fmla="*/ 48 w 126"/>
                <a:gd name="T7" fmla="*/ 126 h 132"/>
                <a:gd name="T8" fmla="*/ 48 w 126"/>
                <a:gd name="T9" fmla="*/ 114 h 132"/>
                <a:gd name="T10" fmla="*/ 48 w 126"/>
                <a:gd name="T11" fmla="*/ 108 h 132"/>
                <a:gd name="T12" fmla="*/ 42 w 126"/>
                <a:gd name="T13" fmla="*/ 102 h 132"/>
                <a:gd name="T14" fmla="*/ 42 w 126"/>
                <a:gd name="T15" fmla="*/ 96 h 132"/>
                <a:gd name="T16" fmla="*/ 42 w 126"/>
                <a:gd name="T17" fmla="*/ 90 h 132"/>
                <a:gd name="T18" fmla="*/ 36 w 126"/>
                <a:gd name="T19" fmla="*/ 84 h 132"/>
                <a:gd name="T20" fmla="*/ 30 w 126"/>
                <a:gd name="T21" fmla="*/ 66 h 132"/>
                <a:gd name="T22" fmla="*/ 18 w 126"/>
                <a:gd name="T23" fmla="*/ 36 h 132"/>
                <a:gd name="T24" fmla="*/ 12 w 126"/>
                <a:gd name="T25" fmla="*/ 18 h 132"/>
                <a:gd name="T26" fmla="*/ 0 w 126"/>
                <a:gd name="T27" fmla="*/ 0 h 132"/>
                <a:gd name="T28" fmla="*/ 18 w 126"/>
                <a:gd name="T29" fmla="*/ 12 h 132"/>
                <a:gd name="T30" fmla="*/ 24 w 126"/>
                <a:gd name="T31" fmla="*/ 18 h 132"/>
                <a:gd name="T32" fmla="*/ 30 w 126"/>
                <a:gd name="T33" fmla="*/ 24 h 132"/>
                <a:gd name="T34" fmla="*/ 48 w 126"/>
                <a:gd name="T35" fmla="*/ 36 h 132"/>
                <a:gd name="T36" fmla="*/ 60 w 126"/>
                <a:gd name="T37" fmla="*/ 42 h 132"/>
                <a:gd name="T38" fmla="*/ 78 w 126"/>
                <a:gd name="T39" fmla="*/ 54 h 132"/>
                <a:gd name="T40" fmla="*/ 90 w 126"/>
                <a:gd name="T41" fmla="*/ 66 h 132"/>
                <a:gd name="T42" fmla="*/ 108 w 126"/>
                <a:gd name="T43" fmla="*/ 78 h 132"/>
                <a:gd name="T44" fmla="*/ 114 w 126"/>
                <a:gd name="T45" fmla="*/ 84 h 132"/>
                <a:gd name="T46" fmla="*/ 126 w 126"/>
                <a:gd name="T47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126" y="84"/>
                  </a:moveTo>
                  <a:lnTo>
                    <a:pt x="126" y="84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8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48" y="36"/>
                  </a:lnTo>
                  <a:lnTo>
                    <a:pt x="60" y="42"/>
                  </a:lnTo>
                  <a:lnTo>
                    <a:pt x="78" y="54"/>
                  </a:lnTo>
                  <a:lnTo>
                    <a:pt x="90" y="66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26" y="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84345" name="Line 25"/>
          <p:cNvSpPr>
            <a:spLocks noChangeAspect="1" noChangeShapeType="1"/>
          </p:cNvSpPr>
          <p:nvPr/>
        </p:nvSpPr>
        <p:spPr bwMode="auto">
          <a:xfrm flipV="1">
            <a:off x="4794250" y="4097338"/>
            <a:ext cx="114300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47" name="Line 27"/>
          <p:cNvSpPr>
            <a:spLocks noChangeAspect="1" noChangeShapeType="1"/>
          </p:cNvSpPr>
          <p:nvPr/>
        </p:nvSpPr>
        <p:spPr bwMode="auto">
          <a:xfrm flipH="1">
            <a:off x="4325938" y="4462463"/>
            <a:ext cx="120650" cy="292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48" name="Line 28"/>
          <p:cNvSpPr>
            <a:spLocks noChangeAspect="1" noChangeShapeType="1"/>
          </p:cNvSpPr>
          <p:nvPr/>
        </p:nvSpPr>
        <p:spPr bwMode="auto">
          <a:xfrm flipH="1">
            <a:off x="4406900" y="4510088"/>
            <a:ext cx="95250" cy="233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49" name="Line 29"/>
          <p:cNvSpPr>
            <a:spLocks noChangeAspect="1" noChangeShapeType="1"/>
          </p:cNvSpPr>
          <p:nvPr/>
        </p:nvSpPr>
        <p:spPr bwMode="auto">
          <a:xfrm>
            <a:off x="4325938" y="4754563"/>
            <a:ext cx="163512" cy="138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0" name="Line 30"/>
          <p:cNvSpPr>
            <a:spLocks noChangeAspect="1" noChangeShapeType="1"/>
          </p:cNvSpPr>
          <p:nvPr/>
        </p:nvSpPr>
        <p:spPr bwMode="auto">
          <a:xfrm flipV="1">
            <a:off x="4729163" y="4914900"/>
            <a:ext cx="258762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1" name="Line 31"/>
          <p:cNvSpPr>
            <a:spLocks noChangeAspect="1" noChangeShapeType="1"/>
          </p:cNvSpPr>
          <p:nvPr/>
        </p:nvSpPr>
        <p:spPr bwMode="auto">
          <a:xfrm flipV="1">
            <a:off x="4714875" y="4868863"/>
            <a:ext cx="2174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2" name="Line 32"/>
          <p:cNvSpPr>
            <a:spLocks noChangeAspect="1" noChangeShapeType="1"/>
          </p:cNvSpPr>
          <p:nvPr/>
        </p:nvSpPr>
        <p:spPr bwMode="auto">
          <a:xfrm flipV="1">
            <a:off x="4987925" y="4618038"/>
            <a:ext cx="122238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3" name="Line 33"/>
          <p:cNvSpPr>
            <a:spLocks noChangeAspect="1" noChangeShapeType="1"/>
          </p:cNvSpPr>
          <p:nvPr/>
        </p:nvSpPr>
        <p:spPr bwMode="auto">
          <a:xfrm flipH="1" flipV="1">
            <a:off x="4837113" y="4394200"/>
            <a:ext cx="273050" cy="223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4" name="Line 34"/>
          <p:cNvSpPr>
            <a:spLocks noChangeAspect="1" noChangeShapeType="1"/>
          </p:cNvSpPr>
          <p:nvPr/>
        </p:nvSpPr>
        <p:spPr bwMode="auto">
          <a:xfrm flipH="1" flipV="1">
            <a:off x="4808538" y="4456113"/>
            <a:ext cx="217487" cy="173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5" name="Line 35"/>
          <p:cNvSpPr>
            <a:spLocks noChangeAspect="1" noChangeShapeType="1"/>
          </p:cNvSpPr>
          <p:nvPr/>
        </p:nvSpPr>
        <p:spPr bwMode="auto">
          <a:xfrm flipV="1">
            <a:off x="4446588" y="4394200"/>
            <a:ext cx="390525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6" name="Line 36"/>
          <p:cNvSpPr>
            <a:spLocks noChangeAspect="1" noChangeShapeType="1"/>
          </p:cNvSpPr>
          <p:nvPr/>
        </p:nvSpPr>
        <p:spPr bwMode="auto">
          <a:xfrm>
            <a:off x="4987925" y="4914900"/>
            <a:ext cx="268288" cy="225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7" name="Line 37"/>
          <p:cNvSpPr>
            <a:spLocks noChangeAspect="1" noChangeShapeType="1"/>
          </p:cNvSpPr>
          <p:nvPr/>
        </p:nvSpPr>
        <p:spPr bwMode="auto">
          <a:xfrm flipH="1">
            <a:off x="5189538" y="5140325"/>
            <a:ext cx="66675" cy="182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8" name="Line 38"/>
          <p:cNvSpPr>
            <a:spLocks noChangeAspect="1" noChangeShapeType="1"/>
          </p:cNvSpPr>
          <p:nvPr/>
        </p:nvSpPr>
        <p:spPr bwMode="auto">
          <a:xfrm flipH="1">
            <a:off x="5256213" y="5184775"/>
            <a:ext cx="61912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59" name="Line 39"/>
          <p:cNvSpPr>
            <a:spLocks noChangeAspect="1" noChangeShapeType="1"/>
          </p:cNvSpPr>
          <p:nvPr/>
        </p:nvSpPr>
        <p:spPr bwMode="auto">
          <a:xfrm>
            <a:off x="5267325" y="5532438"/>
            <a:ext cx="155575" cy="128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0" name="Line 40"/>
          <p:cNvSpPr>
            <a:spLocks noChangeAspect="1" noChangeShapeType="1"/>
          </p:cNvSpPr>
          <p:nvPr/>
        </p:nvSpPr>
        <p:spPr bwMode="auto">
          <a:xfrm flipV="1">
            <a:off x="5422900" y="5591175"/>
            <a:ext cx="393700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1" name="Line 41"/>
          <p:cNvSpPr>
            <a:spLocks noChangeAspect="1" noChangeShapeType="1"/>
          </p:cNvSpPr>
          <p:nvPr/>
        </p:nvSpPr>
        <p:spPr bwMode="auto">
          <a:xfrm flipV="1">
            <a:off x="5445125" y="5546725"/>
            <a:ext cx="312738" cy="55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2" name="Line 42"/>
          <p:cNvSpPr>
            <a:spLocks noChangeAspect="1" noChangeShapeType="1"/>
          </p:cNvSpPr>
          <p:nvPr/>
        </p:nvSpPr>
        <p:spPr bwMode="auto">
          <a:xfrm flipV="1">
            <a:off x="5816600" y="5295900"/>
            <a:ext cx="117475" cy="295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3" name="Line 43"/>
          <p:cNvSpPr>
            <a:spLocks noChangeAspect="1" noChangeShapeType="1"/>
          </p:cNvSpPr>
          <p:nvPr/>
        </p:nvSpPr>
        <p:spPr bwMode="auto">
          <a:xfrm flipH="1" flipV="1">
            <a:off x="5661025" y="5072063"/>
            <a:ext cx="273050" cy="223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4" name="Line 44"/>
          <p:cNvSpPr>
            <a:spLocks noChangeAspect="1" noChangeShapeType="1"/>
          </p:cNvSpPr>
          <p:nvPr/>
        </p:nvSpPr>
        <p:spPr bwMode="auto">
          <a:xfrm flipH="1" flipV="1">
            <a:off x="5637213" y="5133975"/>
            <a:ext cx="217487" cy="1778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5" name="Line 45"/>
          <p:cNvSpPr>
            <a:spLocks noChangeAspect="1" noChangeShapeType="1"/>
          </p:cNvSpPr>
          <p:nvPr/>
        </p:nvSpPr>
        <p:spPr bwMode="auto">
          <a:xfrm flipV="1">
            <a:off x="5256213" y="5072063"/>
            <a:ext cx="404812" cy="682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6" name="Line 46"/>
          <p:cNvSpPr>
            <a:spLocks noChangeAspect="1" noChangeShapeType="1"/>
          </p:cNvSpPr>
          <p:nvPr/>
        </p:nvSpPr>
        <p:spPr bwMode="auto">
          <a:xfrm flipH="1">
            <a:off x="3684588" y="5605463"/>
            <a:ext cx="352425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7" name="Freeform 47"/>
          <p:cNvSpPr>
            <a:spLocks noChangeAspect="1"/>
          </p:cNvSpPr>
          <p:nvPr/>
        </p:nvSpPr>
        <p:spPr bwMode="auto">
          <a:xfrm>
            <a:off x="3684588" y="5586413"/>
            <a:ext cx="369887" cy="120650"/>
          </a:xfrm>
          <a:custGeom>
            <a:avLst/>
            <a:gdLst>
              <a:gd name="T0" fmla="*/ 110 w 116"/>
              <a:gd name="T1" fmla="*/ 0 h 50"/>
              <a:gd name="T2" fmla="*/ 112 w 116"/>
              <a:gd name="T3" fmla="*/ 8 h 50"/>
              <a:gd name="T4" fmla="*/ 116 w 116"/>
              <a:gd name="T5" fmla="*/ 17 h 50"/>
              <a:gd name="T6" fmla="*/ 0 w 116"/>
              <a:gd name="T7" fmla="*/ 50 h 50"/>
              <a:gd name="T8" fmla="*/ 0 w 116"/>
              <a:gd name="T9" fmla="*/ 33 h 50"/>
              <a:gd name="T10" fmla="*/ 110 w 116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" h="50">
                <a:moveTo>
                  <a:pt x="110" y="0"/>
                </a:moveTo>
                <a:lnTo>
                  <a:pt x="112" y="8"/>
                </a:lnTo>
                <a:lnTo>
                  <a:pt x="116" y="17"/>
                </a:lnTo>
                <a:lnTo>
                  <a:pt x="0" y="50"/>
                </a:lnTo>
                <a:lnTo>
                  <a:pt x="0" y="33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8" name="Line 48"/>
          <p:cNvSpPr>
            <a:spLocks noChangeAspect="1" noChangeShapeType="1"/>
          </p:cNvSpPr>
          <p:nvPr/>
        </p:nvSpPr>
        <p:spPr bwMode="auto">
          <a:xfrm flipV="1">
            <a:off x="3684588" y="5553075"/>
            <a:ext cx="282575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69" name="Line 49"/>
          <p:cNvSpPr>
            <a:spLocks noChangeAspect="1" noChangeShapeType="1"/>
          </p:cNvSpPr>
          <p:nvPr/>
        </p:nvSpPr>
        <p:spPr bwMode="auto">
          <a:xfrm flipV="1">
            <a:off x="4041775" y="5570538"/>
            <a:ext cx="1270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0" name="Line 50"/>
          <p:cNvSpPr>
            <a:spLocks noChangeAspect="1" noChangeShapeType="1"/>
          </p:cNvSpPr>
          <p:nvPr/>
        </p:nvSpPr>
        <p:spPr bwMode="auto">
          <a:xfrm flipH="1" flipV="1">
            <a:off x="3770313" y="5395913"/>
            <a:ext cx="176212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1" name="Line 51"/>
          <p:cNvSpPr>
            <a:spLocks noChangeAspect="1" noChangeShapeType="1"/>
          </p:cNvSpPr>
          <p:nvPr/>
        </p:nvSpPr>
        <p:spPr bwMode="auto">
          <a:xfrm flipH="1" flipV="1">
            <a:off x="3770313" y="5438775"/>
            <a:ext cx="166687" cy="33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2" name="Line 52"/>
          <p:cNvSpPr>
            <a:spLocks noChangeAspect="1" noChangeShapeType="1"/>
          </p:cNvSpPr>
          <p:nvPr/>
        </p:nvSpPr>
        <p:spPr bwMode="auto">
          <a:xfrm flipH="1">
            <a:off x="3435350" y="5395913"/>
            <a:ext cx="334963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3" name="Line 53"/>
          <p:cNvSpPr>
            <a:spLocks noChangeAspect="1" noChangeShapeType="1"/>
          </p:cNvSpPr>
          <p:nvPr/>
        </p:nvSpPr>
        <p:spPr bwMode="auto">
          <a:xfrm flipH="1">
            <a:off x="3376613" y="5472113"/>
            <a:ext cx="5873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4" name="Line 54"/>
          <p:cNvSpPr>
            <a:spLocks noChangeAspect="1" noChangeShapeType="1"/>
          </p:cNvSpPr>
          <p:nvPr/>
        </p:nvSpPr>
        <p:spPr bwMode="auto">
          <a:xfrm flipH="1">
            <a:off x="3427413" y="5499100"/>
            <a:ext cx="39687" cy="98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5" name="Line 55"/>
          <p:cNvSpPr>
            <a:spLocks noChangeAspect="1" noChangeShapeType="1"/>
          </p:cNvSpPr>
          <p:nvPr/>
        </p:nvSpPr>
        <p:spPr bwMode="auto">
          <a:xfrm flipH="1" flipV="1">
            <a:off x="3371850" y="5619750"/>
            <a:ext cx="309563" cy="68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6" name="Freeform 56"/>
          <p:cNvSpPr>
            <a:spLocks noChangeAspect="1"/>
          </p:cNvSpPr>
          <p:nvPr/>
        </p:nvSpPr>
        <p:spPr bwMode="auto">
          <a:xfrm>
            <a:off x="3348038" y="5602288"/>
            <a:ext cx="336550" cy="104775"/>
          </a:xfrm>
          <a:custGeom>
            <a:avLst/>
            <a:gdLst>
              <a:gd name="T0" fmla="*/ 0 w 105"/>
              <a:gd name="T1" fmla="*/ 14 h 43"/>
              <a:gd name="T2" fmla="*/ 9 w 105"/>
              <a:gd name="T3" fmla="*/ 7 h 43"/>
              <a:gd name="T4" fmla="*/ 14 w 105"/>
              <a:gd name="T5" fmla="*/ 0 h 43"/>
              <a:gd name="T6" fmla="*/ 105 w 105"/>
              <a:gd name="T7" fmla="*/ 26 h 43"/>
              <a:gd name="T8" fmla="*/ 105 w 105"/>
              <a:gd name="T9" fmla="*/ 43 h 43"/>
              <a:gd name="T10" fmla="*/ 0 w 105"/>
              <a:gd name="T11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43">
                <a:moveTo>
                  <a:pt x="0" y="14"/>
                </a:moveTo>
                <a:lnTo>
                  <a:pt x="9" y="7"/>
                </a:lnTo>
                <a:lnTo>
                  <a:pt x="14" y="0"/>
                </a:lnTo>
                <a:lnTo>
                  <a:pt x="105" y="26"/>
                </a:lnTo>
                <a:lnTo>
                  <a:pt x="105" y="43"/>
                </a:lnTo>
                <a:lnTo>
                  <a:pt x="0" y="14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7" name="Line 57"/>
          <p:cNvSpPr>
            <a:spLocks noChangeAspect="1" noChangeShapeType="1"/>
          </p:cNvSpPr>
          <p:nvPr/>
        </p:nvSpPr>
        <p:spPr bwMode="auto">
          <a:xfrm flipV="1">
            <a:off x="3770313" y="5241925"/>
            <a:ext cx="49212" cy="153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8" name="Line 58"/>
          <p:cNvSpPr>
            <a:spLocks noChangeAspect="1" noChangeShapeType="1"/>
          </p:cNvSpPr>
          <p:nvPr/>
        </p:nvSpPr>
        <p:spPr bwMode="auto">
          <a:xfrm flipV="1">
            <a:off x="3819525" y="5192713"/>
            <a:ext cx="217488" cy="492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79" name="Line 59"/>
          <p:cNvSpPr>
            <a:spLocks noChangeAspect="1" noChangeShapeType="1"/>
          </p:cNvSpPr>
          <p:nvPr/>
        </p:nvSpPr>
        <p:spPr bwMode="auto">
          <a:xfrm flipV="1">
            <a:off x="3819525" y="5146675"/>
            <a:ext cx="200025" cy="428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0" name="Line 60"/>
          <p:cNvSpPr>
            <a:spLocks noChangeAspect="1" noChangeShapeType="1"/>
          </p:cNvSpPr>
          <p:nvPr/>
        </p:nvSpPr>
        <p:spPr bwMode="auto">
          <a:xfrm flipV="1">
            <a:off x="4205288" y="5022850"/>
            <a:ext cx="11112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1" name="Line 61"/>
          <p:cNvSpPr>
            <a:spLocks noChangeAspect="1" noChangeShapeType="1"/>
          </p:cNvSpPr>
          <p:nvPr/>
        </p:nvSpPr>
        <p:spPr bwMode="auto">
          <a:xfrm flipH="1" flipV="1">
            <a:off x="3908425" y="4957763"/>
            <a:ext cx="307975" cy="650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2" name="Line 62"/>
          <p:cNvSpPr>
            <a:spLocks noChangeAspect="1" noChangeShapeType="1"/>
          </p:cNvSpPr>
          <p:nvPr/>
        </p:nvSpPr>
        <p:spPr bwMode="auto">
          <a:xfrm flipH="1" flipV="1">
            <a:off x="3908425" y="5006975"/>
            <a:ext cx="238125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3" name="Line 63"/>
          <p:cNvSpPr>
            <a:spLocks noChangeAspect="1" noChangeShapeType="1"/>
          </p:cNvSpPr>
          <p:nvPr/>
        </p:nvSpPr>
        <p:spPr bwMode="auto">
          <a:xfrm flipH="1">
            <a:off x="3551238" y="4957763"/>
            <a:ext cx="357187" cy="809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4" name="Line 64"/>
          <p:cNvSpPr>
            <a:spLocks noChangeAspect="1" noChangeShapeType="1"/>
          </p:cNvSpPr>
          <p:nvPr/>
        </p:nvSpPr>
        <p:spPr bwMode="auto">
          <a:xfrm flipH="1">
            <a:off x="3513138" y="5038725"/>
            <a:ext cx="38100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5" name="Line 65"/>
          <p:cNvSpPr>
            <a:spLocks noChangeAspect="1" noChangeShapeType="1"/>
          </p:cNvSpPr>
          <p:nvPr/>
        </p:nvSpPr>
        <p:spPr bwMode="auto">
          <a:xfrm flipH="1">
            <a:off x="3563938" y="5065713"/>
            <a:ext cx="28575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6" name="Line 66"/>
          <p:cNvSpPr>
            <a:spLocks noChangeAspect="1" noChangeShapeType="1"/>
          </p:cNvSpPr>
          <p:nvPr/>
        </p:nvSpPr>
        <p:spPr bwMode="auto">
          <a:xfrm flipH="1" flipV="1">
            <a:off x="3513138" y="5180013"/>
            <a:ext cx="306387" cy="619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7" name="Line 67"/>
          <p:cNvSpPr>
            <a:spLocks noChangeAspect="1" noChangeShapeType="1"/>
          </p:cNvSpPr>
          <p:nvPr/>
        </p:nvSpPr>
        <p:spPr bwMode="auto">
          <a:xfrm>
            <a:off x="5041900" y="5821363"/>
            <a:ext cx="15240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8" name="Freeform 68"/>
          <p:cNvSpPr>
            <a:spLocks noChangeAspect="1"/>
          </p:cNvSpPr>
          <p:nvPr/>
        </p:nvSpPr>
        <p:spPr bwMode="auto">
          <a:xfrm>
            <a:off x="5016500" y="5811838"/>
            <a:ext cx="204788" cy="209550"/>
          </a:xfrm>
          <a:custGeom>
            <a:avLst/>
            <a:gdLst>
              <a:gd name="T0" fmla="*/ 0 w 64"/>
              <a:gd name="T1" fmla="*/ 6 h 86"/>
              <a:gd name="T2" fmla="*/ 17 w 64"/>
              <a:gd name="T3" fmla="*/ 0 h 86"/>
              <a:gd name="T4" fmla="*/ 64 w 64"/>
              <a:gd name="T5" fmla="*/ 84 h 86"/>
              <a:gd name="T6" fmla="*/ 47 w 64"/>
              <a:gd name="T7" fmla="*/ 86 h 86"/>
              <a:gd name="T8" fmla="*/ 0 w 64"/>
              <a:gd name="T9" fmla="*/ 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6">
                <a:moveTo>
                  <a:pt x="0" y="6"/>
                </a:moveTo>
                <a:lnTo>
                  <a:pt x="17" y="0"/>
                </a:lnTo>
                <a:lnTo>
                  <a:pt x="64" y="84"/>
                </a:lnTo>
                <a:lnTo>
                  <a:pt x="47" y="86"/>
                </a:lnTo>
                <a:lnTo>
                  <a:pt x="0" y="6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9" name="Line 69"/>
          <p:cNvSpPr>
            <a:spLocks noChangeAspect="1" noChangeShapeType="1"/>
          </p:cNvSpPr>
          <p:nvPr/>
        </p:nvSpPr>
        <p:spPr bwMode="auto">
          <a:xfrm flipH="1" flipV="1">
            <a:off x="4997450" y="5876925"/>
            <a:ext cx="119063" cy="1508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0" name="Line 70"/>
          <p:cNvSpPr>
            <a:spLocks noChangeAspect="1" noChangeShapeType="1"/>
          </p:cNvSpPr>
          <p:nvPr/>
        </p:nvSpPr>
        <p:spPr bwMode="auto">
          <a:xfrm flipH="1">
            <a:off x="4945063" y="5821363"/>
            <a:ext cx="96837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1" name="Line 71"/>
          <p:cNvSpPr>
            <a:spLocks noChangeAspect="1" noChangeShapeType="1"/>
          </p:cNvSpPr>
          <p:nvPr/>
        </p:nvSpPr>
        <p:spPr bwMode="auto">
          <a:xfrm flipH="1">
            <a:off x="4748213" y="5953125"/>
            <a:ext cx="25400" cy="873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2" name="Line 72"/>
          <p:cNvSpPr>
            <a:spLocks noChangeAspect="1" noChangeShapeType="1"/>
          </p:cNvSpPr>
          <p:nvPr/>
        </p:nvSpPr>
        <p:spPr bwMode="auto">
          <a:xfrm flipH="1">
            <a:off x="4803775" y="5962650"/>
            <a:ext cx="20638" cy="71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3" name="Line 73"/>
          <p:cNvSpPr>
            <a:spLocks noChangeAspect="1" noChangeShapeType="1"/>
          </p:cNvSpPr>
          <p:nvPr/>
        </p:nvSpPr>
        <p:spPr bwMode="auto">
          <a:xfrm>
            <a:off x="4748213" y="6040438"/>
            <a:ext cx="157162" cy="200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4" name="Line 74"/>
          <p:cNvSpPr>
            <a:spLocks noChangeAspect="1" noChangeShapeType="1"/>
          </p:cNvSpPr>
          <p:nvPr/>
        </p:nvSpPr>
        <p:spPr bwMode="auto">
          <a:xfrm flipH="1">
            <a:off x="4908550" y="6227763"/>
            <a:ext cx="21431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5" name="Freeform 75"/>
          <p:cNvSpPr>
            <a:spLocks noChangeAspect="1"/>
          </p:cNvSpPr>
          <p:nvPr/>
        </p:nvSpPr>
        <p:spPr bwMode="auto">
          <a:xfrm>
            <a:off x="4899025" y="6207125"/>
            <a:ext cx="252413" cy="57150"/>
          </a:xfrm>
          <a:custGeom>
            <a:avLst/>
            <a:gdLst>
              <a:gd name="T0" fmla="*/ 65 w 79"/>
              <a:gd name="T1" fmla="*/ 0 h 23"/>
              <a:gd name="T2" fmla="*/ 79 w 79"/>
              <a:gd name="T3" fmla="*/ 18 h 23"/>
              <a:gd name="T4" fmla="*/ 5 w 79"/>
              <a:gd name="T5" fmla="*/ 23 h 23"/>
              <a:gd name="T6" fmla="*/ 0 w 79"/>
              <a:gd name="T7" fmla="*/ 5 h 23"/>
              <a:gd name="T8" fmla="*/ 65 w 79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23">
                <a:moveTo>
                  <a:pt x="65" y="0"/>
                </a:moveTo>
                <a:lnTo>
                  <a:pt x="79" y="18"/>
                </a:lnTo>
                <a:lnTo>
                  <a:pt x="5" y="23"/>
                </a:lnTo>
                <a:lnTo>
                  <a:pt x="0" y="5"/>
                </a:lnTo>
                <a:lnTo>
                  <a:pt x="65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6" name="Line 76"/>
          <p:cNvSpPr>
            <a:spLocks noChangeAspect="1" noChangeShapeType="1"/>
          </p:cNvSpPr>
          <p:nvPr/>
        </p:nvSpPr>
        <p:spPr bwMode="auto">
          <a:xfrm flipV="1">
            <a:off x="4937125" y="6181725"/>
            <a:ext cx="139700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7" name="Line 77"/>
          <p:cNvSpPr>
            <a:spLocks noChangeAspect="1" noChangeShapeType="1"/>
          </p:cNvSpPr>
          <p:nvPr/>
        </p:nvSpPr>
        <p:spPr bwMode="auto">
          <a:xfrm flipH="1">
            <a:off x="5129213" y="6021388"/>
            <a:ext cx="65087" cy="20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8" name="Freeform 78"/>
          <p:cNvSpPr>
            <a:spLocks noChangeAspect="1"/>
          </p:cNvSpPr>
          <p:nvPr/>
        </p:nvSpPr>
        <p:spPr bwMode="auto">
          <a:xfrm>
            <a:off x="5105400" y="6018213"/>
            <a:ext cx="115888" cy="231775"/>
          </a:xfrm>
          <a:custGeom>
            <a:avLst/>
            <a:gdLst>
              <a:gd name="T0" fmla="*/ 14 w 36"/>
              <a:gd name="T1" fmla="*/ 95 h 95"/>
              <a:gd name="T2" fmla="*/ 0 w 36"/>
              <a:gd name="T3" fmla="*/ 77 h 95"/>
              <a:gd name="T4" fmla="*/ 19 w 36"/>
              <a:gd name="T5" fmla="*/ 2 h 95"/>
              <a:gd name="T6" fmla="*/ 36 w 36"/>
              <a:gd name="T7" fmla="*/ 0 h 95"/>
              <a:gd name="T8" fmla="*/ 14 w 36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95">
                <a:moveTo>
                  <a:pt x="14" y="95"/>
                </a:moveTo>
                <a:lnTo>
                  <a:pt x="0" y="77"/>
                </a:lnTo>
                <a:lnTo>
                  <a:pt x="19" y="2"/>
                </a:lnTo>
                <a:lnTo>
                  <a:pt x="36" y="0"/>
                </a:lnTo>
                <a:lnTo>
                  <a:pt x="14" y="9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9" name="Line 79"/>
          <p:cNvSpPr>
            <a:spLocks noChangeAspect="1" noChangeShapeType="1"/>
          </p:cNvSpPr>
          <p:nvPr/>
        </p:nvSpPr>
        <p:spPr bwMode="auto">
          <a:xfrm flipH="1">
            <a:off x="4535488" y="6040438"/>
            <a:ext cx="212725" cy="11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0" name="Line 80"/>
          <p:cNvSpPr>
            <a:spLocks noChangeAspect="1" noChangeShapeType="1"/>
          </p:cNvSpPr>
          <p:nvPr/>
        </p:nvSpPr>
        <p:spPr bwMode="auto">
          <a:xfrm flipH="1" flipV="1">
            <a:off x="4465638" y="5965825"/>
            <a:ext cx="69850" cy="85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1" name="Line 81"/>
          <p:cNvSpPr>
            <a:spLocks noChangeAspect="1" noChangeShapeType="1"/>
          </p:cNvSpPr>
          <p:nvPr/>
        </p:nvSpPr>
        <p:spPr bwMode="auto">
          <a:xfrm flipH="1" flipV="1">
            <a:off x="4422775" y="5988050"/>
            <a:ext cx="55563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2" name="Line 82"/>
          <p:cNvSpPr>
            <a:spLocks noChangeAspect="1" noChangeShapeType="1"/>
          </p:cNvSpPr>
          <p:nvPr/>
        </p:nvSpPr>
        <p:spPr bwMode="auto">
          <a:xfrm flipH="1">
            <a:off x="4143375" y="5861050"/>
            <a:ext cx="1047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3" name="Line 83"/>
          <p:cNvSpPr>
            <a:spLocks noChangeAspect="1" noChangeShapeType="1"/>
          </p:cNvSpPr>
          <p:nvPr/>
        </p:nvSpPr>
        <p:spPr bwMode="auto">
          <a:xfrm flipH="1">
            <a:off x="4078288" y="5862638"/>
            <a:ext cx="65087" cy="211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4" name="Line 84"/>
          <p:cNvSpPr>
            <a:spLocks noChangeAspect="1" noChangeShapeType="1"/>
          </p:cNvSpPr>
          <p:nvPr/>
        </p:nvSpPr>
        <p:spPr bwMode="auto">
          <a:xfrm flipH="1">
            <a:off x="4130675" y="5902325"/>
            <a:ext cx="58738" cy="160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5" name="Line 85"/>
          <p:cNvSpPr>
            <a:spLocks noChangeAspect="1" noChangeShapeType="1"/>
          </p:cNvSpPr>
          <p:nvPr/>
        </p:nvSpPr>
        <p:spPr bwMode="auto">
          <a:xfrm>
            <a:off x="4078288" y="6073775"/>
            <a:ext cx="157162" cy="2016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6" name="Line 86"/>
          <p:cNvSpPr>
            <a:spLocks noChangeAspect="1" noChangeShapeType="1"/>
          </p:cNvSpPr>
          <p:nvPr/>
        </p:nvSpPr>
        <p:spPr bwMode="auto">
          <a:xfrm flipV="1">
            <a:off x="4235450" y="6264275"/>
            <a:ext cx="22383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7" name="Line 87"/>
          <p:cNvSpPr>
            <a:spLocks noChangeAspect="1" noChangeShapeType="1"/>
          </p:cNvSpPr>
          <p:nvPr/>
        </p:nvSpPr>
        <p:spPr bwMode="auto">
          <a:xfrm flipV="1">
            <a:off x="4259263" y="6234113"/>
            <a:ext cx="163512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8" name="Line 88"/>
          <p:cNvSpPr>
            <a:spLocks noChangeAspect="1" noChangeShapeType="1"/>
          </p:cNvSpPr>
          <p:nvPr/>
        </p:nvSpPr>
        <p:spPr bwMode="auto">
          <a:xfrm flipH="1">
            <a:off x="4459288" y="6051550"/>
            <a:ext cx="76200" cy="212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09" name="Line 89"/>
          <p:cNvSpPr>
            <a:spLocks noChangeAspect="1" noChangeShapeType="1"/>
          </p:cNvSpPr>
          <p:nvPr/>
        </p:nvSpPr>
        <p:spPr bwMode="auto">
          <a:xfrm flipH="1">
            <a:off x="4427538" y="5275263"/>
            <a:ext cx="1111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0" name="Freeform 90"/>
          <p:cNvSpPr>
            <a:spLocks noChangeAspect="1"/>
          </p:cNvSpPr>
          <p:nvPr/>
        </p:nvSpPr>
        <p:spPr bwMode="auto">
          <a:xfrm>
            <a:off x="4414838" y="5272088"/>
            <a:ext cx="36512" cy="33337"/>
          </a:xfrm>
          <a:custGeom>
            <a:avLst/>
            <a:gdLst>
              <a:gd name="T0" fmla="*/ 6 w 11"/>
              <a:gd name="T1" fmla="*/ 0 h 14"/>
              <a:gd name="T2" fmla="*/ 11 w 11"/>
              <a:gd name="T3" fmla="*/ 3 h 14"/>
              <a:gd name="T4" fmla="*/ 6 w 11"/>
              <a:gd name="T5" fmla="*/ 14 h 14"/>
              <a:gd name="T6" fmla="*/ 0 w 11"/>
              <a:gd name="T7" fmla="*/ 10 h 14"/>
              <a:gd name="T8" fmla="*/ 6 w 11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4">
                <a:moveTo>
                  <a:pt x="6" y="0"/>
                </a:moveTo>
                <a:lnTo>
                  <a:pt x="11" y="3"/>
                </a:lnTo>
                <a:lnTo>
                  <a:pt x="6" y="14"/>
                </a:lnTo>
                <a:lnTo>
                  <a:pt x="0" y="10"/>
                </a:lnTo>
                <a:lnTo>
                  <a:pt x="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1" name="Line 91"/>
          <p:cNvSpPr>
            <a:spLocks noChangeAspect="1" noChangeShapeType="1"/>
          </p:cNvSpPr>
          <p:nvPr/>
        </p:nvSpPr>
        <p:spPr bwMode="auto">
          <a:xfrm flipH="1">
            <a:off x="4356100" y="5237163"/>
            <a:ext cx="3333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2" name="Freeform 92"/>
          <p:cNvSpPr>
            <a:spLocks noChangeAspect="1"/>
          </p:cNvSpPr>
          <p:nvPr/>
        </p:nvSpPr>
        <p:spPr bwMode="auto">
          <a:xfrm>
            <a:off x="4346575" y="5226050"/>
            <a:ext cx="53975" cy="66675"/>
          </a:xfrm>
          <a:custGeom>
            <a:avLst/>
            <a:gdLst>
              <a:gd name="T0" fmla="*/ 12 w 17"/>
              <a:gd name="T1" fmla="*/ 0 h 27"/>
              <a:gd name="T2" fmla="*/ 17 w 17"/>
              <a:gd name="T3" fmla="*/ 4 h 27"/>
              <a:gd name="T4" fmla="*/ 5 w 17"/>
              <a:gd name="T5" fmla="*/ 27 h 27"/>
              <a:gd name="T6" fmla="*/ 0 w 17"/>
              <a:gd name="T7" fmla="*/ 23 h 27"/>
              <a:gd name="T8" fmla="*/ 12 w 1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7">
                <a:moveTo>
                  <a:pt x="12" y="0"/>
                </a:moveTo>
                <a:lnTo>
                  <a:pt x="17" y="4"/>
                </a:lnTo>
                <a:lnTo>
                  <a:pt x="5" y="27"/>
                </a:lnTo>
                <a:lnTo>
                  <a:pt x="0" y="23"/>
                </a:lnTo>
                <a:lnTo>
                  <a:pt x="12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3" name="Line 93"/>
          <p:cNvSpPr>
            <a:spLocks noChangeAspect="1" noChangeShapeType="1"/>
          </p:cNvSpPr>
          <p:nvPr/>
        </p:nvSpPr>
        <p:spPr bwMode="auto">
          <a:xfrm flipH="1">
            <a:off x="4281488" y="5192713"/>
            <a:ext cx="5715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4" name="Freeform 94"/>
          <p:cNvSpPr>
            <a:spLocks noChangeAspect="1"/>
          </p:cNvSpPr>
          <p:nvPr/>
        </p:nvSpPr>
        <p:spPr bwMode="auto">
          <a:xfrm>
            <a:off x="4271963" y="5184775"/>
            <a:ext cx="76200" cy="90488"/>
          </a:xfrm>
          <a:custGeom>
            <a:avLst/>
            <a:gdLst>
              <a:gd name="T0" fmla="*/ 19 w 24"/>
              <a:gd name="T1" fmla="*/ 0 h 37"/>
              <a:gd name="T2" fmla="*/ 24 w 24"/>
              <a:gd name="T3" fmla="*/ 3 h 37"/>
              <a:gd name="T4" fmla="*/ 5 w 24"/>
              <a:gd name="T5" fmla="*/ 37 h 37"/>
              <a:gd name="T6" fmla="*/ 0 w 24"/>
              <a:gd name="T7" fmla="*/ 33 h 37"/>
              <a:gd name="T8" fmla="*/ 19 w 24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7">
                <a:moveTo>
                  <a:pt x="19" y="0"/>
                </a:moveTo>
                <a:lnTo>
                  <a:pt x="24" y="3"/>
                </a:lnTo>
                <a:lnTo>
                  <a:pt x="5" y="37"/>
                </a:lnTo>
                <a:lnTo>
                  <a:pt x="0" y="33"/>
                </a:lnTo>
                <a:lnTo>
                  <a:pt x="19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5" name="Line 95"/>
          <p:cNvSpPr>
            <a:spLocks noChangeAspect="1" noChangeShapeType="1"/>
          </p:cNvSpPr>
          <p:nvPr/>
        </p:nvSpPr>
        <p:spPr bwMode="auto">
          <a:xfrm>
            <a:off x="4451350" y="5591175"/>
            <a:ext cx="952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6" name="Freeform 96"/>
          <p:cNvSpPr>
            <a:spLocks noChangeAspect="1"/>
          </p:cNvSpPr>
          <p:nvPr/>
        </p:nvSpPr>
        <p:spPr bwMode="auto">
          <a:xfrm>
            <a:off x="4446588" y="5586413"/>
            <a:ext cx="26987" cy="15875"/>
          </a:xfrm>
          <a:custGeom>
            <a:avLst/>
            <a:gdLst>
              <a:gd name="T0" fmla="*/ 0 w 9"/>
              <a:gd name="T1" fmla="*/ 5 h 7"/>
              <a:gd name="T2" fmla="*/ 2 w 9"/>
              <a:gd name="T3" fmla="*/ 0 h 7"/>
              <a:gd name="T4" fmla="*/ 9 w 9"/>
              <a:gd name="T5" fmla="*/ 1 h 7"/>
              <a:gd name="T6" fmla="*/ 7 w 9"/>
              <a:gd name="T7" fmla="*/ 7 h 7"/>
              <a:gd name="T8" fmla="*/ 0 w 9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0" y="5"/>
                </a:moveTo>
                <a:lnTo>
                  <a:pt x="2" y="0"/>
                </a:lnTo>
                <a:lnTo>
                  <a:pt x="9" y="1"/>
                </a:lnTo>
                <a:lnTo>
                  <a:pt x="7" y="7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7" name="Line 97"/>
          <p:cNvSpPr>
            <a:spLocks noChangeAspect="1" noChangeShapeType="1"/>
          </p:cNvSpPr>
          <p:nvPr/>
        </p:nvSpPr>
        <p:spPr bwMode="auto">
          <a:xfrm>
            <a:off x="4422775" y="5637213"/>
            <a:ext cx="3810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8" name="Freeform 98"/>
          <p:cNvSpPr>
            <a:spLocks noChangeAspect="1"/>
          </p:cNvSpPr>
          <p:nvPr/>
        </p:nvSpPr>
        <p:spPr bwMode="auto">
          <a:xfrm>
            <a:off x="4414838" y="5630863"/>
            <a:ext cx="58737" cy="23812"/>
          </a:xfrm>
          <a:custGeom>
            <a:avLst/>
            <a:gdLst>
              <a:gd name="T0" fmla="*/ 0 w 18"/>
              <a:gd name="T1" fmla="*/ 5 h 9"/>
              <a:gd name="T2" fmla="*/ 2 w 18"/>
              <a:gd name="T3" fmla="*/ 0 h 9"/>
              <a:gd name="T4" fmla="*/ 18 w 18"/>
              <a:gd name="T5" fmla="*/ 3 h 9"/>
              <a:gd name="T6" fmla="*/ 16 w 18"/>
              <a:gd name="T7" fmla="*/ 9 h 9"/>
              <a:gd name="T8" fmla="*/ 0 w 18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9">
                <a:moveTo>
                  <a:pt x="0" y="5"/>
                </a:moveTo>
                <a:lnTo>
                  <a:pt x="2" y="0"/>
                </a:lnTo>
                <a:lnTo>
                  <a:pt x="18" y="3"/>
                </a:lnTo>
                <a:lnTo>
                  <a:pt x="16" y="9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19" name="Line 99"/>
          <p:cNvSpPr>
            <a:spLocks noChangeAspect="1" noChangeShapeType="1"/>
          </p:cNvSpPr>
          <p:nvPr/>
        </p:nvSpPr>
        <p:spPr bwMode="auto">
          <a:xfrm>
            <a:off x="4394200" y="5684838"/>
            <a:ext cx="6667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0" name="Freeform 100"/>
          <p:cNvSpPr>
            <a:spLocks noChangeAspect="1"/>
          </p:cNvSpPr>
          <p:nvPr/>
        </p:nvSpPr>
        <p:spPr bwMode="auto">
          <a:xfrm>
            <a:off x="4389438" y="5678488"/>
            <a:ext cx="84137" cy="26987"/>
          </a:xfrm>
          <a:custGeom>
            <a:avLst/>
            <a:gdLst>
              <a:gd name="T0" fmla="*/ 0 w 26"/>
              <a:gd name="T1" fmla="*/ 5 h 11"/>
              <a:gd name="T2" fmla="*/ 1 w 26"/>
              <a:gd name="T3" fmla="*/ 0 h 11"/>
              <a:gd name="T4" fmla="*/ 26 w 26"/>
              <a:gd name="T5" fmla="*/ 5 h 11"/>
              <a:gd name="T6" fmla="*/ 24 w 26"/>
              <a:gd name="T7" fmla="*/ 11 h 11"/>
              <a:gd name="T8" fmla="*/ 0 w 26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1">
                <a:moveTo>
                  <a:pt x="0" y="5"/>
                </a:moveTo>
                <a:lnTo>
                  <a:pt x="1" y="0"/>
                </a:lnTo>
                <a:lnTo>
                  <a:pt x="26" y="5"/>
                </a:lnTo>
                <a:lnTo>
                  <a:pt x="24" y="11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1" name="Line 101"/>
          <p:cNvSpPr>
            <a:spLocks noChangeAspect="1" noChangeShapeType="1"/>
          </p:cNvSpPr>
          <p:nvPr/>
        </p:nvSpPr>
        <p:spPr bwMode="auto">
          <a:xfrm>
            <a:off x="4368800" y="5729288"/>
            <a:ext cx="92075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2" name="Freeform 102"/>
          <p:cNvSpPr>
            <a:spLocks noChangeAspect="1"/>
          </p:cNvSpPr>
          <p:nvPr/>
        </p:nvSpPr>
        <p:spPr bwMode="auto">
          <a:xfrm>
            <a:off x="4360863" y="5722938"/>
            <a:ext cx="112712" cy="33337"/>
          </a:xfrm>
          <a:custGeom>
            <a:avLst/>
            <a:gdLst>
              <a:gd name="T0" fmla="*/ 0 w 35"/>
              <a:gd name="T1" fmla="*/ 5 h 14"/>
              <a:gd name="T2" fmla="*/ 2 w 35"/>
              <a:gd name="T3" fmla="*/ 0 h 14"/>
              <a:gd name="T4" fmla="*/ 35 w 35"/>
              <a:gd name="T5" fmla="*/ 8 h 14"/>
              <a:gd name="T6" fmla="*/ 33 w 35"/>
              <a:gd name="T7" fmla="*/ 14 h 14"/>
              <a:gd name="T8" fmla="*/ 0 w 35"/>
              <a:gd name="T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4">
                <a:moveTo>
                  <a:pt x="0" y="5"/>
                </a:moveTo>
                <a:lnTo>
                  <a:pt x="2" y="0"/>
                </a:lnTo>
                <a:lnTo>
                  <a:pt x="35" y="8"/>
                </a:lnTo>
                <a:lnTo>
                  <a:pt x="33" y="14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3" name="Line 103"/>
          <p:cNvSpPr>
            <a:spLocks noChangeAspect="1" noChangeShapeType="1"/>
          </p:cNvSpPr>
          <p:nvPr/>
        </p:nvSpPr>
        <p:spPr bwMode="auto">
          <a:xfrm flipH="1">
            <a:off x="4870450" y="5441950"/>
            <a:ext cx="150813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4" name="Line 104"/>
          <p:cNvSpPr>
            <a:spLocks noChangeAspect="1" noChangeShapeType="1"/>
          </p:cNvSpPr>
          <p:nvPr/>
        </p:nvSpPr>
        <p:spPr bwMode="auto">
          <a:xfrm>
            <a:off x="4602163" y="5099050"/>
            <a:ext cx="1587" cy="138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5" name="Line 105"/>
          <p:cNvSpPr>
            <a:spLocks noChangeAspect="1" noChangeShapeType="1"/>
          </p:cNvSpPr>
          <p:nvPr/>
        </p:nvSpPr>
        <p:spPr bwMode="auto">
          <a:xfrm flipH="1" flipV="1">
            <a:off x="4703763" y="5610225"/>
            <a:ext cx="619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6" name="Freeform 106"/>
          <p:cNvSpPr>
            <a:spLocks noChangeAspect="1"/>
          </p:cNvSpPr>
          <p:nvPr/>
        </p:nvSpPr>
        <p:spPr bwMode="auto">
          <a:xfrm>
            <a:off x="4695825" y="5605463"/>
            <a:ext cx="107950" cy="123825"/>
          </a:xfrm>
          <a:custGeom>
            <a:avLst/>
            <a:gdLst>
              <a:gd name="T0" fmla="*/ 0 w 33"/>
              <a:gd name="T1" fmla="*/ 2 h 51"/>
              <a:gd name="T2" fmla="*/ 5 w 33"/>
              <a:gd name="T3" fmla="*/ 0 h 51"/>
              <a:gd name="T4" fmla="*/ 33 w 33"/>
              <a:gd name="T5" fmla="*/ 41 h 51"/>
              <a:gd name="T6" fmla="*/ 9 w 33"/>
              <a:gd name="T7" fmla="*/ 51 h 51"/>
              <a:gd name="T8" fmla="*/ 0 w 33"/>
              <a:gd name="T9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1">
                <a:moveTo>
                  <a:pt x="0" y="2"/>
                </a:moveTo>
                <a:lnTo>
                  <a:pt x="5" y="0"/>
                </a:lnTo>
                <a:lnTo>
                  <a:pt x="33" y="41"/>
                </a:lnTo>
                <a:lnTo>
                  <a:pt x="9" y="51"/>
                </a:lnTo>
                <a:lnTo>
                  <a:pt x="0" y="2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7" name="Line 107"/>
          <p:cNvSpPr>
            <a:spLocks noChangeAspect="1" noChangeShapeType="1"/>
          </p:cNvSpPr>
          <p:nvPr/>
        </p:nvSpPr>
        <p:spPr bwMode="auto">
          <a:xfrm flipH="1">
            <a:off x="4197350" y="5449888"/>
            <a:ext cx="150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8" name="Freeform 108"/>
          <p:cNvSpPr>
            <a:spLocks noChangeAspect="1"/>
          </p:cNvSpPr>
          <p:nvPr/>
        </p:nvSpPr>
        <p:spPr bwMode="auto">
          <a:xfrm>
            <a:off x="4197350" y="5421313"/>
            <a:ext cx="158750" cy="61912"/>
          </a:xfrm>
          <a:custGeom>
            <a:avLst/>
            <a:gdLst>
              <a:gd name="T0" fmla="*/ 49 w 49"/>
              <a:gd name="T1" fmla="*/ 11 h 26"/>
              <a:gd name="T2" fmla="*/ 49 w 49"/>
              <a:gd name="T3" fmla="*/ 16 h 26"/>
              <a:gd name="T4" fmla="*/ 0 w 49"/>
              <a:gd name="T5" fmla="*/ 26 h 26"/>
              <a:gd name="T6" fmla="*/ 0 w 49"/>
              <a:gd name="T7" fmla="*/ 0 h 26"/>
              <a:gd name="T8" fmla="*/ 49 w 49"/>
              <a:gd name="T9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6">
                <a:moveTo>
                  <a:pt x="49" y="11"/>
                </a:moveTo>
                <a:lnTo>
                  <a:pt x="49" y="16"/>
                </a:lnTo>
                <a:lnTo>
                  <a:pt x="0" y="26"/>
                </a:lnTo>
                <a:lnTo>
                  <a:pt x="0" y="0"/>
                </a:lnTo>
                <a:lnTo>
                  <a:pt x="49" y="11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29" name="Line 109"/>
          <p:cNvSpPr>
            <a:spLocks noChangeAspect="1" noChangeShapeType="1"/>
          </p:cNvSpPr>
          <p:nvPr/>
        </p:nvSpPr>
        <p:spPr bwMode="auto">
          <a:xfrm flipH="1" flipV="1">
            <a:off x="3325813" y="4991100"/>
            <a:ext cx="225425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30" name="Rectangle 110"/>
          <p:cNvSpPr>
            <a:spLocks noChangeAspect="1" noChangeArrowheads="1"/>
          </p:cNvSpPr>
          <p:nvPr/>
        </p:nvSpPr>
        <p:spPr bwMode="auto">
          <a:xfrm>
            <a:off x="4503738" y="485616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84431" name="Rectangle 111"/>
          <p:cNvSpPr>
            <a:spLocks noChangeAspect="1" noChangeArrowheads="1"/>
          </p:cNvSpPr>
          <p:nvPr/>
        </p:nvSpPr>
        <p:spPr bwMode="auto">
          <a:xfrm>
            <a:off x="5075238" y="5324475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84432" name="Rectangle 112"/>
          <p:cNvSpPr>
            <a:spLocks noChangeAspect="1" noChangeArrowheads="1"/>
          </p:cNvSpPr>
          <p:nvPr/>
        </p:nvSpPr>
        <p:spPr bwMode="auto">
          <a:xfrm>
            <a:off x="4008438" y="53800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84433" name="Rectangle 113"/>
          <p:cNvSpPr>
            <a:spLocks noChangeAspect="1" noChangeArrowheads="1"/>
          </p:cNvSpPr>
          <p:nvPr/>
        </p:nvSpPr>
        <p:spPr bwMode="auto">
          <a:xfrm>
            <a:off x="4141788" y="505301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84434" name="Rectangle 114"/>
          <p:cNvSpPr>
            <a:spLocks noChangeAspect="1" noChangeArrowheads="1"/>
          </p:cNvSpPr>
          <p:nvPr/>
        </p:nvSpPr>
        <p:spPr bwMode="auto">
          <a:xfrm>
            <a:off x="4757738" y="572770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84435" name="Rectangle 115"/>
          <p:cNvSpPr>
            <a:spLocks noChangeAspect="1" noChangeArrowheads="1"/>
          </p:cNvSpPr>
          <p:nvPr/>
        </p:nvSpPr>
        <p:spPr bwMode="auto">
          <a:xfrm>
            <a:off x="4325938" y="574675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84468" name="Rectangle 148"/>
          <p:cNvSpPr>
            <a:spLocks noChangeArrowheads="1"/>
          </p:cNvSpPr>
          <p:nvPr/>
        </p:nvSpPr>
        <p:spPr bwMode="auto">
          <a:xfrm>
            <a:off x="2093913" y="2506663"/>
            <a:ext cx="1023937" cy="1154112"/>
          </a:xfrm>
          <a:prstGeom prst="rect">
            <a:avLst/>
          </a:prstGeom>
          <a:gradFill rotWithShape="0">
            <a:gsLst>
              <a:gs pos="0">
                <a:srgbClr val="FFA295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4469" name="Rectangle 149"/>
          <p:cNvSpPr>
            <a:spLocks noChangeArrowheads="1"/>
          </p:cNvSpPr>
          <p:nvPr/>
        </p:nvSpPr>
        <p:spPr bwMode="auto">
          <a:xfrm>
            <a:off x="3916363" y="2506663"/>
            <a:ext cx="1025525" cy="115411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BFFFE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4470" name="Rectangle 150"/>
          <p:cNvSpPr>
            <a:spLocks noChangeArrowheads="1"/>
          </p:cNvSpPr>
          <p:nvPr/>
        </p:nvSpPr>
        <p:spPr bwMode="auto">
          <a:xfrm>
            <a:off x="5811838" y="2536825"/>
            <a:ext cx="1022350" cy="1154113"/>
          </a:xfrm>
          <a:prstGeom prst="rect">
            <a:avLst/>
          </a:prstGeom>
          <a:gradFill rotWithShape="0">
            <a:gsLst>
              <a:gs pos="0">
                <a:srgbClr val="97EDE7"/>
              </a:gs>
              <a:gs pos="100000">
                <a:srgbClr val="D2F9F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84471" name="Rectangle 151"/>
          <p:cNvSpPr>
            <a:spLocks noChangeArrowheads="1"/>
          </p:cNvSpPr>
          <p:nvPr/>
        </p:nvSpPr>
        <p:spPr bwMode="auto">
          <a:xfrm>
            <a:off x="2293938" y="2732088"/>
            <a:ext cx="6048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D </a:t>
            </a:r>
            <a:endParaRPr lang="en-US"/>
          </a:p>
        </p:txBody>
      </p:sp>
      <p:sp>
        <p:nvSpPr>
          <p:cNvPr id="184472" name="Rectangle 152"/>
          <p:cNvSpPr>
            <a:spLocks noChangeArrowheads="1"/>
          </p:cNvSpPr>
          <p:nvPr/>
        </p:nvSpPr>
        <p:spPr bwMode="auto">
          <a:xfrm>
            <a:off x="6075363" y="2727325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A </a:t>
            </a:r>
            <a:endParaRPr lang="en-US"/>
          </a:p>
        </p:txBody>
      </p:sp>
      <p:sp>
        <p:nvSpPr>
          <p:cNvPr id="184473" name="Oval 153"/>
          <p:cNvSpPr>
            <a:spLocks noChangeArrowheads="1"/>
          </p:cNvSpPr>
          <p:nvPr/>
        </p:nvSpPr>
        <p:spPr bwMode="auto">
          <a:xfrm>
            <a:off x="2801938" y="2811463"/>
            <a:ext cx="1281112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74" name="Rectangle 154"/>
          <p:cNvSpPr>
            <a:spLocks noChangeArrowheads="1"/>
          </p:cNvSpPr>
          <p:nvPr/>
        </p:nvSpPr>
        <p:spPr bwMode="auto">
          <a:xfrm>
            <a:off x="4224338" y="2738438"/>
            <a:ext cx="481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S </a:t>
            </a:r>
            <a:endParaRPr lang="en-US"/>
          </a:p>
        </p:txBody>
      </p:sp>
      <p:sp>
        <p:nvSpPr>
          <p:cNvPr id="184475" name="Oval 155"/>
          <p:cNvSpPr>
            <a:spLocks noChangeArrowheads="1"/>
          </p:cNvSpPr>
          <p:nvPr/>
        </p:nvSpPr>
        <p:spPr bwMode="auto">
          <a:xfrm>
            <a:off x="4729163" y="2851150"/>
            <a:ext cx="1282700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476" name="Rectangle 156"/>
          <p:cNvSpPr>
            <a:spLocks noChangeArrowheads="1"/>
          </p:cNvSpPr>
          <p:nvPr/>
        </p:nvSpPr>
        <p:spPr bwMode="auto">
          <a:xfrm>
            <a:off x="887413" y="1920875"/>
            <a:ext cx="81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477" name="Rectangle 157"/>
          <p:cNvSpPr>
            <a:spLocks noChangeArrowheads="1"/>
          </p:cNvSpPr>
          <p:nvPr/>
        </p:nvSpPr>
        <p:spPr bwMode="auto">
          <a:xfrm>
            <a:off x="1190625" y="2073275"/>
            <a:ext cx="266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478" name="Rectangle 158"/>
          <p:cNvSpPr>
            <a:spLocks noChangeArrowheads="1"/>
          </p:cNvSpPr>
          <p:nvPr/>
        </p:nvSpPr>
        <p:spPr bwMode="auto">
          <a:xfrm>
            <a:off x="660400" y="19319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479" name="Rectangle 159"/>
          <p:cNvSpPr>
            <a:spLocks noChangeArrowheads="1"/>
          </p:cNvSpPr>
          <p:nvPr/>
        </p:nvSpPr>
        <p:spPr bwMode="auto">
          <a:xfrm>
            <a:off x="804863" y="3754438"/>
            <a:ext cx="327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480" name="Rectangle 160"/>
          <p:cNvSpPr>
            <a:spLocks noChangeArrowheads="1"/>
          </p:cNvSpPr>
          <p:nvPr/>
        </p:nvSpPr>
        <p:spPr bwMode="auto">
          <a:xfrm>
            <a:off x="1058863" y="3895725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481" name="Rectangle 161"/>
          <p:cNvSpPr>
            <a:spLocks noChangeArrowheads="1"/>
          </p:cNvSpPr>
          <p:nvPr/>
        </p:nvSpPr>
        <p:spPr bwMode="auto">
          <a:xfrm>
            <a:off x="1238250" y="3733800"/>
            <a:ext cx="292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grpSp>
        <p:nvGrpSpPr>
          <p:cNvPr id="184482" name="Group 162"/>
          <p:cNvGrpSpPr>
            <a:grpSpLocks/>
          </p:cNvGrpSpPr>
          <p:nvPr/>
        </p:nvGrpSpPr>
        <p:grpSpPr bwMode="auto">
          <a:xfrm>
            <a:off x="1254125" y="2476500"/>
            <a:ext cx="814388" cy="1257300"/>
            <a:chOff x="1412" y="914"/>
            <a:chExt cx="330" cy="432"/>
          </a:xfrm>
        </p:grpSpPr>
        <p:sp>
          <p:nvSpPr>
            <p:cNvPr id="184483" name="Freeform 163"/>
            <p:cNvSpPr>
              <a:spLocks/>
            </p:cNvSpPr>
            <p:nvPr/>
          </p:nvSpPr>
          <p:spPr bwMode="auto">
            <a:xfrm>
              <a:off x="1412" y="1292"/>
              <a:ext cx="72" cy="54"/>
            </a:xfrm>
            <a:custGeom>
              <a:avLst/>
              <a:gdLst>
                <a:gd name="T0" fmla="*/ 66 w 72"/>
                <a:gd name="T1" fmla="*/ 24 h 54"/>
                <a:gd name="T2" fmla="*/ 66 w 72"/>
                <a:gd name="T3" fmla="*/ 24 h 54"/>
                <a:gd name="T4" fmla="*/ 72 w 72"/>
                <a:gd name="T5" fmla="*/ 54 h 54"/>
                <a:gd name="T6" fmla="*/ 0 w 72"/>
                <a:gd name="T7" fmla="*/ 36 h 54"/>
                <a:gd name="T8" fmla="*/ 60 w 72"/>
                <a:gd name="T9" fmla="*/ 0 h 54"/>
                <a:gd name="T10" fmla="*/ 6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6" y="24"/>
                  </a:moveTo>
                  <a:lnTo>
                    <a:pt x="66" y="24"/>
                  </a:lnTo>
                  <a:lnTo>
                    <a:pt x="72" y="54"/>
                  </a:lnTo>
                  <a:lnTo>
                    <a:pt x="0" y="36"/>
                  </a:lnTo>
                  <a:lnTo>
                    <a:pt x="60" y="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484" name="Freeform 164"/>
            <p:cNvSpPr>
              <a:spLocks/>
            </p:cNvSpPr>
            <p:nvPr/>
          </p:nvSpPr>
          <p:spPr bwMode="auto">
            <a:xfrm>
              <a:off x="1418" y="914"/>
              <a:ext cx="324" cy="402"/>
            </a:xfrm>
            <a:custGeom>
              <a:avLst/>
              <a:gdLst>
                <a:gd name="T0" fmla="*/ 30 w 324"/>
                <a:gd name="T1" fmla="*/ 6 h 402"/>
                <a:gd name="T2" fmla="*/ 72 w 324"/>
                <a:gd name="T3" fmla="*/ 12 h 402"/>
                <a:gd name="T4" fmla="*/ 102 w 324"/>
                <a:gd name="T5" fmla="*/ 12 h 402"/>
                <a:gd name="T6" fmla="*/ 126 w 324"/>
                <a:gd name="T7" fmla="*/ 18 h 402"/>
                <a:gd name="T8" fmla="*/ 156 w 324"/>
                <a:gd name="T9" fmla="*/ 24 h 402"/>
                <a:gd name="T10" fmla="*/ 180 w 324"/>
                <a:gd name="T11" fmla="*/ 30 h 402"/>
                <a:gd name="T12" fmla="*/ 192 w 324"/>
                <a:gd name="T13" fmla="*/ 36 h 402"/>
                <a:gd name="T14" fmla="*/ 216 w 324"/>
                <a:gd name="T15" fmla="*/ 48 h 402"/>
                <a:gd name="T16" fmla="*/ 228 w 324"/>
                <a:gd name="T17" fmla="*/ 54 h 402"/>
                <a:gd name="T18" fmla="*/ 246 w 324"/>
                <a:gd name="T19" fmla="*/ 60 h 402"/>
                <a:gd name="T20" fmla="*/ 258 w 324"/>
                <a:gd name="T21" fmla="*/ 66 h 402"/>
                <a:gd name="T22" fmla="*/ 264 w 324"/>
                <a:gd name="T23" fmla="*/ 72 h 402"/>
                <a:gd name="T24" fmla="*/ 276 w 324"/>
                <a:gd name="T25" fmla="*/ 78 h 402"/>
                <a:gd name="T26" fmla="*/ 282 w 324"/>
                <a:gd name="T27" fmla="*/ 90 h 402"/>
                <a:gd name="T28" fmla="*/ 294 w 324"/>
                <a:gd name="T29" fmla="*/ 96 h 402"/>
                <a:gd name="T30" fmla="*/ 300 w 324"/>
                <a:gd name="T31" fmla="*/ 108 h 402"/>
                <a:gd name="T32" fmla="*/ 306 w 324"/>
                <a:gd name="T33" fmla="*/ 120 h 402"/>
                <a:gd name="T34" fmla="*/ 312 w 324"/>
                <a:gd name="T35" fmla="*/ 132 h 402"/>
                <a:gd name="T36" fmla="*/ 318 w 324"/>
                <a:gd name="T37" fmla="*/ 138 h 402"/>
                <a:gd name="T38" fmla="*/ 318 w 324"/>
                <a:gd name="T39" fmla="*/ 150 h 402"/>
                <a:gd name="T40" fmla="*/ 324 w 324"/>
                <a:gd name="T41" fmla="*/ 162 h 402"/>
                <a:gd name="T42" fmla="*/ 324 w 324"/>
                <a:gd name="T43" fmla="*/ 174 h 402"/>
                <a:gd name="T44" fmla="*/ 324 w 324"/>
                <a:gd name="T45" fmla="*/ 192 h 402"/>
                <a:gd name="T46" fmla="*/ 324 w 324"/>
                <a:gd name="T47" fmla="*/ 204 h 402"/>
                <a:gd name="T48" fmla="*/ 324 w 324"/>
                <a:gd name="T49" fmla="*/ 216 h 402"/>
                <a:gd name="T50" fmla="*/ 318 w 324"/>
                <a:gd name="T51" fmla="*/ 228 h 402"/>
                <a:gd name="T52" fmla="*/ 318 w 324"/>
                <a:gd name="T53" fmla="*/ 240 h 402"/>
                <a:gd name="T54" fmla="*/ 312 w 324"/>
                <a:gd name="T55" fmla="*/ 252 h 402"/>
                <a:gd name="T56" fmla="*/ 306 w 324"/>
                <a:gd name="T57" fmla="*/ 264 h 402"/>
                <a:gd name="T58" fmla="*/ 294 w 324"/>
                <a:gd name="T59" fmla="*/ 282 h 402"/>
                <a:gd name="T60" fmla="*/ 282 w 324"/>
                <a:gd name="T61" fmla="*/ 294 h 402"/>
                <a:gd name="T62" fmla="*/ 270 w 324"/>
                <a:gd name="T63" fmla="*/ 306 h 402"/>
                <a:gd name="T64" fmla="*/ 258 w 324"/>
                <a:gd name="T65" fmla="*/ 318 h 402"/>
                <a:gd name="T66" fmla="*/ 246 w 324"/>
                <a:gd name="T67" fmla="*/ 330 h 402"/>
                <a:gd name="T68" fmla="*/ 234 w 324"/>
                <a:gd name="T69" fmla="*/ 336 h 402"/>
                <a:gd name="T70" fmla="*/ 228 w 324"/>
                <a:gd name="T71" fmla="*/ 342 h 402"/>
                <a:gd name="T72" fmla="*/ 216 w 324"/>
                <a:gd name="T73" fmla="*/ 348 h 402"/>
                <a:gd name="T74" fmla="*/ 204 w 324"/>
                <a:gd name="T75" fmla="*/ 354 h 402"/>
                <a:gd name="T76" fmla="*/ 186 w 324"/>
                <a:gd name="T77" fmla="*/ 366 h 402"/>
                <a:gd name="T78" fmla="*/ 162 w 324"/>
                <a:gd name="T79" fmla="*/ 378 h 402"/>
                <a:gd name="T80" fmla="*/ 144 w 324"/>
                <a:gd name="T81" fmla="*/ 384 h 402"/>
                <a:gd name="T82" fmla="*/ 126 w 324"/>
                <a:gd name="T83" fmla="*/ 390 h 402"/>
                <a:gd name="T84" fmla="*/ 102 w 324"/>
                <a:gd name="T85" fmla="*/ 396 h 402"/>
                <a:gd name="T86" fmla="*/ 78 w 324"/>
                <a:gd name="T87" fmla="*/ 402 h 402"/>
                <a:gd name="T88" fmla="*/ 54 w 324"/>
                <a:gd name="T8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402">
                  <a:moveTo>
                    <a:pt x="0" y="0"/>
                  </a:moveTo>
                  <a:lnTo>
                    <a:pt x="30" y="6"/>
                  </a:lnTo>
                  <a:lnTo>
                    <a:pt x="60" y="6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14" y="18"/>
                  </a:lnTo>
                  <a:lnTo>
                    <a:pt x="126" y="18"/>
                  </a:lnTo>
                  <a:lnTo>
                    <a:pt x="144" y="24"/>
                  </a:lnTo>
                  <a:lnTo>
                    <a:pt x="156" y="24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36"/>
                  </a:lnTo>
                  <a:lnTo>
                    <a:pt x="192" y="36"/>
                  </a:lnTo>
                  <a:lnTo>
                    <a:pt x="204" y="42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8" y="54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84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94" y="96"/>
                  </a:lnTo>
                  <a:lnTo>
                    <a:pt x="294" y="102"/>
                  </a:lnTo>
                  <a:lnTo>
                    <a:pt x="300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12" y="126"/>
                  </a:lnTo>
                  <a:lnTo>
                    <a:pt x="312" y="132"/>
                  </a:lnTo>
                  <a:lnTo>
                    <a:pt x="312" y="138"/>
                  </a:lnTo>
                  <a:lnTo>
                    <a:pt x="318" y="138"/>
                  </a:lnTo>
                  <a:lnTo>
                    <a:pt x="318" y="144"/>
                  </a:lnTo>
                  <a:lnTo>
                    <a:pt x="318" y="150"/>
                  </a:lnTo>
                  <a:lnTo>
                    <a:pt x="324" y="156"/>
                  </a:lnTo>
                  <a:lnTo>
                    <a:pt x="324" y="162"/>
                  </a:lnTo>
                  <a:lnTo>
                    <a:pt x="324" y="168"/>
                  </a:lnTo>
                  <a:lnTo>
                    <a:pt x="324" y="174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22"/>
                  </a:lnTo>
                  <a:lnTo>
                    <a:pt x="318" y="228"/>
                  </a:lnTo>
                  <a:lnTo>
                    <a:pt x="318" y="234"/>
                  </a:lnTo>
                  <a:lnTo>
                    <a:pt x="318" y="240"/>
                  </a:lnTo>
                  <a:lnTo>
                    <a:pt x="312" y="246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6" y="264"/>
                  </a:lnTo>
                  <a:lnTo>
                    <a:pt x="300" y="270"/>
                  </a:lnTo>
                  <a:lnTo>
                    <a:pt x="294" y="282"/>
                  </a:lnTo>
                  <a:lnTo>
                    <a:pt x="288" y="288"/>
                  </a:lnTo>
                  <a:lnTo>
                    <a:pt x="282" y="294"/>
                  </a:lnTo>
                  <a:lnTo>
                    <a:pt x="282" y="300"/>
                  </a:lnTo>
                  <a:lnTo>
                    <a:pt x="270" y="306"/>
                  </a:lnTo>
                  <a:lnTo>
                    <a:pt x="264" y="312"/>
                  </a:lnTo>
                  <a:lnTo>
                    <a:pt x="258" y="318"/>
                  </a:lnTo>
                  <a:lnTo>
                    <a:pt x="252" y="324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6"/>
                  </a:lnTo>
                  <a:lnTo>
                    <a:pt x="234" y="342"/>
                  </a:lnTo>
                  <a:lnTo>
                    <a:pt x="228" y="342"/>
                  </a:lnTo>
                  <a:lnTo>
                    <a:pt x="222" y="348"/>
                  </a:lnTo>
                  <a:lnTo>
                    <a:pt x="216" y="348"/>
                  </a:lnTo>
                  <a:lnTo>
                    <a:pt x="210" y="354"/>
                  </a:lnTo>
                  <a:lnTo>
                    <a:pt x="204" y="354"/>
                  </a:lnTo>
                  <a:lnTo>
                    <a:pt x="192" y="360"/>
                  </a:lnTo>
                  <a:lnTo>
                    <a:pt x="186" y="366"/>
                  </a:lnTo>
                  <a:lnTo>
                    <a:pt x="174" y="372"/>
                  </a:lnTo>
                  <a:lnTo>
                    <a:pt x="162" y="378"/>
                  </a:lnTo>
                  <a:lnTo>
                    <a:pt x="150" y="378"/>
                  </a:lnTo>
                  <a:lnTo>
                    <a:pt x="144" y="384"/>
                  </a:lnTo>
                  <a:lnTo>
                    <a:pt x="138" y="384"/>
                  </a:lnTo>
                  <a:lnTo>
                    <a:pt x="126" y="390"/>
                  </a:lnTo>
                  <a:lnTo>
                    <a:pt x="114" y="390"/>
                  </a:lnTo>
                  <a:lnTo>
                    <a:pt x="102" y="396"/>
                  </a:lnTo>
                  <a:lnTo>
                    <a:pt x="90" y="396"/>
                  </a:lnTo>
                  <a:lnTo>
                    <a:pt x="78" y="402"/>
                  </a:lnTo>
                  <a:lnTo>
                    <a:pt x="66" y="402"/>
                  </a:lnTo>
                  <a:lnTo>
                    <a:pt x="54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84485" name="Group 165"/>
          <p:cNvGrpSpPr>
            <a:grpSpLocks/>
          </p:cNvGrpSpPr>
          <p:nvPr/>
        </p:nvGrpSpPr>
        <p:grpSpPr bwMode="auto">
          <a:xfrm>
            <a:off x="4914900" y="3327400"/>
            <a:ext cx="987425" cy="285750"/>
            <a:chOff x="3201" y="1250"/>
            <a:chExt cx="504" cy="114"/>
          </a:xfrm>
        </p:grpSpPr>
        <p:sp>
          <p:nvSpPr>
            <p:cNvPr id="184486" name="Freeform 166"/>
            <p:cNvSpPr>
              <a:spLocks/>
            </p:cNvSpPr>
            <p:nvPr/>
          </p:nvSpPr>
          <p:spPr bwMode="auto">
            <a:xfrm>
              <a:off x="3561" y="1250"/>
              <a:ext cx="144" cy="114"/>
            </a:xfrm>
            <a:custGeom>
              <a:avLst/>
              <a:gdLst>
                <a:gd name="T0" fmla="*/ 0 w 144"/>
                <a:gd name="T1" fmla="*/ 54 h 114"/>
                <a:gd name="T2" fmla="*/ 0 w 144"/>
                <a:gd name="T3" fmla="*/ 54 h 114"/>
                <a:gd name="T4" fmla="*/ 0 w 144"/>
                <a:gd name="T5" fmla="*/ 0 h 114"/>
                <a:gd name="T6" fmla="*/ 144 w 144"/>
                <a:gd name="T7" fmla="*/ 54 h 114"/>
                <a:gd name="T8" fmla="*/ 0 w 144"/>
                <a:gd name="T9" fmla="*/ 114 h 114"/>
                <a:gd name="T10" fmla="*/ 0 w 144"/>
                <a:gd name="T11" fmla="*/ 5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44" y="54"/>
                  </a:lnTo>
                  <a:lnTo>
                    <a:pt x="0" y="11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487" name="Line 167"/>
            <p:cNvSpPr>
              <a:spLocks noChangeShapeType="1"/>
            </p:cNvSpPr>
            <p:nvPr/>
          </p:nvSpPr>
          <p:spPr bwMode="auto">
            <a:xfrm>
              <a:off x="3201" y="1310"/>
              <a:ext cx="378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84488" name="Group 168"/>
          <p:cNvGrpSpPr>
            <a:grpSpLocks/>
          </p:cNvGrpSpPr>
          <p:nvPr/>
        </p:nvGrpSpPr>
        <p:grpSpPr bwMode="auto">
          <a:xfrm>
            <a:off x="3294063" y="3390900"/>
            <a:ext cx="460375" cy="546100"/>
            <a:chOff x="2354" y="1250"/>
            <a:chExt cx="235" cy="218"/>
          </a:xfrm>
        </p:grpSpPr>
        <p:sp>
          <p:nvSpPr>
            <p:cNvPr id="184489" name="Rectangle 169"/>
            <p:cNvSpPr>
              <a:spLocks noChangeArrowheads="1"/>
            </p:cNvSpPr>
            <p:nvPr/>
          </p:nvSpPr>
          <p:spPr bwMode="auto">
            <a:xfrm>
              <a:off x="2354" y="1292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84490" name="Rectangle 170"/>
            <p:cNvSpPr>
              <a:spLocks noChangeArrowheads="1"/>
            </p:cNvSpPr>
            <p:nvPr/>
          </p:nvSpPr>
          <p:spPr bwMode="auto">
            <a:xfrm>
              <a:off x="2480" y="1250"/>
              <a:ext cx="10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84491" name="Group 171"/>
          <p:cNvGrpSpPr>
            <a:grpSpLocks/>
          </p:cNvGrpSpPr>
          <p:nvPr/>
        </p:nvGrpSpPr>
        <p:grpSpPr bwMode="auto">
          <a:xfrm>
            <a:off x="5175250" y="3346450"/>
            <a:ext cx="450850" cy="531813"/>
            <a:chOff x="3314" y="1232"/>
            <a:chExt cx="231" cy="213"/>
          </a:xfrm>
        </p:grpSpPr>
        <p:sp>
          <p:nvSpPr>
            <p:cNvPr id="184492" name="Rectangle 172"/>
            <p:cNvSpPr>
              <a:spLocks noChangeArrowheads="1"/>
            </p:cNvSpPr>
            <p:nvPr/>
          </p:nvSpPr>
          <p:spPr bwMode="auto">
            <a:xfrm>
              <a:off x="3314" y="1268"/>
              <a:ext cx="14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84493" name="Rectangle 173"/>
            <p:cNvSpPr>
              <a:spLocks noChangeArrowheads="1"/>
            </p:cNvSpPr>
            <p:nvPr/>
          </p:nvSpPr>
          <p:spPr bwMode="auto">
            <a:xfrm>
              <a:off x="3435" y="1232"/>
              <a:ext cx="11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84494" name="Group 174"/>
          <p:cNvGrpSpPr>
            <a:grpSpLocks/>
          </p:cNvGrpSpPr>
          <p:nvPr/>
        </p:nvGrpSpPr>
        <p:grpSpPr bwMode="auto">
          <a:xfrm>
            <a:off x="6845300" y="2625725"/>
            <a:ext cx="647700" cy="1081088"/>
            <a:chOff x="4167" y="944"/>
            <a:chExt cx="330" cy="432"/>
          </a:xfrm>
        </p:grpSpPr>
        <p:sp>
          <p:nvSpPr>
            <p:cNvPr id="184495" name="Freeform 175"/>
            <p:cNvSpPr>
              <a:spLocks/>
            </p:cNvSpPr>
            <p:nvPr/>
          </p:nvSpPr>
          <p:spPr bwMode="auto">
            <a:xfrm>
              <a:off x="4425" y="1322"/>
              <a:ext cx="72" cy="54"/>
            </a:xfrm>
            <a:custGeom>
              <a:avLst/>
              <a:gdLst>
                <a:gd name="T0" fmla="*/ 6 w 72"/>
                <a:gd name="T1" fmla="*/ 24 h 54"/>
                <a:gd name="T2" fmla="*/ 6 w 72"/>
                <a:gd name="T3" fmla="*/ 24 h 54"/>
                <a:gd name="T4" fmla="*/ 12 w 72"/>
                <a:gd name="T5" fmla="*/ 0 h 54"/>
                <a:gd name="T6" fmla="*/ 72 w 72"/>
                <a:gd name="T7" fmla="*/ 36 h 54"/>
                <a:gd name="T8" fmla="*/ 0 w 72"/>
                <a:gd name="T9" fmla="*/ 54 h 54"/>
                <a:gd name="T10" fmla="*/ 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" y="24"/>
                  </a:moveTo>
                  <a:lnTo>
                    <a:pt x="6" y="24"/>
                  </a:lnTo>
                  <a:lnTo>
                    <a:pt x="12" y="0"/>
                  </a:lnTo>
                  <a:lnTo>
                    <a:pt x="72" y="36"/>
                  </a:lnTo>
                  <a:lnTo>
                    <a:pt x="0" y="5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496" name="Freeform 176"/>
            <p:cNvSpPr>
              <a:spLocks/>
            </p:cNvSpPr>
            <p:nvPr/>
          </p:nvSpPr>
          <p:spPr bwMode="auto">
            <a:xfrm>
              <a:off x="4167" y="944"/>
              <a:ext cx="324" cy="402"/>
            </a:xfrm>
            <a:custGeom>
              <a:avLst/>
              <a:gdLst>
                <a:gd name="T0" fmla="*/ 324 w 324"/>
                <a:gd name="T1" fmla="*/ 0 h 402"/>
                <a:gd name="T2" fmla="*/ 270 w 324"/>
                <a:gd name="T3" fmla="*/ 6 h 402"/>
                <a:gd name="T4" fmla="*/ 240 w 324"/>
                <a:gd name="T5" fmla="*/ 12 h 402"/>
                <a:gd name="T6" fmla="*/ 210 w 324"/>
                <a:gd name="T7" fmla="*/ 18 h 402"/>
                <a:gd name="T8" fmla="*/ 186 w 324"/>
                <a:gd name="T9" fmla="*/ 24 h 402"/>
                <a:gd name="T10" fmla="*/ 156 w 324"/>
                <a:gd name="T11" fmla="*/ 30 h 402"/>
                <a:gd name="T12" fmla="*/ 132 w 324"/>
                <a:gd name="T13" fmla="*/ 36 h 402"/>
                <a:gd name="T14" fmla="*/ 108 w 324"/>
                <a:gd name="T15" fmla="*/ 48 h 402"/>
                <a:gd name="T16" fmla="*/ 96 w 324"/>
                <a:gd name="T17" fmla="*/ 54 h 402"/>
                <a:gd name="T18" fmla="*/ 84 w 324"/>
                <a:gd name="T19" fmla="*/ 54 h 402"/>
                <a:gd name="T20" fmla="*/ 72 w 324"/>
                <a:gd name="T21" fmla="*/ 66 h 402"/>
                <a:gd name="T22" fmla="*/ 66 w 324"/>
                <a:gd name="T23" fmla="*/ 72 h 402"/>
                <a:gd name="T24" fmla="*/ 54 w 324"/>
                <a:gd name="T25" fmla="*/ 78 h 402"/>
                <a:gd name="T26" fmla="*/ 48 w 324"/>
                <a:gd name="T27" fmla="*/ 84 h 402"/>
                <a:gd name="T28" fmla="*/ 36 w 324"/>
                <a:gd name="T29" fmla="*/ 90 h 402"/>
                <a:gd name="T30" fmla="*/ 30 w 324"/>
                <a:gd name="T31" fmla="*/ 102 h 402"/>
                <a:gd name="T32" fmla="*/ 24 w 324"/>
                <a:gd name="T33" fmla="*/ 108 h 402"/>
                <a:gd name="T34" fmla="*/ 18 w 324"/>
                <a:gd name="T35" fmla="*/ 120 h 402"/>
                <a:gd name="T36" fmla="*/ 12 w 324"/>
                <a:gd name="T37" fmla="*/ 132 h 402"/>
                <a:gd name="T38" fmla="*/ 6 w 324"/>
                <a:gd name="T39" fmla="*/ 138 h 402"/>
                <a:gd name="T40" fmla="*/ 6 w 324"/>
                <a:gd name="T41" fmla="*/ 150 h 402"/>
                <a:gd name="T42" fmla="*/ 0 w 324"/>
                <a:gd name="T43" fmla="*/ 162 h 402"/>
                <a:gd name="T44" fmla="*/ 0 w 324"/>
                <a:gd name="T45" fmla="*/ 174 h 402"/>
                <a:gd name="T46" fmla="*/ 0 w 324"/>
                <a:gd name="T47" fmla="*/ 192 h 402"/>
                <a:gd name="T48" fmla="*/ 0 w 324"/>
                <a:gd name="T49" fmla="*/ 204 h 402"/>
                <a:gd name="T50" fmla="*/ 0 w 324"/>
                <a:gd name="T51" fmla="*/ 210 h 402"/>
                <a:gd name="T52" fmla="*/ 6 w 324"/>
                <a:gd name="T53" fmla="*/ 222 h 402"/>
                <a:gd name="T54" fmla="*/ 6 w 324"/>
                <a:gd name="T55" fmla="*/ 234 h 402"/>
                <a:gd name="T56" fmla="*/ 12 w 324"/>
                <a:gd name="T57" fmla="*/ 252 h 402"/>
                <a:gd name="T58" fmla="*/ 18 w 324"/>
                <a:gd name="T59" fmla="*/ 264 h 402"/>
                <a:gd name="T60" fmla="*/ 24 w 324"/>
                <a:gd name="T61" fmla="*/ 270 h 402"/>
                <a:gd name="T62" fmla="*/ 30 w 324"/>
                <a:gd name="T63" fmla="*/ 282 h 402"/>
                <a:gd name="T64" fmla="*/ 36 w 324"/>
                <a:gd name="T65" fmla="*/ 288 h 402"/>
                <a:gd name="T66" fmla="*/ 42 w 324"/>
                <a:gd name="T67" fmla="*/ 300 h 402"/>
                <a:gd name="T68" fmla="*/ 54 w 324"/>
                <a:gd name="T69" fmla="*/ 306 h 402"/>
                <a:gd name="T70" fmla="*/ 60 w 324"/>
                <a:gd name="T71" fmla="*/ 312 h 402"/>
                <a:gd name="T72" fmla="*/ 72 w 324"/>
                <a:gd name="T73" fmla="*/ 324 h 402"/>
                <a:gd name="T74" fmla="*/ 90 w 324"/>
                <a:gd name="T75" fmla="*/ 336 h 402"/>
                <a:gd name="T76" fmla="*/ 108 w 324"/>
                <a:gd name="T77" fmla="*/ 348 h 402"/>
                <a:gd name="T78" fmla="*/ 132 w 324"/>
                <a:gd name="T79" fmla="*/ 360 h 402"/>
                <a:gd name="T80" fmla="*/ 138 w 324"/>
                <a:gd name="T81" fmla="*/ 366 h 402"/>
                <a:gd name="T82" fmla="*/ 150 w 324"/>
                <a:gd name="T83" fmla="*/ 372 h 402"/>
                <a:gd name="T84" fmla="*/ 162 w 324"/>
                <a:gd name="T85" fmla="*/ 378 h 402"/>
                <a:gd name="T86" fmla="*/ 174 w 324"/>
                <a:gd name="T87" fmla="*/ 378 h 402"/>
                <a:gd name="T88" fmla="*/ 198 w 324"/>
                <a:gd name="T89" fmla="*/ 390 h 402"/>
                <a:gd name="T90" fmla="*/ 222 w 324"/>
                <a:gd name="T91" fmla="*/ 396 h 402"/>
                <a:gd name="T92" fmla="*/ 246 w 324"/>
                <a:gd name="T93" fmla="*/ 402 h 402"/>
                <a:gd name="T94" fmla="*/ 270 w 324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402">
                  <a:moveTo>
                    <a:pt x="324" y="0"/>
                  </a:moveTo>
                  <a:lnTo>
                    <a:pt x="270" y="6"/>
                  </a:lnTo>
                  <a:lnTo>
                    <a:pt x="240" y="12"/>
                  </a:lnTo>
                  <a:lnTo>
                    <a:pt x="210" y="18"/>
                  </a:lnTo>
                  <a:lnTo>
                    <a:pt x="186" y="24"/>
                  </a:lnTo>
                  <a:lnTo>
                    <a:pt x="156" y="30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6" y="54"/>
                  </a:lnTo>
                  <a:lnTo>
                    <a:pt x="84" y="54"/>
                  </a:lnTo>
                  <a:lnTo>
                    <a:pt x="72" y="66"/>
                  </a:lnTo>
                  <a:lnTo>
                    <a:pt x="66" y="72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6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6" y="150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18" y="264"/>
                  </a:lnTo>
                  <a:lnTo>
                    <a:pt x="24" y="270"/>
                  </a:lnTo>
                  <a:lnTo>
                    <a:pt x="30" y="282"/>
                  </a:lnTo>
                  <a:lnTo>
                    <a:pt x="36" y="288"/>
                  </a:lnTo>
                  <a:lnTo>
                    <a:pt x="42" y="300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90" y="336"/>
                  </a:lnTo>
                  <a:lnTo>
                    <a:pt x="108" y="348"/>
                  </a:lnTo>
                  <a:lnTo>
                    <a:pt x="132" y="360"/>
                  </a:lnTo>
                  <a:lnTo>
                    <a:pt x="138" y="366"/>
                  </a:lnTo>
                  <a:lnTo>
                    <a:pt x="150" y="372"/>
                  </a:lnTo>
                  <a:lnTo>
                    <a:pt x="162" y="378"/>
                  </a:lnTo>
                  <a:lnTo>
                    <a:pt x="174" y="378"/>
                  </a:lnTo>
                  <a:lnTo>
                    <a:pt x="198" y="390"/>
                  </a:lnTo>
                  <a:lnTo>
                    <a:pt x="222" y="396"/>
                  </a:lnTo>
                  <a:lnTo>
                    <a:pt x="246" y="402"/>
                  </a:lnTo>
                  <a:lnTo>
                    <a:pt x="270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84497" name="Rectangle 177"/>
          <p:cNvSpPr>
            <a:spLocks noChangeArrowheads="1"/>
          </p:cNvSpPr>
          <p:nvPr/>
        </p:nvSpPr>
        <p:spPr bwMode="auto">
          <a:xfrm>
            <a:off x="1447800" y="3736975"/>
            <a:ext cx="542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498" name="Rectangle 178"/>
          <p:cNvSpPr>
            <a:spLocks noChangeArrowheads="1"/>
          </p:cNvSpPr>
          <p:nvPr/>
        </p:nvSpPr>
        <p:spPr bwMode="auto">
          <a:xfrm>
            <a:off x="1985963" y="353218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499" name="Rectangle 179"/>
          <p:cNvSpPr>
            <a:spLocks noChangeArrowheads="1"/>
          </p:cNvSpPr>
          <p:nvPr/>
        </p:nvSpPr>
        <p:spPr bwMode="auto">
          <a:xfrm>
            <a:off x="7585075" y="228123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500" name="Rectangle 180"/>
          <p:cNvSpPr>
            <a:spLocks noChangeArrowheads="1"/>
          </p:cNvSpPr>
          <p:nvPr/>
        </p:nvSpPr>
        <p:spPr bwMode="auto">
          <a:xfrm>
            <a:off x="8118475" y="209073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501" name="Rectangle 181"/>
          <p:cNvSpPr>
            <a:spLocks noChangeArrowheads="1"/>
          </p:cNvSpPr>
          <p:nvPr/>
        </p:nvSpPr>
        <p:spPr bwMode="auto">
          <a:xfrm>
            <a:off x="7834313" y="343058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502" name="Rectangle 182"/>
          <p:cNvSpPr>
            <a:spLocks noChangeArrowheads="1"/>
          </p:cNvSpPr>
          <p:nvPr/>
        </p:nvSpPr>
        <p:spPr bwMode="auto">
          <a:xfrm>
            <a:off x="8134350" y="355123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503" name="Rectangle 183"/>
          <p:cNvSpPr>
            <a:spLocks noChangeArrowheads="1"/>
          </p:cNvSpPr>
          <p:nvPr/>
        </p:nvSpPr>
        <p:spPr bwMode="auto">
          <a:xfrm>
            <a:off x="7529513" y="34305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84504" name="Rectangle 184"/>
          <p:cNvSpPr>
            <a:spLocks noChangeArrowheads="1"/>
          </p:cNvSpPr>
          <p:nvPr/>
        </p:nvSpPr>
        <p:spPr bwMode="auto">
          <a:xfrm>
            <a:off x="4903788" y="28654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84505" name="Rectangle 185"/>
          <p:cNvSpPr>
            <a:spLocks noChangeArrowheads="1"/>
          </p:cNvSpPr>
          <p:nvPr/>
        </p:nvSpPr>
        <p:spPr bwMode="auto">
          <a:xfrm>
            <a:off x="3044825" y="280035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grpSp>
        <p:nvGrpSpPr>
          <p:cNvPr id="184506" name="Group 186"/>
          <p:cNvGrpSpPr>
            <a:grpSpLocks/>
          </p:cNvGrpSpPr>
          <p:nvPr/>
        </p:nvGrpSpPr>
        <p:grpSpPr bwMode="auto">
          <a:xfrm>
            <a:off x="3065463" y="3319463"/>
            <a:ext cx="904875" cy="285750"/>
            <a:chOff x="2270" y="1262"/>
            <a:chExt cx="462" cy="114"/>
          </a:xfrm>
        </p:grpSpPr>
        <p:sp>
          <p:nvSpPr>
            <p:cNvPr id="184507" name="Freeform 187"/>
            <p:cNvSpPr>
              <a:spLocks/>
            </p:cNvSpPr>
            <p:nvPr/>
          </p:nvSpPr>
          <p:spPr bwMode="auto">
            <a:xfrm>
              <a:off x="2594" y="1262"/>
              <a:ext cx="138" cy="114"/>
            </a:xfrm>
            <a:custGeom>
              <a:avLst/>
              <a:gdLst>
                <a:gd name="T0" fmla="*/ 0 w 138"/>
                <a:gd name="T1" fmla="*/ 60 h 114"/>
                <a:gd name="T2" fmla="*/ 0 w 138"/>
                <a:gd name="T3" fmla="*/ 60 h 114"/>
                <a:gd name="T4" fmla="*/ 0 w 138"/>
                <a:gd name="T5" fmla="*/ 0 h 114"/>
                <a:gd name="T6" fmla="*/ 138 w 138"/>
                <a:gd name="T7" fmla="*/ 60 h 114"/>
                <a:gd name="T8" fmla="*/ 0 w 138"/>
                <a:gd name="T9" fmla="*/ 114 h 114"/>
                <a:gd name="T10" fmla="*/ 0 w 138"/>
                <a:gd name="T11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14">
                  <a:moveTo>
                    <a:pt x="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38" y="60"/>
                  </a:lnTo>
                  <a:lnTo>
                    <a:pt x="0" y="11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508" name="Line 188"/>
            <p:cNvSpPr>
              <a:spLocks noChangeShapeType="1"/>
            </p:cNvSpPr>
            <p:nvPr/>
          </p:nvSpPr>
          <p:spPr bwMode="auto">
            <a:xfrm>
              <a:off x="2270" y="1322"/>
              <a:ext cx="336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84509" name="AutoShape 189"/>
          <p:cNvSpPr>
            <a:spLocks noChangeArrowheads="1"/>
          </p:cNvSpPr>
          <p:nvPr/>
        </p:nvSpPr>
        <p:spPr bwMode="auto">
          <a:xfrm rot="20663364" flipV="1">
            <a:off x="2501900" y="3582988"/>
            <a:ext cx="2087563" cy="757237"/>
          </a:xfrm>
          <a:prstGeom prst="lightningBolt">
            <a:avLst/>
          </a:prstGeom>
          <a:solidFill>
            <a:srgbClr val="FFFF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4510" name="Rectangle 190"/>
          <p:cNvSpPr>
            <a:spLocks noChangeArrowheads="1"/>
          </p:cNvSpPr>
          <p:nvPr/>
        </p:nvSpPr>
        <p:spPr bwMode="auto">
          <a:xfrm rot="21540000">
            <a:off x="2554288" y="4278313"/>
            <a:ext cx="727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300" b="1" i="1">
                <a:solidFill>
                  <a:srgbClr val="FF3300"/>
                </a:solidFill>
              </a:rPr>
              <a:t>light</a:t>
            </a:r>
            <a:endParaRPr lang="en-US"/>
          </a:p>
        </p:txBody>
      </p:sp>
      <p:sp>
        <p:nvSpPr>
          <p:cNvPr id="184512" name="Text Box 192"/>
          <p:cNvSpPr txBox="1">
            <a:spLocks noChangeArrowheads="1"/>
          </p:cNvSpPr>
          <p:nvPr/>
        </p:nvSpPr>
        <p:spPr bwMode="auto">
          <a:xfrm>
            <a:off x="5768975" y="5630863"/>
            <a:ext cx="3171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800" b="1">
                <a:solidFill>
                  <a:schemeClr val="accent2"/>
                </a:solidFill>
              </a:rPr>
              <a:t>Ruthenium instead </a:t>
            </a:r>
          </a:p>
          <a:p>
            <a:pPr algn="ctr"/>
            <a:r>
              <a:rPr lang="sv-SE" sz="2800" b="1">
                <a:solidFill>
                  <a:schemeClr val="accent2"/>
                </a:solidFill>
              </a:rPr>
              <a:t>of chlorophyll</a:t>
            </a:r>
            <a:endParaRPr lang="en-GB" sz="2800" b="1">
              <a:solidFill>
                <a:schemeClr val="accent2"/>
              </a:solidFill>
            </a:endParaRPr>
          </a:p>
        </p:txBody>
      </p:sp>
      <p:sp>
        <p:nvSpPr>
          <p:cNvPr id="184514" name="Text Box 194"/>
          <p:cNvSpPr txBox="1">
            <a:spLocks noChangeArrowheads="1"/>
          </p:cNvSpPr>
          <p:nvPr/>
        </p:nvSpPr>
        <p:spPr bwMode="auto">
          <a:xfrm>
            <a:off x="1338263" y="298450"/>
            <a:ext cx="63103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Supramolecular chemistry</a:t>
            </a:r>
          </a:p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chemical LEGO</a:t>
            </a:r>
          </a:p>
        </p:txBody>
      </p:sp>
      <p:grpSp>
        <p:nvGrpSpPr>
          <p:cNvPr id="184575" name="Group 255"/>
          <p:cNvGrpSpPr>
            <a:grpSpLocks/>
          </p:cNvGrpSpPr>
          <p:nvPr/>
        </p:nvGrpSpPr>
        <p:grpSpPr bwMode="auto">
          <a:xfrm>
            <a:off x="4303713" y="5097463"/>
            <a:ext cx="633412" cy="642937"/>
            <a:chOff x="3954" y="943"/>
            <a:chExt cx="399" cy="405"/>
          </a:xfrm>
        </p:grpSpPr>
        <p:grpSp>
          <p:nvGrpSpPr>
            <p:cNvPr id="184545" name="Group 225"/>
            <p:cNvGrpSpPr>
              <a:grpSpLocks/>
            </p:cNvGrpSpPr>
            <p:nvPr/>
          </p:nvGrpSpPr>
          <p:grpSpPr bwMode="auto">
            <a:xfrm>
              <a:off x="3954" y="943"/>
              <a:ext cx="399" cy="405"/>
              <a:chOff x="1370" y="1799"/>
              <a:chExt cx="302" cy="274"/>
            </a:xfrm>
          </p:grpSpPr>
          <p:sp>
            <p:nvSpPr>
              <p:cNvPr id="184546" name="Oval 226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302" cy="27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47" name="Oval 227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7" cy="266"/>
              </a:xfrm>
              <a:prstGeom prst="ellipse">
                <a:avLst/>
              </a:prstGeom>
              <a:solidFill>
                <a:srgbClr val="11F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48" name="Oval 228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0" cy="259"/>
              </a:xfrm>
              <a:prstGeom prst="ellipse">
                <a:avLst/>
              </a:prstGeom>
              <a:solidFill>
                <a:srgbClr val="23F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49" name="Oval 229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73" cy="245"/>
              </a:xfrm>
              <a:prstGeom prst="ellipse">
                <a:avLst/>
              </a:prstGeom>
              <a:solidFill>
                <a:srgbClr val="33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0" name="Oval 230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66" cy="238"/>
              </a:xfrm>
              <a:prstGeom prst="ellipse">
                <a:avLst/>
              </a:prstGeom>
              <a:solidFill>
                <a:srgbClr val="43F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1" name="Oval 231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52" cy="223"/>
              </a:xfrm>
              <a:prstGeom prst="ellipse">
                <a:avLst/>
              </a:prstGeom>
              <a:solidFill>
                <a:srgbClr val="53F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2" name="Oval 232"/>
              <p:cNvSpPr>
                <a:spLocks noChangeArrowheads="1"/>
              </p:cNvSpPr>
              <p:nvPr/>
            </p:nvSpPr>
            <p:spPr bwMode="auto">
              <a:xfrm>
                <a:off x="1370" y="1814"/>
                <a:ext cx="251" cy="215"/>
              </a:xfrm>
              <a:prstGeom prst="ellipse">
                <a:avLst/>
              </a:prstGeom>
              <a:solidFill>
                <a:srgbClr val="61F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3" name="Oval 233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7" cy="208"/>
              </a:xfrm>
              <a:prstGeom prst="ellipse">
                <a:avLst/>
              </a:prstGeom>
              <a:solidFill>
                <a:srgbClr val="6FF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4" name="Oval 234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0" cy="201"/>
              </a:xfrm>
              <a:prstGeom prst="ellipse">
                <a:avLst/>
              </a:prstGeom>
              <a:solidFill>
                <a:srgbClr val="7D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5" name="Oval 235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16" cy="201"/>
              </a:xfrm>
              <a:prstGeom prst="ellipse">
                <a:avLst/>
              </a:prstGeom>
              <a:solidFill>
                <a:srgbClr val="8AF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6" name="Oval 236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09" cy="187"/>
              </a:xfrm>
              <a:prstGeom prst="ellipse">
                <a:avLst/>
              </a:prstGeom>
              <a:solidFill>
                <a:srgbClr val="96F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7" name="Oval 237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201" cy="180"/>
              </a:xfrm>
              <a:prstGeom prst="ellipse">
                <a:avLst/>
              </a:prstGeom>
              <a:solidFill>
                <a:srgbClr val="A1F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8" name="Oval 238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194" cy="172"/>
              </a:xfrm>
              <a:prstGeom prst="ellipse">
                <a:avLst/>
              </a:prstGeom>
              <a:solidFill>
                <a:srgbClr val="ACF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59" name="Oval 239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80" cy="158"/>
              </a:xfrm>
              <a:prstGeom prst="ellipse">
                <a:avLst/>
              </a:prstGeom>
              <a:solidFill>
                <a:srgbClr val="B6F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0" name="Oval 240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51"/>
              </a:xfrm>
              <a:prstGeom prst="ellipse">
                <a:avLst/>
              </a:pr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1" name="Oval 241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44"/>
              </a:xfrm>
              <a:prstGeom prst="ellipse">
                <a:avLst/>
              </a:pr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2" name="Oval 242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58" cy="137"/>
              </a:xfrm>
              <a:prstGeom prst="ellipse">
                <a:avLst/>
              </a:prstGeom>
              <a:solidFill>
                <a:srgbClr val="D0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3" name="Oval 243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51" cy="137"/>
              </a:xfrm>
              <a:prstGeom prst="ellipse">
                <a:avLst/>
              </a:prstGeom>
              <a:solidFill>
                <a:srgbClr val="D8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4" name="Oval 244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37" cy="122"/>
              </a:xfrm>
              <a:prstGeom prst="ellipse">
                <a:avLst/>
              </a:prstGeom>
              <a:solidFill>
                <a:srgbClr val="D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5" name="Oval 245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29" cy="115"/>
              </a:xfrm>
              <a:prstGeom prst="ellipse">
                <a:avLst/>
              </a:prstGeom>
              <a:solidFill>
                <a:srgbClr val="E5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6" name="Oval 246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15" cy="101"/>
              </a:xfrm>
              <a:prstGeom prst="ellipse">
                <a:avLst/>
              </a:prstGeom>
              <a:solidFill>
                <a:srgbClr val="EB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7" name="Oval 247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7" cy="101"/>
              </a:xfrm>
              <a:prstGeom prst="ellipse">
                <a:avLst/>
              </a:prstGeom>
              <a:solidFill>
                <a:srgbClr val="E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8" name="Oval 248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0" cy="87"/>
              </a:xfrm>
              <a:prstGeom prst="ellipse">
                <a:avLst/>
              </a:prstGeom>
              <a:solidFill>
                <a:srgbClr val="F4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69" name="Oval 249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86" cy="80"/>
              </a:xfrm>
              <a:prstGeom prst="ellipse">
                <a:avLst/>
              </a:prstGeom>
              <a:solidFill>
                <a:srgbClr val="F7F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70" name="Oval 250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93" cy="79"/>
              </a:xfrm>
              <a:prstGeom prst="ellipse">
                <a:avLst/>
              </a:prstGeom>
              <a:solidFill>
                <a:srgbClr val="FA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71" name="Oval 251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79" cy="72"/>
              </a:xfrm>
              <a:prstGeom prst="ellipse">
                <a:avLst/>
              </a:prstGeom>
              <a:solidFill>
                <a:srgbClr val="FD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72" name="Oval 252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65" cy="58"/>
              </a:xfrm>
              <a:prstGeom prst="ellipse">
                <a:avLst/>
              </a:pr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73" name="Oval 253"/>
              <p:cNvSpPr>
                <a:spLocks noChangeArrowheads="1"/>
              </p:cNvSpPr>
              <p:nvPr/>
            </p:nvSpPr>
            <p:spPr bwMode="auto">
              <a:xfrm>
                <a:off x="1420" y="1850"/>
                <a:ext cx="58" cy="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4574" name="Oval 254"/>
              <p:cNvSpPr>
                <a:spLocks noChangeArrowheads="1"/>
              </p:cNvSpPr>
              <p:nvPr/>
            </p:nvSpPr>
            <p:spPr bwMode="auto">
              <a:xfrm>
                <a:off x="1373" y="1802"/>
                <a:ext cx="289" cy="260"/>
              </a:xfrm>
              <a:prstGeom prst="ellipse">
                <a:avLst/>
              </a:prstGeom>
              <a:noFill/>
              <a:ln w="1111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84467" name="Rectangle 147"/>
            <p:cNvSpPr>
              <a:spLocks noChangeAspect="1" noChangeArrowheads="1"/>
            </p:cNvSpPr>
            <p:nvPr/>
          </p:nvSpPr>
          <p:spPr bwMode="auto">
            <a:xfrm>
              <a:off x="4032" y="1013"/>
              <a:ext cx="24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</a:rPr>
                <a:t>Ru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Freeform 3"/>
          <p:cNvSpPr>
            <a:spLocks/>
          </p:cNvSpPr>
          <p:nvPr/>
        </p:nvSpPr>
        <p:spPr bwMode="auto">
          <a:xfrm>
            <a:off x="1778000" y="2071688"/>
            <a:ext cx="5443538" cy="1979612"/>
          </a:xfrm>
          <a:custGeom>
            <a:avLst/>
            <a:gdLst>
              <a:gd name="T0" fmla="*/ 2587 w 2779"/>
              <a:gd name="T1" fmla="*/ 0 h 792"/>
              <a:gd name="T2" fmla="*/ 2617 w 2779"/>
              <a:gd name="T3" fmla="*/ 6 h 792"/>
              <a:gd name="T4" fmla="*/ 2647 w 2779"/>
              <a:gd name="T5" fmla="*/ 18 h 792"/>
              <a:gd name="T6" fmla="*/ 2683 w 2779"/>
              <a:gd name="T7" fmla="*/ 48 h 792"/>
              <a:gd name="T8" fmla="*/ 2701 w 2779"/>
              <a:gd name="T9" fmla="*/ 72 h 792"/>
              <a:gd name="T10" fmla="*/ 2725 w 2779"/>
              <a:gd name="T11" fmla="*/ 108 h 792"/>
              <a:gd name="T12" fmla="*/ 2749 w 2779"/>
              <a:gd name="T13" fmla="*/ 168 h 792"/>
              <a:gd name="T14" fmla="*/ 2773 w 2779"/>
              <a:gd name="T15" fmla="*/ 264 h 792"/>
              <a:gd name="T16" fmla="*/ 2779 w 2779"/>
              <a:gd name="T17" fmla="*/ 378 h 792"/>
              <a:gd name="T18" fmla="*/ 2779 w 2779"/>
              <a:gd name="T19" fmla="*/ 486 h 792"/>
              <a:gd name="T20" fmla="*/ 2767 w 2779"/>
              <a:gd name="T21" fmla="*/ 594 h 792"/>
              <a:gd name="T22" fmla="*/ 2749 w 2779"/>
              <a:gd name="T23" fmla="*/ 678 h 792"/>
              <a:gd name="T24" fmla="*/ 2719 w 2779"/>
              <a:gd name="T25" fmla="*/ 738 h 792"/>
              <a:gd name="T26" fmla="*/ 2701 w 2779"/>
              <a:gd name="T27" fmla="*/ 762 h 792"/>
              <a:gd name="T28" fmla="*/ 2677 w 2779"/>
              <a:gd name="T29" fmla="*/ 780 h 792"/>
              <a:gd name="T30" fmla="*/ 2653 w 2779"/>
              <a:gd name="T31" fmla="*/ 792 h 792"/>
              <a:gd name="T32" fmla="*/ 192 w 2779"/>
              <a:gd name="T33" fmla="*/ 786 h 792"/>
              <a:gd name="T34" fmla="*/ 180 w 2779"/>
              <a:gd name="T35" fmla="*/ 786 h 792"/>
              <a:gd name="T36" fmla="*/ 162 w 2779"/>
              <a:gd name="T37" fmla="*/ 786 h 792"/>
              <a:gd name="T38" fmla="*/ 150 w 2779"/>
              <a:gd name="T39" fmla="*/ 780 h 792"/>
              <a:gd name="T40" fmla="*/ 138 w 2779"/>
              <a:gd name="T41" fmla="*/ 774 h 792"/>
              <a:gd name="T42" fmla="*/ 126 w 2779"/>
              <a:gd name="T43" fmla="*/ 762 h 792"/>
              <a:gd name="T44" fmla="*/ 108 w 2779"/>
              <a:gd name="T45" fmla="*/ 750 h 792"/>
              <a:gd name="T46" fmla="*/ 96 w 2779"/>
              <a:gd name="T47" fmla="*/ 732 h 792"/>
              <a:gd name="T48" fmla="*/ 84 w 2779"/>
              <a:gd name="T49" fmla="*/ 720 h 792"/>
              <a:gd name="T50" fmla="*/ 72 w 2779"/>
              <a:gd name="T51" fmla="*/ 702 h 792"/>
              <a:gd name="T52" fmla="*/ 60 w 2779"/>
              <a:gd name="T53" fmla="*/ 678 h 792"/>
              <a:gd name="T54" fmla="*/ 48 w 2779"/>
              <a:gd name="T55" fmla="*/ 654 h 792"/>
              <a:gd name="T56" fmla="*/ 36 w 2779"/>
              <a:gd name="T57" fmla="*/ 630 h 792"/>
              <a:gd name="T58" fmla="*/ 24 w 2779"/>
              <a:gd name="T59" fmla="*/ 594 h 792"/>
              <a:gd name="T60" fmla="*/ 18 w 2779"/>
              <a:gd name="T61" fmla="*/ 558 h 792"/>
              <a:gd name="T62" fmla="*/ 6 w 2779"/>
              <a:gd name="T63" fmla="*/ 504 h 792"/>
              <a:gd name="T64" fmla="*/ 6 w 2779"/>
              <a:gd name="T65" fmla="*/ 468 h 792"/>
              <a:gd name="T66" fmla="*/ 0 w 2779"/>
              <a:gd name="T67" fmla="*/ 432 h 792"/>
              <a:gd name="T68" fmla="*/ 0 w 2779"/>
              <a:gd name="T69" fmla="*/ 378 h 792"/>
              <a:gd name="T70" fmla="*/ 6 w 2779"/>
              <a:gd name="T71" fmla="*/ 348 h 792"/>
              <a:gd name="T72" fmla="*/ 6 w 2779"/>
              <a:gd name="T73" fmla="*/ 318 h 792"/>
              <a:gd name="T74" fmla="*/ 6 w 2779"/>
              <a:gd name="T75" fmla="*/ 294 h 792"/>
              <a:gd name="T76" fmla="*/ 12 w 2779"/>
              <a:gd name="T77" fmla="*/ 264 h 792"/>
              <a:gd name="T78" fmla="*/ 18 w 2779"/>
              <a:gd name="T79" fmla="*/ 228 h 792"/>
              <a:gd name="T80" fmla="*/ 24 w 2779"/>
              <a:gd name="T81" fmla="*/ 198 h 792"/>
              <a:gd name="T82" fmla="*/ 36 w 2779"/>
              <a:gd name="T83" fmla="*/ 156 h 792"/>
              <a:gd name="T84" fmla="*/ 48 w 2779"/>
              <a:gd name="T85" fmla="*/ 138 h 792"/>
              <a:gd name="T86" fmla="*/ 60 w 2779"/>
              <a:gd name="T87" fmla="*/ 108 h 792"/>
              <a:gd name="T88" fmla="*/ 78 w 2779"/>
              <a:gd name="T89" fmla="*/ 78 h 792"/>
              <a:gd name="T90" fmla="*/ 90 w 2779"/>
              <a:gd name="T91" fmla="*/ 60 h 792"/>
              <a:gd name="T92" fmla="*/ 102 w 2779"/>
              <a:gd name="T93" fmla="*/ 48 h 792"/>
              <a:gd name="T94" fmla="*/ 114 w 2779"/>
              <a:gd name="T95" fmla="*/ 36 h 792"/>
              <a:gd name="T96" fmla="*/ 126 w 2779"/>
              <a:gd name="T97" fmla="*/ 24 h 792"/>
              <a:gd name="T98" fmla="*/ 144 w 2779"/>
              <a:gd name="T99" fmla="*/ 12 h 792"/>
              <a:gd name="T100" fmla="*/ 162 w 2779"/>
              <a:gd name="T101" fmla="*/ 6 h 792"/>
              <a:gd name="T102" fmla="*/ 174 w 2779"/>
              <a:gd name="T103" fmla="*/ 0 h 792"/>
              <a:gd name="T104" fmla="*/ 192 w 2779"/>
              <a:gd name="T105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79" h="792">
                <a:moveTo>
                  <a:pt x="192" y="0"/>
                </a:moveTo>
                <a:lnTo>
                  <a:pt x="192" y="0"/>
                </a:lnTo>
                <a:lnTo>
                  <a:pt x="2587" y="0"/>
                </a:lnTo>
                <a:lnTo>
                  <a:pt x="2599" y="0"/>
                </a:lnTo>
                <a:lnTo>
                  <a:pt x="2611" y="0"/>
                </a:lnTo>
                <a:lnTo>
                  <a:pt x="2617" y="6"/>
                </a:lnTo>
                <a:lnTo>
                  <a:pt x="2629" y="6"/>
                </a:lnTo>
                <a:lnTo>
                  <a:pt x="2635" y="12"/>
                </a:lnTo>
                <a:lnTo>
                  <a:pt x="2647" y="18"/>
                </a:lnTo>
                <a:lnTo>
                  <a:pt x="2653" y="24"/>
                </a:lnTo>
                <a:lnTo>
                  <a:pt x="2665" y="30"/>
                </a:lnTo>
                <a:lnTo>
                  <a:pt x="2683" y="48"/>
                </a:lnTo>
                <a:lnTo>
                  <a:pt x="2689" y="54"/>
                </a:lnTo>
                <a:lnTo>
                  <a:pt x="2695" y="66"/>
                </a:lnTo>
                <a:lnTo>
                  <a:pt x="2701" y="72"/>
                </a:lnTo>
                <a:lnTo>
                  <a:pt x="2713" y="84"/>
                </a:lnTo>
                <a:lnTo>
                  <a:pt x="2719" y="96"/>
                </a:lnTo>
                <a:lnTo>
                  <a:pt x="2725" y="108"/>
                </a:lnTo>
                <a:lnTo>
                  <a:pt x="2731" y="126"/>
                </a:lnTo>
                <a:lnTo>
                  <a:pt x="2737" y="138"/>
                </a:lnTo>
                <a:lnTo>
                  <a:pt x="2749" y="168"/>
                </a:lnTo>
                <a:lnTo>
                  <a:pt x="2755" y="198"/>
                </a:lnTo>
                <a:lnTo>
                  <a:pt x="2767" y="228"/>
                </a:lnTo>
                <a:lnTo>
                  <a:pt x="2773" y="264"/>
                </a:lnTo>
                <a:lnTo>
                  <a:pt x="2779" y="300"/>
                </a:lnTo>
                <a:lnTo>
                  <a:pt x="2779" y="336"/>
                </a:lnTo>
                <a:lnTo>
                  <a:pt x="2779" y="378"/>
                </a:lnTo>
                <a:lnTo>
                  <a:pt x="2779" y="414"/>
                </a:lnTo>
                <a:lnTo>
                  <a:pt x="2779" y="450"/>
                </a:lnTo>
                <a:lnTo>
                  <a:pt x="2779" y="486"/>
                </a:lnTo>
                <a:lnTo>
                  <a:pt x="2779" y="522"/>
                </a:lnTo>
                <a:lnTo>
                  <a:pt x="2773" y="558"/>
                </a:lnTo>
                <a:lnTo>
                  <a:pt x="2767" y="594"/>
                </a:lnTo>
                <a:lnTo>
                  <a:pt x="2761" y="624"/>
                </a:lnTo>
                <a:lnTo>
                  <a:pt x="2755" y="654"/>
                </a:lnTo>
                <a:lnTo>
                  <a:pt x="2749" y="678"/>
                </a:lnTo>
                <a:lnTo>
                  <a:pt x="2737" y="708"/>
                </a:lnTo>
                <a:lnTo>
                  <a:pt x="2725" y="726"/>
                </a:lnTo>
                <a:lnTo>
                  <a:pt x="2719" y="738"/>
                </a:lnTo>
                <a:lnTo>
                  <a:pt x="2713" y="744"/>
                </a:lnTo>
                <a:lnTo>
                  <a:pt x="2707" y="756"/>
                </a:lnTo>
                <a:lnTo>
                  <a:pt x="2701" y="762"/>
                </a:lnTo>
                <a:lnTo>
                  <a:pt x="2695" y="768"/>
                </a:lnTo>
                <a:lnTo>
                  <a:pt x="2689" y="774"/>
                </a:lnTo>
                <a:lnTo>
                  <a:pt x="2677" y="780"/>
                </a:lnTo>
                <a:lnTo>
                  <a:pt x="2671" y="786"/>
                </a:lnTo>
                <a:lnTo>
                  <a:pt x="2665" y="786"/>
                </a:lnTo>
                <a:lnTo>
                  <a:pt x="2653" y="792"/>
                </a:lnTo>
                <a:lnTo>
                  <a:pt x="2647" y="792"/>
                </a:lnTo>
                <a:lnTo>
                  <a:pt x="2635" y="792"/>
                </a:lnTo>
                <a:lnTo>
                  <a:pt x="192" y="786"/>
                </a:lnTo>
                <a:lnTo>
                  <a:pt x="192" y="786"/>
                </a:lnTo>
                <a:lnTo>
                  <a:pt x="186" y="786"/>
                </a:lnTo>
                <a:lnTo>
                  <a:pt x="180" y="786"/>
                </a:lnTo>
                <a:lnTo>
                  <a:pt x="174" y="786"/>
                </a:lnTo>
                <a:lnTo>
                  <a:pt x="168" y="786"/>
                </a:lnTo>
                <a:lnTo>
                  <a:pt x="162" y="786"/>
                </a:lnTo>
                <a:lnTo>
                  <a:pt x="162" y="780"/>
                </a:lnTo>
                <a:lnTo>
                  <a:pt x="156" y="780"/>
                </a:lnTo>
                <a:lnTo>
                  <a:pt x="150" y="780"/>
                </a:lnTo>
                <a:lnTo>
                  <a:pt x="144" y="774"/>
                </a:lnTo>
                <a:lnTo>
                  <a:pt x="144" y="774"/>
                </a:lnTo>
                <a:lnTo>
                  <a:pt x="138" y="774"/>
                </a:lnTo>
                <a:lnTo>
                  <a:pt x="132" y="768"/>
                </a:lnTo>
                <a:lnTo>
                  <a:pt x="126" y="768"/>
                </a:lnTo>
                <a:lnTo>
                  <a:pt x="126" y="762"/>
                </a:lnTo>
                <a:lnTo>
                  <a:pt x="120" y="756"/>
                </a:lnTo>
                <a:lnTo>
                  <a:pt x="114" y="756"/>
                </a:lnTo>
                <a:lnTo>
                  <a:pt x="108" y="750"/>
                </a:lnTo>
                <a:lnTo>
                  <a:pt x="108" y="750"/>
                </a:lnTo>
                <a:lnTo>
                  <a:pt x="102" y="744"/>
                </a:lnTo>
                <a:lnTo>
                  <a:pt x="96" y="732"/>
                </a:lnTo>
                <a:lnTo>
                  <a:pt x="90" y="732"/>
                </a:lnTo>
                <a:lnTo>
                  <a:pt x="84" y="726"/>
                </a:lnTo>
                <a:lnTo>
                  <a:pt x="84" y="720"/>
                </a:lnTo>
                <a:lnTo>
                  <a:pt x="78" y="714"/>
                </a:lnTo>
                <a:lnTo>
                  <a:pt x="78" y="708"/>
                </a:lnTo>
                <a:lnTo>
                  <a:pt x="72" y="702"/>
                </a:lnTo>
                <a:lnTo>
                  <a:pt x="66" y="690"/>
                </a:lnTo>
                <a:lnTo>
                  <a:pt x="60" y="684"/>
                </a:lnTo>
                <a:lnTo>
                  <a:pt x="60" y="678"/>
                </a:lnTo>
                <a:lnTo>
                  <a:pt x="54" y="666"/>
                </a:lnTo>
                <a:lnTo>
                  <a:pt x="48" y="660"/>
                </a:lnTo>
                <a:lnTo>
                  <a:pt x="48" y="654"/>
                </a:lnTo>
                <a:lnTo>
                  <a:pt x="42" y="642"/>
                </a:lnTo>
                <a:lnTo>
                  <a:pt x="42" y="636"/>
                </a:lnTo>
                <a:lnTo>
                  <a:pt x="36" y="630"/>
                </a:lnTo>
                <a:lnTo>
                  <a:pt x="36" y="624"/>
                </a:lnTo>
                <a:lnTo>
                  <a:pt x="30" y="606"/>
                </a:lnTo>
                <a:lnTo>
                  <a:pt x="24" y="594"/>
                </a:lnTo>
                <a:lnTo>
                  <a:pt x="24" y="582"/>
                </a:lnTo>
                <a:lnTo>
                  <a:pt x="24" y="576"/>
                </a:lnTo>
                <a:lnTo>
                  <a:pt x="18" y="558"/>
                </a:lnTo>
                <a:lnTo>
                  <a:pt x="12" y="540"/>
                </a:lnTo>
                <a:lnTo>
                  <a:pt x="12" y="522"/>
                </a:lnTo>
                <a:lnTo>
                  <a:pt x="6" y="504"/>
                </a:lnTo>
                <a:lnTo>
                  <a:pt x="6" y="486"/>
                </a:lnTo>
                <a:lnTo>
                  <a:pt x="6" y="480"/>
                </a:lnTo>
                <a:lnTo>
                  <a:pt x="6" y="468"/>
                </a:lnTo>
                <a:lnTo>
                  <a:pt x="6" y="462"/>
                </a:lnTo>
                <a:lnTo>
                  <a:pt x="6" y="450"/>
                </a:lnTo>
                <a:lnTo>
                  <a:pt x="0" y="432"/>
                </a:lnTo>
                <a:lnTo>
                  <a:pt x="0" y="420"/>
                </a:lnTo>
                <a:lnTo>
                  <a:pt x="0" y="414"/>
                </a:lnTo>
                <a:lnTo>
                  <a:pt x="0" y="378"/>
                </a:lnTo>
                <a:lnTo>
                  <a:pt x="0" y="366"/>
                </a:lnTo>
                <a:lnTo>
                  <a:pt x="0" y="354"/>
                </a:lnTo>
                <a:lnTo>
                  <a:pt x="6" y="348"/>
                </a:lnTo>
                <a:lnTo>
                  <a:pt x="6" y="336"/>
                </a:lnTo>
                <a:lnTo>
                  <a:pt x="6" y="330"/>
                </a:lnTo>
                <a:lnTo>
                  <a:pt x="6" y="318"/>
                </a:lnTo>
                <a:lnTo>
                  <a:pt x="6" y="312"/>
                </a:lnTo>
                <a:lnTo>
                  <a:pt x="6" y="300"/>
                </a:lnTo>
                <a:lnTo>
                  <a:pt x="6" y="294"/>
                </a:lnTo>
                <a:lnTo>
                  <a:pt x="6" y="282"/>
                </a:lnTo>
                <a:lnTo>
                  <a:pt x="12" y="276"/>
                </a:lnTo>
                <a:lnTo>
                  <a:pt x="12" y="264"/>
                </a:lnTo>
                <a:lnTo>
                  <a:pt x="12" y="246"/>
                </a:lnTo>
                <a:lnTo>
                  <a:pt x="18" y="240"/>
                </a:lnTo>
                <a:lnTo>
                  <a:pt x="18" y="228"/>
                </a:lnTo>
                <a:lnTo>
                  <a:pt x="24" y="216"/>
                </a:lnTo>
                <a:lnTo>
                  <a:pt x="24" y="204"/>
                </a:lnTo>
                <a:lnTo>
                  <a:pt x="24" y="198"/>
                </a:lnTo>
                <a:lnTo>
                  <a:pt x="30" y="180"/>
                </a:lnTo>
                <a:lnTo>
                  <a:pt x="36" y="168"/>
                </a:lnTo>
                <a:lnTo>
                  <a:pt x="36" y="156"/>
                </a:lnTo>
                <a:lnTo>
                  <a:pt x="42" y="150"/>
                </a:lnTo>
                <a:lnTo>
                  <a:pt x="42" y="144"/>
                </a:lnTo>
                <a:lnTo>
                  <a:pt x="48" y="138"/>
                </a:lnTo>
                <a:lnTo>
                  <a:pt x="48" y="132"/>
                </a:lnTo>
                <a:lnTo>
                  <a:pt x="54" y="126"/>
                </a:lnTo>
                <a:lnTo>
                  <a:pt x="60" y="108"/>
                </a:lnTo>
                <a:lnTo>
                  <a:pt x="66" y="96"/>
                </a:lnTo>
                <a:lnTo>
                  <a:pt x="72" y="84"/>
                </a:lnTo>
                <a:lnTo>
                  <a:pt x="78" y="78"/>
                </a:lnTo>
                <a:lnTo>
                  <a:pt x="78" y="72"/>
                </a:lnTo>
                <a:lnTo>
                  <a:pt x="84" y="66"/>
                </a:lnTo>
                <a:lnTo>
                  <a:pt x="90" y="60"/>
                </a:lnTo>
                <a:lnTo>
                  <a:pt x="96" y="54"/>
                </a:lnTo>
                <a:lnTo>
                  <a:pt x="96" y="48"/>
                </a:lnTo>
                <a:lnTo>
                  <a:pt x="102" y="48"/>
                </a:lnTo>
                <a:lnTo>
                  <a:pt x="108" y="42"/>
                </a:lnTo>
                <a:lnTo>
                  <a:pt x="108" y="36"/>
                </a:lnTo>
                <a:lnTo>
                  <a:pt x="114" y="36"/>
                </a:lnTo>
                <a:lnTo>
                  <a:pt x="120" y="30"/>
                </a:lnTo>
                <a:lnTo>
                  <a:pt x="126" y="24"/>
                </a:lnTo>
                <a:lnTo>
                  <a:pt x="126" y="24"/>
                </a:lnTo>
                <a:lnTo>
                  <a:pt x="132" y="18"/>
                </a:lnTo>
                <a:lnTo>
                  <a:pt x="138" y="18"/>
                </a:lnTo>
                <a:lnTo>
                  <a:pt x="144" y="12"/>
                </a:lnTo>
                <a:lnTo>
                  <a:pt x="144" y="12"/>
                </a:lnTo>
                <a:lnTo>
                  <a:pt x="156" y="6"/>
                </a:lnTo>
                <a:lnTo>
                  <a:pt x="162" y="6"/>
                </a:lnTo>
                <a:lnTo>
                  <a:pt x="162" y="6"/>
                </a:lnTo>
                <a:lnTo>
                  <a:pt x="168" y="6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2" y="0"/>
                </a:lnTo>
                <a:close/>
              </a:path>
            </a:pathLst>
          </a:custGeom>
          <a:gradFill rotWithShape="0">
            <a:gsLst>
              <a:gs pos="0">
                <a:srgbClr val="5ADA20"/>
              </a:gs>
              <a:gs pos="50000">
                <a:srgbClr val="FFFF66"/>
              </a:gs>
              <a:gs pos="100000">
                <a:srgbClr val="5ADA20"/>
              </a:gs>
            </a:gsLst>
            <a:lin ang="0" scaled="1"/>
          </a:gra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2125663" y="3960813"/>
            <a:ext cx="1468437" cy="1049337"/>
            <a:chOff x="3702" y="3421"/>
            <a:chExt cx="925" cy="661"/>
          </a:xfrm>
        </p:grpSpPr>
        <p:sp>
          <p:nvSpPr>
            <p:cNvPr id="141317" name="Oval 5"/>
            <p:cNvSpPr>
              <a:spLocks noChangeArrowheads="1"/>
            </p:cNvSpPr>
            <p:nvPr/>
          </p:nvSpPr>
          <p:spPr bwMode="auto">
            <a:xfrm>
              <a:off x="3855" y="3543"/>
              <a:ext cx="625" cy="427"/>
            </a:xfrm>
            <a:prstGeom prst="ellipse">
              <a:avLst/>
            </a:prstGeom>
            <a:solidFill>
              <a:srgbClr val="FFFF2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18" name="Freeform 6"/>
            <p:cNvSpPr>
              <a:spLocks/>
            </p:cNvSpPr>
            <p:nvPr/>
          </p:nvSpPr>
          <p:spPr bwMode="auto">
            <a:xfrm>
              <a:off x="4261" y="3457"/>
              <a:ext cx="120" cy="132"/>
            </a:xfrm>
            <a:custGeom>
              <a:avLst/>
              <a:gdLst>
                <a:gd name="T0" fmla="*/ 84 w 120"/>
                <a:gd name="T1" fmla="*/ 132 h 132"/>
                <a:gd name="T2" fmla="*/ 84 w 120"/>
                <a:gd name="T3" fmla="*/ 132 h 132"/>
                <a:gd name="T4" fmla="*/ 0 w 120"/>
                <a:gd name="T5" fmla="*/ 90 h 132"/>
                <a:gd name="T6" fmla="*/ 12 w 120"/>
                <a:gd name="T7" fmla="*/ 90 h 132"/>
                <a:gd name="T8" fmla="*/ 18 w 120"/>
                <a:gd name="T9" fmla="*/ 84 h 132"/>
                <a:gd name="T10" fmla="*/ 30 w 120"/>
                <a:gd name="T11" fmla="*/ 78 h 132"/>
                <a:gd name="T12" fmla="*/ 36 w 120"/>
                <a:gd name="T13" fmla="*/ 72 h 132"/>
                <a:gd name="T14" fmla="*/ 54 w 120"/>
                <a:gd name="T15" fmla="*/ 60 h 132"/>
                <a:gd name="T16" fmla="*/ 60 w 120"/>
                <a:gd name="T17" fmla="*/ 54 h 132"/>
                <a:gd name="T18" fmla="*/ 66 w 120"/>
                <a:gd name="T19" fmla="*/ 48 h 132"/>
                <a:gd name="T20" fmla="*/ 78 w 120"/>
                <a:gd name="T21" fmla="*/ 36 h 132"/>
                <a:gd name="T22" fmla="*/ 90 w 120"/>
                <a:gd name="T23" fmla="*/ 24 h 132"/>
                <a:gd name="T24" fmla="*/ 108 w 120"/>
                <a:gd name="T25" fmla="*/ 12 h 132"/>
                <a:gd name="T26" fmla="*/ 120 w 120"/>
                <a:gd name="T27" fmla="*/ 0 h 132"/>
                <a:gd name="T28" fmla="*/ 120 w 120"/>
                <a:gd name="T29" fmla="*/ 6 h 132"/>
                <a:gd name="T30" fmla="*/ 120 w 120"/>
                <a:gd name="T31" fmla="*/ 18 h 132"/>
                <a:gd name="T32" fmla="*/ 114 w 120"/>
                <a:gd name="T33" fmla="*/ 24 h 132"/>
                <a:gd name="T34" fmla="*/ 114 w 120"/>
                <a:gd name="T35" fmla="*/ 30 h 132"/>
                <a:gd name="T36" fmla="*/ 108 w 120"/>
                <a:gd name="T37" fmla="*/ 48 h 132"/>
                <a:gd name="T38" fmla="*/ 102 w 120"/>
                <a:gd name="T39" fmla="*/ 66 h 132"/>
                <a:gd name="T40" fmla="*/ 96 w 120"/>
                <a:gd name="T41" fmla="*/ 78 h 132"/>
                <a:gd name="T42" fmla="*/ 90 w 120"/>
                <a:gd name="T43" fmla="*/ 96 h 132"/>
                <a:gd name="T44" fmla="*/ 84 w 120"/>
                <a:gd name="T45" fmla="*/ 114 h 132"/>
                <a:gd name="T46" fmla="*/ 84 w 120"/>
                <a:gd name="T47" fmla="*/ 120 h 132"/>
                <a:gd name="T48" fmla="*/ 84 w 120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32">
                  <a:moveTo>
                    <a:pt x="84" y="132"/>
                  </a:moveTo>
                  <a:lnTo>
                    <a:pt x="84" y="13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8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8" y="36"/>
                  </a:lnTo>
                  <a:lnTo>
                    <a:pt x="90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08" y="48"/>
                  </a:lnTo>
                  <a:lnTo>
                    <a:pt x="102" y="66"/>
                  </a:lnTo>
                  <a:lnTo>
                    <a:pt x="96" y="78"/>
                  </a:lnTo>
                  <a:lnTo>
                    <a:pt x="90" y="96"/>
                  </a:lnTo>
                  <a:lnTo>
                    <a:pt x="84" y="114"/>
                  </a:lnTo>
                  <a:lnTo>
                    <a:pt x="84" y="120"/>
                  </a:lnTo>
                  <a:lnTo>
                    <a:pt x="84" y="13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19" name="Freeform 7"/>
            <p:cNvSpPr>
              <a:spLocks/>
            </p:cNvSpPr>
            <p:nvPr/>
          </p:nvSpPr>
          <p:spPr bwMode="auto">
            <a:xfrm>
              <a:off x="4357" y="3547"/>
              <a:ext cx="222" cy="90"/>
            </a:xfrm>
            <a:custGeom>
              <a:avLst/>
              <a:gdLst>
                <a:gd name="T0" fmla="*/ 84 w 222"/>
                <a:gd name="T1" fmla="*/ 90 h 90"/>
                <a:gd name="T2" fmla="*/ 84 w 222"/>
                <a:gd name="T3" fmla="*/ 90 h 90"/>
                <a:gd name="T4" fmla="*/ 0 w 222"/>
                <a:gd name="T5" fmla="*/ 54 h 90"/>
                <a:gd name="T6" fmla="*/ 6 w 222"/>
                <a:gd name="T7" fmla="*/ 54 h 90"/>
                <a:gd name="T8" fmla="*/ 12 w 222"/>
                <a:gd name="T9" fmla="*/ 48 h 90"/>
                <a:gd name="T10" fmla="*/ 30 w 222"/>
                <a:gd name="T11" fmla="*/ 42 h 90"/>
                <a:gd name="T12" fmla="*/ 48 w 222"/>
                <a:gd name="T13" fmla="*/ 36 h 90"/>
                <a:gd name="T14" fmla="*/ 66 w 222"/>
                <a:gd name="T15" fmla="*/ 30 h 90"/>
                <a:gd name="T16" fmla="*/ 108 w 222"/>
                <a:gd name="T17" fmla="*/ 24 h 90"/>
                <a:gd name="T18" fmla="*/ 126 w 222"/>
                <a:gd name="T19" fmla="*/ 18 h 90"/>
                <a:gd name="T20" fmla="*/ 150 w 222"/>
                <a:gd name="T21" fmla="*/ 12 h 90"/>
                <a:gd name="T22" fmla="*/ 168 w 222"/>
                <a:gd name="T23" fmla="*/ 6 h 90"/>
                <a:gd name="T24" fmla="*/ 186 w 222"/>
                <a:gd name="T25" fmla="*/ 6 h 90"/>
                <a:gd name="T26" fmla="*/ 198 w 222"/>
                <a:gd name="T27" fmla="*/ 6 h 90"/>
                <a:gd name="T28" fmla="*/ 210 w 222"/>
                <a:gd name="T29" fmla="*/ 0 h 90"/>
                <a:gd name="T30" fmla="*/ 216 w 222"/>
                <a:gd name="T31" fmla="*/ 6 h 90"/>
                <a:gd name="T32" fmla="*/ 216 w 222"/>
                <a:gd name="T33" fmla="*/ 6 h 90"/>
                <a:gd name="T34" fmla="*/ 222 w 222"/>
                <a:gd name="T35" fmla="*/ 6 h 90"/>
                <a:gd name="T36" fmla="*/ 222 w 222"/>
                <a:gd name="T37" fmla="*/ 6 h 90"/>
                <a:gd name="T38" fmla="*/ 222 w 222"/>
                <a:gd name="T39" fmla="*/ 6 h 90"/>
                <a:gd name="T40" fmla="*/ 222 w 222"/>
                <a:gd name="T41" fmla="*/ 6 h 90"/>
                <a:gd name="T42" fmla="*/ 222 w 222"/>
                <a:gd name="T43" fmla="*/ 6 h 90"/>
                <a:gd name="T44" fmla="*/ 222 w 222"/>
                <a:gd name="T45" fmla="*/ 6 h 90"/>
                <a:gd name="T46" fmla="*/ 222 w 222"/>
                <a:gd name="T47" fmla="*/ 12 h 90"/>
                <a:gd name="T48" fmla="*/ 222 w 222"/>
                <a:gd name="T49" fmla="*/ 12 h 90"/>
                <a:gd name="T50" fmla="*/ 216 w 222"/>
                <a:gd name="T51" fmla="*/ 18 h 90"/>
                <a:gd name="T52" fmla="*/ 216 w 222"/>
                <a:gd name="T53" fmla="*/ 12 h 90"/>
                <a:gd name="T54" fmla="*/ 216 w 222"/>
                <a:gd name="T55" fmla="*/ 6 h 90"/>
                <a:gd name="T56" fmla="*/ 216 w 222"/>
                <a:gd name="T57" fmla="*/ 6 h 90"/>
                <a:gd name="T58" fmla="*/ 216 w 222"/>
                <a:gd name="T59" fmla="*/ 6 h 90"/>
                <a:gd name="T60" fmla="*/ 216 w 222"/>
                <a:gd name="T61" fmla="*/ 6 h 90"/>
                <a:gd name="T62" fmla="*/ 210 w 222"/>
                <a:gd name="T63" fmla="*/ 6 h 90"/>
                <a:gd name="T64" fmla="*/ 210 w 222"/>
                <a:gd name="T65" fmla="*/ 0 h 90"/>
                <a:gd name="T66" fmla="*/ 204 w 222"/>
                <a:gd name="T67" fmla="*/ 0 h 90"/>
                <a:gd name="T68" fmla="*/ 204 w 222"/>
                <a:gd name="T69" fmla="*/ 0 h 90"/>
                <a:gd name="T70" fmla="*/ 198 w 222"/>
                <a:gd name="T71" fmla="*/ 6 h 90"/>
                <a:gd name="T72" fmla="*/ 192 w 222"/>
                <a:gd name="T73" fmla="*/ 6 h 90"/>
                <a:gd name="T74" fmla="*/ 186 w 222"/>
                <a:gd name="T75" fmla="*/ 6 h 90"/>
                <a:gd name="T76" fmla="*/ 180 w 222"/>
                <a:gd name="T77" fmla="*/ 6 h 90"/>
                <a:gd name="T78" fmla="*/ 168 w 222"/>
                <a:gd name="T79" fmla="*/ 12 h 90"/>
                <a:gd name="T80" fmla="*/ 156 w 222"/>
                <a:gd name="T81" fmla="*/ 18 h 90"/>
                <a:gd name="T82" fmla="*/ 144 w 222"/>
                <a:gd name="T83" fmla="*/ 30 h 90"/>
                <a:gd name="T84" fmla="*/ 132 w 222"/>
                <a:gd name="T85" fmla="*/ 36 h 90"/>
                <a:gd name="T86" fmla="*/ 120 w 222"/>
                <a:gd name="T87" fmla="*/ 48 h 90"/>
                <a:gd name="T88" fmla="*/ 114 w 222"/>
                <a:gd name="T89" fmla="*/ 48 h 90"/>
                <a:gd name="T90" fmla="*/ 108 w 222"/>
                <a:gd name="T91" fmla="*/ 54 h 90"/>
                <a:gd name="T92" fmla="*/ 108 w 222"/>
                <a:gd name="T93" fmla="*/ 60 h 90"/>
                <a:gd name="T94" fmla="*/ 102 w 222"/>
                <a:gd name="T95" fmla="*/ 66 h 90"/>
                <a:gd name="T96" fmla="*/ 96 w 222"/>
                <a:gd name="T97" fmla="*/ 72 h 90"/>
                <a:gd name="T98" fmla="*/ 96 w 222"/>
                <a:gd name="T99" fmla="*/ 72 h 90"/>
                <a:gd name="T100" fmla="*/ 90 w 222"/>
                <a:gd name="T101" fmla="*/ 78 h 90"/>
                <a:gd name="T102" fmla="*/ 90 w 222"/>
                <a:gd name="T103" fmla="*/ 84 h 90"/>
                <a:gd name="T104" fmla="*/ 84 w 222"/>
                <a:gd name="T105" fmla="*/ 90 h 90"/>
                <a:gd name="T106" fmla="*/ 84 w 222"/>
                <a:gd name="T10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90">
                  <a:moveTo>
                    <a:pt x="84" y="90"/>
                  </a:moveTo>
                  <a:lnTo>
                    <a:pt x="84" y="9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30" y="42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108" y="24"/>
                  </a:lnTo>
                  <a:lnTo>
                    <a:pt x="126" y="18"/>
                  </a:lnTo>
                  <a:lnTo>
                    <a:pt x="150" y="12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198" y="6"/>
                  </a:lnTo>
                  <a:lnTo>
                    <a:pt x="210" y="0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8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44" y="30"/>
                  </a:lnTo>
                  <a:lnTo>
                    <a:pt x="132" y="36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9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0" name="Freeform 8"/>
            <p:cNvSpPr>
              <a:spLocks/>
            </p:cNvSpPr>
            <p:nvPr/>
          </p:nvSpPr>
          <p:spPr bwMode="auto">
            <a:xfrm>
              <a:off x="4441" y="3661"/>
              <a:ext cx="162" cy="72"/>
            </a:xfrm>
            <a:custGeom>
              <a:avLst/>
              <a:gdLst>
                <a:gd name="T0" fmla="*/ 24 w 162"/>
                <a:gd name="T1" fmla="*/ 72 h 72"/>
                <a:gd name="T2" fmla="*/ 24 w 162"/>
                <a:gd name="T3" fmla="*/ 72 h 72"/>
                <a:gd name="T4" fmla="*/ 0 w 162"/>
                <a:gd name="T5" fmla="*/ 0 h 72"/>
                <a:gd name="T6" fmla="*/ 12 w 162"/>
                <a:gd name="T7" fmla="*/ 0 h 72"/>
                <a:gd name="T8" fmla="*/ 24 w 162"/>
                <a:gd name="T9" fmla="*/ 0 h 72"/>
                <a:gd name="T10" fmla="*/ 36 w 162"/>
                <a:gd name="T11" fmla="*/ 6 h 72"/>
                <a:gd name="T12" fmla="*/ 42 w 162"/>
                <a:gd name="T13" fmla="*/ 6 h 72"/>
                <a:gd name="T14" fmla="*/ 54 w 162"/>
                <a:gd name="T15" fmla="*/ 6 h 72"/>
                <a:gd name="T16" fmla="*/ 60 w 162"/>
                <a:gd name="T17" fmla="*/ 6 h 72"/>
                <a:gd name="T18" fmla="*/ 84 w 162"/>
                <a:gd name="T19" fmla="*/ 12 h 72"/>
                <a:gd name="T20" fmla="*/ 102 w 162"/>
                <a:gd name="T21" fmla="*/ 12 h 72"/>
                <a:gd name="T22" fmla="*/ 120 w 162"/>
                <a:gd name="T23" fmla="*/ 12 h 72"/>
                <a:gd name="T24" fmla="*/ 144 w 162"/>
                <a:gd name="T25" fmla="*/ 12 h 72"/>
                <a:gd name="T26" fmla="*/ 156 w 162"/>
                <a:gd name="T27" fmla="*/ 12 h 72"/>
                <a:gd name="T28" fmla="*/ 162 w 162"/>
                <a:gd name="T29" fmla="*/ 12 h 72"/>
                <a:gd name="T30" fmla="*/ 156 w 162"/>
                <a:gd name="T31" fmla="*/ 18 h 72"/>
                <a:gd name="T32" fmla="*/ 150 w 162"/>
                <a:gd name="T33" fmla="*/ 18 h 72"/>
                <a:gd name="T34" fmla="*/ 132 w 162"/>
                <a:gd name="T35" fmla="*/ 30 h 72"/>
                <a:gd name="T36" fmla="*/ 96 w 162"/>
                <a:gd name="T37" fmla="*/ 42 h 72"/>
                <a:gd name="T38" fmla="*/ 78 w 162"/>
                <a:gd name="T39" fmla="*/ 48 h 72"/>
                <a:gd name="T40" fmla="*/ 60 w 162"/>
                <a:gd name="T41" fmla="*/ 54 h 72"/>
                <a:gd name="T42" fmla="*/ 42 w 162"/>
                <a:gd name="T43" fmla="*/ 66 h 72"/>
                <a:gd name="T44" fmla="*/ 30 w 162"/>
                <a:gd name="T45" fmla="*/ 66 h 72"/>
                <a:gd name="T46" fmla="*/ 24 w 162"/>
                <a:gd name="T4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72">
                  <a:moveTo>
                    <a:pt x="24" y="72"/>
                  </a:moveTo>
                  <a:lnTo>
                    <a:pt x="24" y="7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32" y="30"/>
                  </a:lnTo>
                  <a:lnTo>
                    <a:pt x="96" y="42"/>
                  </a:lnTo>
                  <a:lnTo>
                    <a:pt x="78" y="48"/>
                  </a:lnTo>
                  <a:lnTo>
                    <a:pt x="60" y="54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1" name="Freeform 9"/>
            <p:cNvSpPr>
              <a:spLocks/>
            </p:cNvSpPr>
            <p:nvPr/>
          </p:nvSpPr>
          <p:spPr bwMode="auto">
            <a:xfrm>
              <a:off x="3726" y="3763"/>
              <a:ext cx="162" cy="73"/>
            </a:xfrm>
            <a:custGeom>
              <a:avLst/>
              <a:gdLst>
                <a:gd name="T0" fmla="*/ 132 w 162"/>
                <a:gd name="T1" fmla="*/ 0 h 73"/>
                <a:gd name="T2" fmla="*/ 132 w 162"/>
                <a:gd name="T3" fmla="*/ 0 h 73"/>
                <a:gd name="T4" fmla="*/ 162 w 162"/>
                <a:gd name="T5" fmla="*/ 73 h 73"/>
                <a:gd name="T6" fmla="*/ 156 w 162"/>
                <a:gd name="T7" fmla="*/ 73 h 73"/>
                <a:gd name="T8" fmla="*/ 144 w 162"/>
                <a:gd name="T9" fmla="*/ 67 h 73"/>
                <a:gd name="T10" fmla="*/ 132 w 162"/>
                <a:gd name="T11" fmla="*/ 67 h 73"/>
                <a:gd name="T12" fmla="*/ 120 w 162"/>
                <a:gd name="T13" fmla="*/ 67 h 73"/>
                <a:gd name="T14" fmla="*/ 114 w 162"/>
                <a:gd name="T15" fmla="*/ 67 h 73"/>
                <a:gd name="T16" fmla="*/ 102 w 162"/>
                <a:gd name="T17" fmla="*/ 67 h 73"/>
                <a:gd name="T18" fmla="*/ 84 w 162"/>
                <a:gd name="T19" fmla="*/ 67 h 73"/>
                <a:gd name="T20" fmla="*/ 66 w 162"/>
                <a:gd name="T21" fmla="*/ 67 h 73"/>
                <a:gd name="T22" fmla="*/ 42 w 162"/>
                <a:gd name="T23" fmla="*/ 73 h 73"/>
                <a:gd name="T24" fmla="*/ 24 w 162"/>
                <a:gd name="T25" fmla="*/ 73 h 73"/>
                <a:gd name="T26" fmla="*/ 0 w 162"/>
                <a:gd name="T27" fmla="*/ 73 h 73"/>
                <a:gd name="T28" fmla="*/ 6 w 162"/>
                <a:gd name="T29" fmla="*/ 67 h 73"/>
                <a:gd name="T30" fmla="*/ 18 w 162"/>
                <a:gd name="T31" fmla="*/ 67 h 73"/>
                <a:gd name="T32" fmla="*/ 30 w 162"/>
                <a:gd name="T33" fmla="*/ 55 h 73"/>
                <a:gd name="T34" fmla="*/ 48 w 162"/>
                <a:gd name="T35" fmla="*/ 49 h 73"/>
                <a:gd name="T36" fmla="*/ 66 w 162"/>
                <a:gd name="T37" fmla="*/ 36 h 73"/>
                <a:gd name="T38" fmla="*/ 84 w 162"/>
                <a:gd name="T39" fmla="*/ 30 h 73"/>
                <a:gd name="T40" fmla="*/ 102 w 162"/>
                <a:gd name="T41" fmla="*/ 18 h 73"/>
                <a:gd name="T42" fmla="*/ 108 w 162"/>
                <a:gd name="T43" fmla="*/ 12 h 73"/>
                <a:gd name="T44" fmla="*/ 114 w 162"/>
                <a:gd name="T45" fmla="*/ 6 h 73"/>
                <a:gd name="T46" fmla="*/ 126 w 162"/>
                <a:gd name="T47" fmla="*/ 0 h 73"/>
                <a:gd name="T48" fmla="*/ 132 w 162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73">
                  <a:moveTo>
                    <a:pt x="132" y="0"/>
                  </a:moveTo>
                  <a:lnTo>
                    <a:pt x="132" y="0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44" y="67"/>
                  </a:lnTo>
                  <a:lnTo>
                    <a:pt x="132" y="67"/>
                  </a:lnTo>
                  <a:lnTo>
                    <a:pt x="120" y="67"/>
                  </a:lnTo>
                  <a:lnTo>
                    <a:pt x="114" y="67"/>
                  </a:lnTo>
                  <a:lnTo>
                    <a:pt x="102" y="67"/>
                  </a:lnTo>
                  <a:lnTo>
                    <a:pt x="84" y="67"/>
                  </a:lnTo>
                  <a:lnTo>
                    <a:pt x="66" y="67"/>
                  </a:lnTo>
                  <a:lnTo>
                    <a:pt x="42" y="73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6" y="67"/>
                  </a:lnTo>
                  <a:lnTo>
                    <a:pt x="18" y="67"/>
                  </a:lnTo>
                  <a:lnTo>
                    <a:pt x="30" y="55"/>
                  </a:lnTo>
                  <a:lnTo>
                    <a:pt x="48" y="49"/>
                  </a:lnTo>
                  <a:lnTo>
                    <a:pt x="66" y="36"/>
                  </a:lnTo>
                  <a:lnTo>
                    <a:pt x="84" y="30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6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2" name="Freeform 10"/>
            <p:cNvSpPr>
              <a:spLocks/>
            </p:cNvSpPr>
            <p:nvPr/>
          </p:nvSpPr>
          <p:spPr bwMode="auto">
            <a:xfrm>
              <a:off x="4471" y="3745"/>
              <a:ext cx="156" cy="79"/>
            </a:xfrm>
            <a:custGeom>
              <a:avLst/>
              <a:gdLst>
                <a:gd name="T0" fmla="*/ 0 w 156"/>
                <a:gd name="T1" fmla="*/ 79 h 79"/>
                <a:gd name="T2" fmla="*/ 0 w 156"/>
                <a:gd name="T3" fmla="*/ 79 h 79"/>
                <a:gd name="T4" fmla="*/ 12 w 156"/>
                <a:gd name="T5" fmla="*/ 0 h 79"/>
                <a:gd name="T6" fmla="*/ 24 w 156"/>
                <a:gd name="T7" fmla="*/ 6 h 79"/>
                <a:gd name="T8" fmla="*/ 30 w 156"/>
                <a:gd name="T9" fmla="*/ 12 h 79"/>
                <a:gd name="T10" fmla="*/ 42 w 156"/>
                <a:gd name="T11" fmla="*/ 18 h 79"/>
                <a:gd name="T12" fmla="*/ 48 w 156"/>
                <a:gd name="T13" fmla="*/ 24 h 79"/>
                <a:gd name="T14" fmla="*/ 66 w 156"/>
                <a:gd name="T15" fmla="*/ 30 h 79"/>
                <a:gd name="T16" fmla="*/ 72 w 156"/>
                <a:gd name="T17" fmla="*/ 36 h 79"/>
                <a:gd name="T18" fmla="*/ 84 w 156"/>
                <a:gd name="T19" fmla="*/ 36 h 79"/>
                <a:gd name="T20" fmla="*/ 102 w 156"/>
                <a:gd name="T21" fmla="*/ 42 h 79"/>
                <a:gd name="T22" fmla="*/ 120 w 156"/>
                <a:gd name="T23" fmla="*/ 48 h 79"/>
                <a:gd name="T24" fmla="*/ 138 w 156"/>
                <a:gd name="T25" fmla="*/ 61 h 79"/>
                <a:gd name="T26" fmla="*/ 156 w 156"/>
                <a:gd name="T27" fmla="*/ 67 h 79"/>
                <a:gd name="T28" fmla="*/ 150 w 156"/>
                <a:gd name="T29" fmla="*/ 67 h 79"/>
                <a:gd name="T30" fmla="*/ 138 w 156"/>
                <a:gd name="T31" fmla="*/ 67 h 79"/>
                <a:gd name="T32" fmla="*/ 120 w 156"/>
                <a:gd name="T33" fmla="*/ 73 h 79"/>
                <a:gd name="T34" fmla="*/ 78 w 156"/>
                <a:gd name="T35" fmla="*/ 73 h 79"/>
                <a:gd name="T36" fmla="*/ 60 w 156"/>
                <a:gd name="T37" fmla="*/ 73 h 79"/>
                <a:gd name="T38" fmla="*/ 36 w 156"/>
                <a:gd name="T39" fmla="*/ 73 h 79"/>
                <a:gd name="T40" fmla="*/ 30 w 156"/>
                <a:gd name="T41" fmla="*/ 73 h 79"/>
                <a:gd name="T42" fmla="*/ 18 w 156"/>
                <a:gd name="T43" fmla="*/ 73 h 79"/>
                <a:gd name="T44" fmla="*/ 0 w 156"/>
                <a:gd name="T4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79">
                  <a:moveTo>
                    <a:pt x="0" y="79"/>
                  </a:moveTo>
                  <a:lnTo>
                    <a:pt x="0" y="79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84" y="36"/>
                  </a:lnTo>
                  <a:lnTo>
                    <a:pt x="102" y="42"/>
                  </a:lnTo>
                  <a:lnTo>
                    <a:pt x="120" y="48"/>
                  </a:lnTo>
                  <a:lnTo>
                    <a:pt x="138" y="61"/>
                  </a:lnTo>
                  <a:lnTo>
                    <a:pt x="156" y="67"/>
                  </a:lnTo>
                  <a:lnTo>
                    <a:pt x="150" y="67"/>
                  </a:lnTo>
                  <a:lnTo>
                    <a:pt x="138" y="67"/>
                  </a:lnTo>
                  <a:lnTo>
                    <a:pt x="120" y="73"/>
                  </a:lnTo>
                  <a:lnTo>
                    <a:pt x="78" y="73"/>
                  </a:lnTo>
                  <a:lnTo>
                    <a:pt x="60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1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3" name="Freeform 11"/>
            <p:cNvSpPr>
              <a:spLocks/>
            </p:cNvSpPr>
            <p:nvPr/>
          </p:nvSpPr>
          <p:spPr bwMode="auto">
            <a:xfrm>
              <a:off x="4399" y="3830"/>
              <a:ext cx="150" cy="114"/>
            </a:xfrm>
            <a:custGeom>
              <a:avLst/>
              <a:gdLst>
                <a:gd name="T0" fmla="*/ 0 w 150"/>
                <a:gd name="T1" fmla="*/ 66 h 114"/>
                <a:gd name="T2" fmla="*/ 0 w 150"/>
                <a:gd name="T3" fmla="*/ 66 h 114"/>
                <a:gd name="T4" fmla="*/ 54 w 150"/>
                <a:gd name="T5" fmla="*/ 0 h 114"/>
                <a:gd name="T6" fmla="*/ 60 w 150"/>
                <a:gd name="T7" fmla="*/ 6 h 114"/>
                <a:gd name="T8" fmla="*/ 66 w 150"/>
                <a:gd name="T9" fmla="*/ 18 h 114"/>
                <a:gd name="T10" fmla="*/ 72 w 150"/>
                <a:gd name="T11" fmla="*/ 24 h 114"/>
                <a:gd name="T12" fmla="*/ 72 w 150"/>
                <a:gd name="T13" fmla="*/ 30 h 114"/>
                <a:gd name="T14" fmla="*/ 78 w 150"/>
                <a:gd name="T15" fmla="*/ 42 h 114"/>
                <a:gd name="T16" fmla="*/ 84 w 150"/>
                <a:gd name="T17" fmla="*/ 48 h 114"/>
                <a:gd name="T18" fmla="*/ 90 w 150"/>
                <a:gd name="T19" fmla="*/ 54 h 114"/>
                <a:gd name="T20" fmla="*/ 96 w 150"/>
                <a:gd name="T21" fmla="*/ 60 h 114"/>
                <a:gd name="T22" fmla="*/ 108 w 150"/>
                <a:gd name="T23" fmla="*/ 72 h 114"/>
                <a:gd name="T24" fmla="*/ 120 w 150"/>
                <a:gd name="T25" fmla="*/ 84 h 114"/>
                <a:gd name="T26" fmla="*/ 132 w 150"/>
                <a:gd name="T27" fmla="*/ 96 h 114"/>
                <a:gd name="T28" fmla="*/ 150 w 150"/>
                <a:gd name="T29" fmla="*/ 114 h 114"/>
                <a:gd name="T30" fmla="*/ 138 w 150"/>
                <a:gd name="T31" fmla="*/ 114 h 114"/>
                <a:gd name="T32" fmla="*/ 126 w 150"/>
                <a:gd name="T33" fmla="*/ 108 h 114"/>
                <a:gd name="T34" fmla="*/ 108 w 150"/>
                <a:gd name="T35" fmla="*/ 102 h 114"/>
                <a:gd name="T36" fmla="*/ 90 w 150"/>
                <a:gd name="T37" fmla="*/ 96 h 114"/>
                <a:gd name="T38" fmla="*/ 72 w 150"/>
                <a:gd name="T39" fmla="*/ 90 h 114"/>
                <a:gd name="T40" fmla="*/ 54 w 150"/>
                <a:gd name="T41" fmla="*/ 78 h 114"/>
                <a:gd name="T42" fmla="*/ 36 w 150"/>
                <a:gd name="T43" fmla="*/ 72 h 114"/>
                <a:gd name="T44" fmla="*/ 18 w 150"/>
                <a:gd name="T45" fmla="*/ 66 h 114"/>
                <a:gd name="T46" fmla="*/ 0 w 150"/>
                <a:gd name="T47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0" y="66"/>
                  </a:moveTo>
                  <a:lnTo>
                    <a:pt x="0" y="66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108" y="72"/>
                  </a:lnTo>
                  <a:lnTo>
                    <a:pt x="120" y="84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08"/>
                  </a:lnTo>
                  <a:lnTo>
                    <a:pt x="108" y="102"/>
                  </a:lnTo>
                  <a:lnTo>
                    <a:pt x="90" y="96"/>
                  </a:lnTo>
                  <a:lnTo>
                    <a:pt x="72" y="90"/>
                  </a:lnTo>
                  <a:lnTo>
                    <a:pt x="54" y="78"/>
                  </a:lnTo>
                  <a:lnTo>
                    <a:pt x="36" y="72"/>
                  </a:lnTo>
                  <a:lnTo>
                    <a:pt x="18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4" name="Freeform 12"/>
            <p:cNvSpPr>
              <a:spLocks/>
            </p:cNvSpPr>
            <p:nvPr/>
          </p:nvSpPr>
          <p:spPr bwMode="auto">
            <a:xfrm>
              <a:off x="4321" y="3890"/>
              <a:ext cx="126" cy="132"/>
            </a:xfrm>
            <a:custGeom>
              <a:avLst/>
              <a:gdLst>
                <a:gd name="T0" fmla="*/ 0 w 126"/>
                <a:gd name="T1" fmla="*/ 48 h 132"/>
                <a:gd name="T2" fmla="*/ 0 w 126"/>
                <a:gd name="T3" fmla="*/ 48 h 132"/>
                <a:gd name="T4" fmla="*/ 78 w 126"/>
                <a:gd name="T5" fmla="*/ 0 h 132"/>
                <a:gd name="T6" fmla="*/ 78 w 126"/>
                <a:gd name="T7" fmla="*/ 12 h 132"/>
                <a:gd name="T8" fmla="*/ 78 w 126"/>
                <a:gd name="T9" fmla="*/ 24 h 132"/>
                <a:gd name="T10" fmla="*/ 84 w 126"/>
                <a:gd name="T11" fmla="*/ 30 h 132"/>
                <a:gd name="T12" fmla="*/ 84 w 126"/>
                <a:gd name="T13" fmla="*/ 36 h 132"/>
                <a:gd name="T14" fmla="*/ 84 w 126"/>
                <a:gd name="T15" fmla="*/ 36 h 132"/>
                <a:gd name="T16" fmla="*/ 84 w 126"/>
                <a:gd name="T17" fmla="*/ 48 h 132"/>
                <a:gd name="T18" fmla="*/ 90 w 126"/>
                <a:gd name="T19" fmla="*/ 54 h 132"/>
                <a:gd name="T20" fmla="*/ 96 w 126"/>
                <a:gd name="T21" fmla="*/ 72 h 132"/>
                <a:gd name="T22" fmla="*/ 108 w 126"/>
                <a:gd name="T23" fmla="*/ 102 h 132"/>
                <a:gd name="T24" fmla="*/ 120 w 126"/>
                <a:gd name="T25" fmla="*/ 114 h 132"/>
                <a:gd name="T26" fmla="*/ 126 w 126"/>
                <a:gd name="T27" fmla="*/ 132 h 132"/>
                <a:gd name="T28" fmla="*/ 108 w 126"/>
                <a:gd name="T29" fmla="*/ 126 h 132"/>
                <a:gd name="T30" fmla="*/ 102 w 126"/>
                <a:gd name="T31" fmla="*/ 120 h 132"/>
                <a:gd name="T32" fmla="*/ 96 w 126"/>
                <a:gd name="T33" fmla="*/ 114 h 132"/>
                <a:gd name="T34" fmla="*/ 78 w 126"/>
                <a:gd name="T35" fmla="*/ 102 h 132"/>
                <a:gd name="T36" fmla="*/ 66 w 126"/>
                <a:gd name="T37" fmla="*/ 90 h 132"/>
                <a:gd name="T38" fmla="*/ 48 w 126"/>
                <a:gd name="T39" fmla="*/ 78 h 132"/>
                <a:gd name="T40" fmla="*/ 36 w 126"/>
                <a:gd name="T41" fmla="*/ 72 h 132"/>
                <a:gd name="T42" fmla="*/ 18 w 126"/>
                <a:gd name="T43" fmla="*/ 60 h 132"/>
                <a:gd name="T44" fmla="*/ 12 w 126"/>
                <a:gd name="T45" fmla="*/ 54 h 132"/>
                <a:gd name="T46" fmla="*/ 0 w 126"/>
                <a:gd name="T47" fmla="*/ 4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72"/>
                  </a:lnTo>
                  <a:lnTo>
                    <a:pt x="108" y="102"/>
                  </a:lnTo>
                  <a:lnTo>
                    <a:pt x="120" y="114"/>
                  </a:lnTo>
                  <a:lnTo>
                    <a:pt x="126" y="132"/>
                  </a:lnTo>
                  <a:lnTo>
                    <a:pt x="108" y="126"/>
                  </a:lnTo>
                  <a:lnTo>
                    <a:pt x="102" y="120"/>
                  </a:lnTo>
                  <a:lnTo>
                    <a:pt x="96" y="114"/>
                  </a:lnTo>
                  <a:lnTo>
                    <a:pt x="78" y="102"/>
                  </a:lnTo>
                  <a:lnTo>
                    <a:pt x="66" y="90"/>
                  </a:lnTo>
                  <a:lnTo>
                    <a:pt x="48" y="78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5" name="Freeform 13"/>
            <p:cNvSpPr>
              <a:spLocks/>
            </p:cNvSpPr>
            <p:nvPr/>
          </p:nvSpPr>
          <p:spPr bwMode="auto">
            <a:xfrm>
              <a:off x="3996" y="3920"/>
              <a:ext cx="96" cy="138"/>
            </a:xfrm>
            <a:custGeom>
              <a:avLst/>
              <a:gdLst>
                <a:gd name="T0" fmla="*/ 12 w 96"/>
                <a:gd name="T1" fmla="*/ 0 h 138"/>
                <a:gd name="T2" fmla="*/ 12 w 96"/>
                <a:gd name="T3" fmla="*/ 0 h 138"/>
                <a:gd name="T4" fmla="*/ 96 w 96"/>
                <a:gd name="T5" fmla="*/ 30 h 138"/>
                <a:gd name="T6" fmla="*/ 90 w 96"/>
                <a:gd name="T7" fmla="*/ 36 h 138"/>
                <a:gd name="T8" fmla="*/ 84 w 96"/>
                <a:gd name="T9" fmla="*/ 42 h 138"/>
                <a:gd name="T10" fmla="*/ 72 w 96"/>
                <a:gd name="T11" fmla="*/ 48 h 138"/>
                <a:gd name="T12" fmla="*/ 66 w 96"/>
                <a:gd name="T13" fmla="*/ 54 h 138"/>
                <a:gd name="T14" fmla="*/ 60 w 96"/>
                <a:gd name="T15" fmla="*/ 60 h 138"/>
                <a:gd name="T16" fmla="*/ 54 w 96"/>
                <a:gd name="T17" fmla="*/ 66 h 138"/>
                <a:gd name="T18" fmla="*/ 42 w 96"/>
                <a:gd name="T19" fmla="*/ 78 h 138"/>
                <a:gd name="T20" fmla="*/ 30 w 96"/>
                <a:gd name="T21" fmla="*/ 90 h 138"/>
                <a:gd name="T22" fmla="*/ 24 w 96"/>
                <a:gd name="T23" fmla="*/ 108 h 138"/>
                <a:gd name="T24" fmla="*/ 12 w 96"/>
                <a:gd name="T25" fmla="*/ 120 h 138"/>
                <a:gd name="T26" fmla="*/ 0 w 96"/>
                <a:gd name="T27" fmla="*/ 138 h 138"/>
                <a:gd name="T28" fmla="*/ 0 w 96"/>
                <a:gd name="T29" fmla="*/ 120 h 138"/>
                <a:gd name="T30" fmla="*/ 0 w 96"/>
                <a:gd name="T31" fmla="*/ 102 h 138"/>
                <a:gd name="T32" fmla="*/ 0 w 96"/>
                <a:gd name="T33" fmla="*/ 96 h 138"/>
                <a:gd name="T34" fmla="*/ 0 w 96"/>
                <a:gd name="T35" fmla="*/ 84 h 138"/>
                <a:gd name="T36" fmla="*/ 6 w 96"/>
                <a:gd name="T37" fmla="*/ 72 h 138"/>
                <a:gd name="T38" fmla="*/ 6 w 96"/>
                <a:gd name="T39" fmla="*/ 54 h 138"/>
                <a:gd name="T40" fmla="*/ 6 w 96"/>
                <a:gd name="T41" fmla="*/ 36 h 138"/>
                <a:gd name="T42" fmla="*/ 12 w 96"/>
                <a:gd name="T43" fmla="*/ 30 h 138"/>
                <a:gd name="T44" fmla="*/ 12 w 96"/>
                <a:gd name="T45" fmla="*/ 18 h 138"/>
                <a:gd name="T46" fmla="*/ 12 w 96"/>
                <a:gd name="T47" fmla="*/ 12 h 138"/>
                <a:gd name="T48" fmla="*/ 12 w 96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38">
                  <a:moveTo>
                    <a:pt x="12" y="0"/>
                  </a:moveTo>
                  <a:lnTo>
                    <a:pt x="12" y="0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42" y="78"/>
                  </a:lnTo>
                  <a:lnTo>
                    <a:pt x="30" y="90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6" y="54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6" name="Freeform 14"/>
            <p:cNvSpPr>
              <a:spLocks/>
            </p:cNvSpPr>
            <p:nvPr/>
          </p:nvSpPr>
          <p:spPr bwMode="auto">
            <a:xfrm>
              <a:off x="4249" y="3926"/>
              <a:ext cx="114" cy="138"/>
            </a:xfrm>
            <a:custGeom>
              <a:avLst/>
              <a:gdLst>
                <a:gd name="T0" fmla="*/ 0 w 114"/>
                <a:gd name="T1" fmla="*/ 48 h 138"/>
                <a:gd name="T2" fmla="*/ 0 w 114"/>
                <a:gd name="T3" fmla="*/ 48 h 138"/>
                <a:gd name="T4" fmla="*/ 78 w 114"/>
                <a:gd name="T5" fmla="*/ 0 h 138"/>
                <a:gd name="T6" fmla="*/ 78 w 114"/>
                <a:gd name="T7" fmla="*/ 12 h 138"/>
                <a:gd name="T8" fmla="*/ 78 w 114"/>
                <a:gd name="T9" fmla="*/ 24 h 138"/>
                <a:gd name="T10" fmla="*/ 78 w 114"/>
                <a:gd name="T11" fmla="*/ 30 h 138"/>
                <a:gd name="T12" fmla="*/ 84 w 114"/>
                <a:gd name="T13" fmla="*/ 36 h 138"/>
                <a:gd name="T14" fmla="*/ 84 w 114"/>
                <a:gd name="T15" fmla="*/ 48 h 138"/>
                <a:gd name="T16" fmla="*/ 84 w 114"/>
                <a:gd name="T17" fmla="*/ 54 h 138"/>
                <a:gd name="T18" fmla="*/ 90 w 114"/>
                <a:gd name="T19" fmla="*/ 72 h 138"/>
                <a:gd name="T20" fmla="*/ 96 w 114"/>
                <a:gd name="T21" fmla="*/ 84 h 138"/>
                <a:gd name="T22" fmla="*/ 102 w 114"/>
                <a:gd name="T23" fmla="*/ 102 h 138"/>
                <a:gd name="T24" fmla="*/ 108 w 114"/>
                <a:gd name="T25" fmla="*/ 120 h 138"/>
                <a:gd name="T26" fmla="*/ 114 w 114"/>
                <a:gd name="T27" fmla="*/ 138 h 138"/>
                <a:gd name="T28" fmla="*/ 102 w 114"/>
                <a:gd name="T29" fmla="*/ 126 h 138"/>
                <a:gd name="T30" fmla="*/ 84 w 114"/>
                <a:gd name="T31" fmla="*/ 114 h 138"/>
                <a:gd name="T32" fmla="*/ 60 w 114"/>
                <a:gd name="T33" fmla="*/ 90 h 138"/>
                <a:gd name="T34" fmla="*/ 42 w 114"/>
                <a:gd name="T35" fmla="*/ 78 h 138"/>
                <a:gd name="T36" fmla="*/ 30 w 114"/>
                <a:gd name="T37" fmla="*/ 66 h 138"/>
                <a:gd name="T38" fmla="*/ 18 w 114"/>
                <a:gd name="T39" fmla="*/ 54 h 138"/>
                <a:gd name="T40" fmla="*/ 6 w 114"/>
                <a:gd name="T41" fmla="*/ 48 h 138"/>
                <a:gd name="T42" fmla="*/ 0 w 114"/>
                <a:gd name="T43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38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72"/>
                  </a:lnTo>
                  <a:lnTo>
                    <a:pt x="96" y="84"/>
                  </a:lnTo>
                  <a:lnTo>
                    <a:pt x="102" y="102"/>
                  </a:lnTo>
                  <a:lnTo>
                    <a:pt x="108" y="120"/>
                  </a:lnTo>
                  <a:lnTo>
                    <a:pt x="114" y="138"/>
                  </a:lnTo>
                  <a:lnTo>
                    <a:pt x="102" y="126"/>
                  </a:lnTo>
                  <a:lnTo>
                    <a:pt x="84" y="114"/>
                  </a:lnTo>
                  <a:lnTo>
                    <a:pt x="60" y="90"/>
                  </a:lnTo>
                  <a:lnTo>
                    <a:pt x="42" y="78"/>
                  </a:lnTo>
                  <a:lnTo>
                    <a:pt x="30" y="66"/>
                  </a:lnTo>
                  <a:lnTo>
                    <a:pt x="18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7" name="Freeform 15"/>
            <p:cNvSpPr>
              <a:spLocks/>
            </p:cNvSpPr>
            <p:nvPr/>
          </p:nvSpPr>
          <p:spPr bwMode="auto">
            <a:xfrm>
              <a:off x="3774" y="3589"/>
              <a:ext cx="150" cy="114"/>
            </a:xfrm>
            <a:custGeom>
              <a:avLst/>
              <a:gdLst>
                <a:gd name="T0" fmla="*/ 150 w 150"/>
                <a:gd name="T1" fmla="*/ 48 h 114"/>
                <a:gd name="T2" fmla="*/ 150 w 150"/>
                <a:gd name="T3" fmla="*/ 48 h 114"/>
                <a:gd name="T4" fmla="*/ 90 w 150"/>
                <a:gd name="T5" fmla="*/ 114 h 114"/>
                <a:gd name="T6" fmla="*/ 90 w 150"/>
                <a:gd name="T7" fmla="*/ 102 h 114"/>
                <a:gd name="T8" fmla="*/ 84 w 150"/>
                <a:gd name="T9" fmla="*/ 96 h 114"/>
                <a:gd name="T10" fmla="*/ 78 w 150"/>
                <a:gd name="T11" fmla="*/ 90 h 114"/>
                <a:gd name="T12" fmla="*/ 72 w 150"/>
                <a:gd name="T13" fmla="*/ 78 h 114"/>
                <a:gd name="T14" fmla="*/ 66 w 150"/>
                <a:gd name="T15" fmla="*/ 72 h 114"/>
                <a:gd name="T16" fmla="*/ 60 w 150"/>
                <a:gd name="T17" fmla="*/ 66 h 114"/>
                <a:gd name="T18" fmla="*/ 60 w 150"/>
                <a:gd name="T19" fmla="*/ 60 h 114"/>
                <a:gd name="T20" fmla="*/ 54 w 150"/>
                <a:gd name="T21" fmla="*/ 54 h 114"/>
                <a:gd name="T22" fmla="*/ 42 w 150"/>
                <a:gd name="T23" fmla="*/ 42 h 114"/>
                <a:gd name="T24" fmla="*/ 24 w 150"/>
                <a:gd name="T25" fmla="*/ 30 h 114"/>
                <a:gd name="T26" fmla="*/ 12 w 150"/>
                <a:gd name="T27" fmla="*/ 12 h 114"/>
                <a:gd name="T28" fmla="*/ 0 w 150"/>
                <a:gd name="T29" fmla="*/ 0 h 114"/>
                <a:gd name="T30" fmla="*/ 12 w 150"/>
                <a:gd name="T31" fmla="*/ 0 h 114"/>
                <a:gd name="T32" fmla="*/ 18 w 150"/>
                <a:gd name="T33" fmla="*/ 6 h 114"/>
                <a:gd name="T34" fmla="*/ 36 w 150"/>
                <a:gd name="T35" fmla="*/ 12 h 114"/>
                <a:gd name="T36" fmla="*/ 54 w 150"/>
                <a:gd name="T37" fmla="*/ 18 h 114"/>
                <a:gd name="T38" fmla="*/ 72 w 150"/>
                <a:gd name="T39" fmla="*/ 24 h 114"/>
                <a:gd name="T40" fmla="*/ 90 w 150"/>
                <a:gd name="T41" fmla="*/ 30 h 114"/>
                <a:gd name="T42" fmla="*/ 108 w 150"/>
                <a:gd name="T43" fmla="*/ 36 h 114"/>
                <a:gd name="T44" fmla="*/ 126 w 150"/>
                <a:gd name="T45" fmla="*/ 42 h 114"/>
                <a:gd name="T46" fmla="*/ 150 w 150"/>
                <a:gd name="T47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150" y="48"/>
                  </a:moveTo>
                  <a:lnTo>
                    <a:pt x="150" y="48"/>
                  </a:lnTo>
                  <a:lnTo>
                    <a:pt x="90" y="114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2" y="42"/>
                  </a:lnTo>
                  <a:lnTo>
                    <a:pt x="24" y="3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72" y="24"/>
                  </a:lnTo>
                  <a:lnTo>
                    <a:pt x="90" y="30"/>
                  </a:lnTo>
                  <a:lnTo>
                    <a:pt x="108" y="36"/>
                  </a:lnTo>
                  <a:lnTo>
                    <a:pt x="126" y="42"/>
                  </a:lnTo>
                  <a:lnTo>
                    <a:pt x="15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8" name="Freeform 16"/>
            <p:cNvSpPr>
              <a:spLocks/>
            </p:cNvSpPr>
            <p:nvPr/>
          </p:nvSpPr>
          <p:spPr bwMode="auto">
            <a:xfrm>
              <a:off x="4176" y="3950"/>
              <a:ext cx="97" cy="132"/>
            </a:xfrm>
            <a:custGeom>
              <a:avLst/>
              <a:gdLst>
                <a:gd name="T0" fmla="*/ 0 w 97"/>
                <a:gd name="T1" fmla="*/ 6 h 132"/>
                <a:gd name="T2" fmla="*/ 0 w 97"/>
                <a:gd name="T3" fmla="*/ 6 h 132"/>
                <a:gd name="T4" fmla="*/ 97 w 97"/>
                <a:gd name="T5" fmla="*/ 0 h 132"/>
                <a:gd name="T6" fmla="*/ 91 w 97"/>
                <a:gd name="T7" fmla="*/ 6 h 132"/>
                <a:gd name="T8" fmla="*/ 85 w 97"/>
                <a:gd name="T9" fmla="*/ 18 h 132"/>
                <a:gd name="T10" fmla="*/ 85 w 97"/>
                <a:gd name="T11" fmla="*/ 24 h 132"/>
                <a:gd name="T12" fmla="*/ 79 w 97"/>
                <a:gd name="T13" fmla="*/ 30 h 132"/>
                <a:gd name="T14" fmla="*/ 79 w 97"/>
                <a:gd name="T15" fmla="*/ 42 h 132"/>
                <a:gd name="T16" fmla="*/ 73 w 97"/>
                <a:gd name="T17" fmla="*/ 48 h 132"/>
                <a:gd name="T18" fmla="*/ 73 w 97"/>
                <a:gd name="T19" fmla="*/ 66 h 132"/>
                <a:gd name="T20" fmla="*/ 67 w 97"/>
                <a:gd name="T21" fmla="*/ 78 h 132"/>
                <a:gd name="T22" fmla="*/ 67 w 97"/>
                <a:gd name="T23" fmla="*/ 96 h 132"/>
                <a:gd name="T24" fmla="*/ 61 w 97"/>
                <a:gd name="T25" fmla="*/ 114 h 132"/>
                <a:gd name="T26" fmla="*/ 55 w 97"/>
                <a:gd name="T27" fmla="*/ 132 h 132"/>
                <a:gd name="T28" fmla="*/ 48 w 97"/>
                <a:gd name="T29" fmla="*/ 114 h 132"/>
                <a:gd name="T30" fmla="*/ 42 w 97"/>
                <a:gd name="T31" fmla="*/ 102 h 132"/>
                <a:gd name="T32" fmla="*/ 36 w 97"/>
                <a:gd name="T33" fmla="*/ 84 h 132"/>
                <a:gd name="T34" fmla="*/ 30 w 97"/>
                <a:gd name="T35" fmla="*/ 72 h 132"/>
                <a:gd name="T36" fmla="*/ 24 w 97"/>
                <a:gd name="T37" fmla="*/ 54 h 132"/>
                <a:gd name="T38" fmla="*/ 18 w 97"/>
                <a:gd name="T39" fmla="*/ 36 h 132"/>
                <a:gd name="T40" fmla="*/ 12 w 97"/>
                <a:gd name="T41" fmla="*/ 24 h 132"/>
                <a:gd name="T42" fmla="*/ 6 w 97"/>
                <a:gd name="T43" fmla="*/ 12 h 132"/>
                <a:gd name="T44" fmla="*/ 0 w 97"/>
                <a:gd name="T4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32">
                  <a:moveTo>
                    <a:pt x="0" y="6"/>
                  </a:moveTo>
                  <a:lnTo>
                    <a:pt x="0" y="6"/>
                  </a:lnTo>
                  <a:lnTo>
                    <a:pt x="97" y="0"/>
                  </a:lnTo>
                  <a:lnTo>
                    <a:pt x="91" y="6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79" y="30"/>
                  </a:lnTo>
                  <a:lnTo>
                    <a:pt x="79" y="42"/>
                  </a:lnTo>
                  <a:lnTo>
                    <a:pt x="73" y="48"/>
                  </a:lnTo>
                  <a:lnTo>
                    <a:pt x="73" y="66"/>
                  </a:lnTo>
                  <a:lnTo>
                    <a:pt x="67" y="78"/>
                  </a:lnTo>
                  <a:lnTo>
                    <a:pt x="67" y="96"/>
                  </a:lnTo>
                  <a:lnTo>
                    <a:pt x="61" y="114"/>
                  </a:lnTo>
                  <a:lnTo>
                    <a:pt x="55" y="132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54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29" name="Freeform 17"/>
            <p:cNvSpPr>
              <a:spLocks/>
            </p:cNvSpPr>
            <p:nvPr/>
          </p:nvSpPr>
          <p:spPr bwMode="auto">
            <a:xfrm>
              <a:off x="4092" y="3956"/>
              <a:ext cx="96" cy="126"/>
            </a:xfrm>
            <a:custGeom>
              <a:avLst/>
              <a:gdLst>
                <a:gd name="T0" fmla="*/ 0 w 96"/>
                <a:gd name="T1" fmla="*/ 0 h 126"/>
                <a:gd name="T2" fmla="*/ 0 w 96"/>
                <a:gd name="T3" fmla="*/ 0 h 126"/>
                <a:gd name="T4" fmla="*/ 96 w 96"/>
                <a:gd name="T5" fmla="*/ 0 h 126"/>
                <a:gd name="T6" fmla="*/ 90 w 96"/>
                <a:gd name="T7" fmla="*/ 6 h 126"/>
                <a:gd name="T8" fmla="*/ 84 w 96"/>
                <a:gd name="T9" fmla="*/ 18 h 126"/>
                <a:gd name="T10" fmla="*/ 78 w 96"/>
                <a:gd name="T11" fmla="*/ 24 h 126"/>
                <a:gd name="T12" fmla="*/ 72 w 96"/>
                <a:gd name="T13" fmla="*/ 30 h 126"/>
                <a:gd name="T14" fmla="*/ 72 w 96"/>
                <a:gd name="T15" fmla="*/ 36 h 126"/>
                <a:gd name="T16" fmla="*/ 66 w 96"/>
                <a:gd name="T17" fmla="*/ 48 h 126"/>
                <a:gd name="T18" fmla="*/ 60 w 96"/>
                <a:gd name="T19" fmla="*/ 60 h 126"/>
                <a:gd name="T20" fmla="*/ 48 w 96"/>
                <a:gd name="T21" fmla="*/ 96 h 126"/>
                <a:gd name="T22" fmla="*/ 42 w 96"/>
                <a:gd name="T23" fmla="*/ 108 h 126"/>
                <a:gd name="T24" fmla="*/ 36 w 96"/>
                <a:gd name="T25" fmla="*/ 126 h 126"/>
                <a:gd name="T26" fmla="*/ 36 w 96"/>
                <a:gd name="T27" fmla="*/ 120 h 126"/>
                <a:gd name="T28" fmla="*/ 30 w 96"/>
                <a:gd name="T29" fmla="*/ 114 h 126"/>
                <a:gd name="T30" fmla="*/ 30 w 96"/>
                <a:gd name="T31" fmla="*/ 96 h 126"/>
                <a:gd name="T32" fmla="*/ 24 w 96"/>
                <a:gd name="T33" fmla="*/ 78 h 126"/>
                <a:gd name="T34" fmla="*/ 18 w 96"/>
                <a:gd name="T35" fmla="*/ 66 h 126"/>
                <a:gd name="T36" fmla="*/ 18 w 96"/>
                <a:gd name="T37" fmla="*/ 48 h 126"/>
                <a:gd name="T38" fmla="*/ 12 w 96"/>
                <a:gd name="T39" fmla="*/ 30 h 126"/>
                <a:gd name="T40" fmla="*/ 6 w 96"/>
                <a:gd name="T41" fmla="*/ 24 h 126"/>
                <a:gd name="T42" fmla="*/ 6 w 96"/>
                <a:gd name="T43" fmla="*/ 12 h 126"/>
                <a:gd name="T44" fmla="*/ 6 w 96"/>
                <a:gd name="T45" fmla="*/ 6 h 126"/>
                <a:gd name="T46" fmla="*/ 0 w 96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6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66" y="48"/>
                  </a:lnTo>
                  <a:lnTo>
                    <a:pt x="60" y="60"/>
                  </a:lnTo>
                  <a:lnTo>
                    <a:pt x="48" y="96"/>
                  </a:lnTo>
                  <a:lnTo>
                    <a:pt x="42" y="108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96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30" name="Freeform 18"/>
            <p:cNvSpPr>
              <a:spLocks/>
            </p:cNvSpPr>
            <p:nvPr/>
          </p:nvSpPr>
          <p:spPr bwMode="auto">
            <a:xfrm>
              <a:off x="3774" y="3830"/>
              <a:ext cx="150" cy="108"/>
            </a:xfrm>
            <a:custGeom>
              <a:avLst/>
              <a:gdLst>
                <a:gd name="T0" fmla="*/ 90 w 150"/>
                <a:gd name="T1" fmla="*/ 0 h 108"/>
                <a:gd name="T2" fmla="*/ 90 w 150"/>
                <a:gd name="T3" fmla="*/ 0 h 108"/>
                <a:gd name="T4" fmla="*/ 150 w 150"/>
                <a:gd name="T5" fmla="*/ 60 h 108"/>
                <a:gd name="T6" fmla="*/ 138 w 150"/>
                <a:gd name="T7" fmla="*/ 60 h 108"/>
                <a:gd name="T8" fmla="*/ 126 w 150"/>
                <a:gd name="T9" fmla="*/ 66 h 108"/>
                <a:gd name="T10" fmla="*/ 120 w 150"/>
                <a:gd name="T11" fmla="*/ 66 h 108"/>
                <a:gd name="T12" fmla="*/ 108 w 150"/>
                <a:gd name="T13" fmla="*/ 72 h 108"/>
                <a:gd name="T14" fmla="*/ 90 w 150"/>
                <a:gd name="T15" fmla="*/ 72 h 108"/>
                <a:gd name="T16" fmla="*/ 84 w 150"/>
                <a:gd name="T17" fmla="*/ 78 h 108"/>
                <a:gd name="T18" fmla="*/ 72 w 150"/>
                <a:gd name="T19" fmla="*/ 78 h 108"/>
                <a:gd name="T20" fmla="*/ 54 w 150"/>
                <a:gd name="T21" fmla="*/ 90 h 108"/>
                <a:gd name="T22" fmla="*/ 36 w 150"/>
                <a:gd name="T23" fmla="*/ 96 h 108"/>
                <a:gd name="T24" fmla="*/ 18 w 150"/>
                <a:gd name="T25" fmla="*/ 102 h 108"/>
                <a:gd name="T26" fmla="*/ 0 w 150"/>
                <a:gd name="T27" fmla="*/ 108 h 108"/>
                <a:gd name="T28" fmla="*/ 6 w 150"/>
                <a:gd name="T29" fmla="*/ 102 h 108"/>
                <a:gd name="T30" fmla="*/ 6 w 150"/>
                <a:gd name="T31" fmla="*/ 96 h 108"/>
                <a:gd name="T32" fmla="*/ 18 w 150"/>
                <a:gd name="T33" fmla="*/ 84 h 108"/>
                <a:gd name="T34" fmla="*/ 30 w 150"/>
                <a:gd name="T35" fmla="*/ 72 h 108"/>
                <a:gd name="T36" fmla="*/ 42 w 150"/>
                <a:gd name="T37" fmla="*/ 54 h 108"/>
                <a:gd name="T38" fmla="*/ 54 w 150"/>
                <a:gd name="T39" fmla="*/ 42 h 108"/>
                <a:gd name="T40" fmla="*/ 66 w 150"/>
                <a:gd name="T41" fmla="*/ 30 h 108"/>
                <a:gd name="T42" fmla="*/ 78 w 150"/>
                <a:gd name="T43" fmla="*/ 18 h 108"/>
                <a:gd name="T44" fmla="*/ 84 w 150"/>
                <a:gd name="T45" fmla="*/ 12 h 108"/>
                <a:gd name="T46" fmla="*/ 90 w 150"/>
                <a:gd name="T4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08">
                  <a:moveTo>
                    <a:pt x="90" y="0"/>
                  </a:moveTo>
                  <a:lnTo>
                    <a:pt x="90" y="0"/>
                  </a:lnTo>
                  <a:lnTo>
                    <a:pt x="150" y="60"/>
                  </a:lnTo>
                  <a:lnTo>
                    <a:pt x="138" y="60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08" y="72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78"/>
                  </a:lnTo>
                  <a:lnTo>
                    <a:pt x="54" y="90"/>
                  </a:lnTo>
                  <a:lnTo>
                    <a:pt x="36" y="96"/>
                  </a:lnTo>
                  <a:lnTo>
                    <a:pt x="18" y="102"/>
                  </a:lnTo>
                  <a:lnTo>
                    <a:pt x="0" y="108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42" y="54"/>
                  </a:lnTo>
                  <a:lnTo>
                    <a:pt x="54" y="42"/>
                  </a:lnTo>
                  <a:lnTo>
                    <a:pt x="66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31" name="Freeform 19"/>
            <p:cNvSpPr>
              <a:spLocks/>
            </p:cNvSpPr>
            <p:nvPr/>
          </p:nvSpPr>
          <p:spPr bwMode="auto">
            <a:xfrm>
              <a:off x="3876" y="3890"/>
              <a:ext cx="132" cy="126"/>
            </a:xfrm>
            <a:custGeom>
              <a:avLst/>
              <a:gdLst>
                <a:gd name="T0" fmla="*/ 54 w 132"/>
                <a:gd name="T1" fmla="*/ 0 h 126"/>
                <a:gd name="T2" fmla="*/ 54 w 132"/>
                <a:gd name="T3" fmla="*/ 0 h 126"/>
                <a:gd name="T4" fmla="*/ 132 w 132"/>
                <a:gd name="T5" fmla="*/ 42 h 126"/>
                <a:gd name="T6" fmla="*/ 120 w 132"/>
                <a:gd name="T7" fmla="*/ 48 h 126"/>
                <a:gd name="T8" fmla="*/ 108 w 132"/>
                <a:gd name="T9" fmla="*/ 48 h 126"/>
                <a:gd name="T10" fmla="*/ 102 w 132"/>
                <a:gd name="T11" fmla="*/ 54 h 126"/>
                <a:gd name="T12" fmla="*/ 90 w 132"/>
                <a:gd name="T13" fmla="*/ 60 h 126"/>
                <a:gd name="T14" fmla="*/ 84 w 132"/>
                <a:gd name="T15" fmla="*/ 66 h 126"/>
                <a:gd name="T16" fmla="*/ 78 w 132"/>
                <a:gd name="T17" fmla="*/ 66 h 126"/>
                <a:gd name="T18" fmla="*/ 66 w 132"/>
                <a:gd name="T19" fmla="*/ 72 h 126"/>
                <a:gd name="T20" fmla="*/ 60 w 132"/>
                <a:gd name="T21" fmla="*/ 78 h 126"/>
                <a:gd name="T22" fmla="*/ 48 w 132"/>
                <a:gd name="T23" fmla="*/ 90 h 126"/>
                <a:gd name="T24" fmla="*/ 30 w 132"/>
                <a:gd name="T25" fmla="*/ 102 h 126"/>
                <a:gd name="T26" fmla="*/ 24 w 132"/>
                <a:gd name="T27" fmla="*/ 108 h 126"/>
                <a:gd name="T28" fmla="*/ 12 w 132"/>
                <a:gd name="T29" fmla="*/ 114 h 126"/>
                <a:gd name="T30" fmla="*/ 0 w 132"/>
                <a:gd name="T31" fmla="*/ 126 h 126"/>
                <a:gd name="T32" fmla="*/ 6 w 132"/>
                <a:gd name="T33" fmla="*/ 108 h 126"/>
                <a:gd name="T34" fmla="*/ 12 w 132"/>
                <a:gd name="T35" fmla="*/ 90 h 126"/>
                <a:gd name="T36" fmla="*/ 18 w 132"/>
                <a:gd name="T37" fmla="*/ 78 h 126"/>
                <a:gd name="T38" fmla="*/ 24 w 132"/>
                <a:gd name="T39" fmla="*/ 60 h 126"/>
                <a:gd name="T40" fmla="*/ 36 w 132"/>
                <a:gd name="T41" fmla="*/ 48 h 126"/>
                <a:gd name="T42" fmla="*/ 42 w 132"/>
                <a:gd name="T43" fmla="*/ 30 h 126"/>
                <a:gd name="T44" fmla="*/ 42 w 132"/>
                <a:gd name="T45" fmla="*/ 24 h 126"/>
                <a:gd name="T46" fmla="*/ 48 w 132"/>
                <a:gd name="T47" fmla="*/ 12 h 126"/>
                <a:gd name="T48" fmla="*/ 48 w 132"/>
                <a:gd name="T49" fmla="*/ 6 h 126"/>
                <a:gd name="T50" fmla="*/ 54 w 132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26">
                  <a:moveTo>
                    <a:pt x="54" y="0"/>
                  </a:moveTo>
                  <a:lnTo>
                    <a:pt x="54" y="0"/>
                  </a:lnTo>
                  <a:lnTo>
                    <a:pt x="132" y="42"/>
                  </a:lnTo>
                  <a:lnTo>
                    <a:pt x="120" y="48"/>
                  </a:lnTo>
                  <a:lnTo>
                    <a:pt x="108" y="48"/>
                  </a:lnTo>
                  <a:lnTo>
                    <a:pt x="102" y="54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48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08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36" y="48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32" name="Freeform 20"/>
            <p:cNvSpPr>
              <a:spLocks/>
            </p:cNvSpPr>
            <p:nvPr/>
          </p:nvSpPr>
          <p:spPr bwMode="auto">
            <a:xfrm>
              <a:off x="3702" y="3697"/>
              <a:ext cx="156" cy="78"/>
            </a:xfrm>
            <a:custGeom>
              <a:avLst/>
              <a:gdLst>
                <a:gd name="T0" fmla="*/ 156 w 156"/>
                <a:gd name="T1" fmla="*/ 0 h 78"/>
                <a:gd name="T2" fmla="*/ 156 w 156"/>
                <a:gd name="T3" fmla="*/ 0 h 78"/>
                <a:gd name="T4" fmla="*/ 156 w 156"/>
                <a:gd name="T5" fmla="*/ 78 h 78"/>
                <a:gd name="T6" fmla="*/ 144 w 156"/>
                <a:gd name="T7" fmla="*/ 72 h 78"/>
                <a:gd name="T8" fmla="*/ 138 w 156"/>
                <a:gd name="T9" fmla="*/ 66 h 78"/>
                <a:gd name="T10" fmla="*/ 126 w 156"/>
                <a:gd name="T11" fmla="*/ 66 h 78"/>
                <a:gd name="T12" fmla="*/ 120 w 156"/>
                <a:gd name="T13" fmla="*/ 60 h 78"/>
                <a:gd name="T14" fmla="*/ 108 w 156"/>
                <a:gd name="T15" fmla="*/ 54 h 78"/>
                <a:gd name="T16" fmla="*/ 102 w 156"/>
                <a:gd name="T17" fmla="*/ 54 h 78"/>
                <a:gd name="T18" fmla="*/ 84 w 156"/>
                <a:gd name="T19" fmla="*/ 48 h 78"/>
                <a:gd name="T20" fmla="*/ 60 w 156"/>
                <a:gd name="T21" fmla="*/ 42 h 78"/>
                <a:gd name="T22" fmla="*/ 42 w 156"/>
                <a:gd name="T23" fmla="*/ 42 h 78"/>
                <a:gd name="T24" fmla="*/ 24 w 156"/>
                <a:gd name="T25" fmla="*/ 36 h 78"/>
                <a:gd name="T26" fmla="*/ 0 w 156"/>
                <a:gd name="T27" fmla="*/ 30 h 78"/>
                <a:gd name="T28" fmla="*/ 18 w 156"/>
                <a:gd name="T29" fmla="*/ 24 h 78"/>
                <a:gd name="T30" fmla="*/ 42 w 156"/>
                <a:gd name="T31" fmla="*/ 24 h 78"/>
                <a:gd name="T32" fmla="*/ 60 w 156"/>
                <a:gd name="T33" fmla="*/ 18 h 78"/>
                <a:gd name="T34" fmla="*/ 78 w 156"/>
                <a:gd name="T35" fmla="*/ 12 h 78"/>
                <a:gd name="T36" fmla="*/ 96 w 156"/>
                <a:gd name="T37" fmla="*/ 12 h 78"/>
                <a:gd name="T38" fmla="*/ 108 w 156"/>
                <a:gd name="T39" fmla="*/ 12 h 78"/>
                <a:gd name="T40" fmla="*/ 120 w 156"/>
                <a:gd name="T41" fmla="*/ 6 h 78"/>
                <a:gd name="T42" fmla="*/ 138 w 156"/>
                <a:gd name="T43" fmla="*/ 6 h 78"/>
                <a:gd name="T44" fmla="*/ 144 w 156"/>
                <a:gd name="T45" fmla="*/ 0 h 78"/>
                <a:gd name="T46" fmla="*/ 156 w 15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78">
                  <a:moveTo>
                    <a:pt x="156" y="0"/>
                  </a:moveTo>
                  <a:lnTo>
                    <a:pt x="156" y="0"/>
                  </a:lnTo>
                  <a:lnTo>
                    <a:pt x="156" y="78"/>
                  </a:lnTo>
                  <a:lnTo>
                    <a:pt x="144" y="72"/>
                  </a:lnTo>
                  <a:lnTo>
                    <a:pt x="138" y="66"/>
                  </a:lnTo>
                  <a:lnTo>
                    <a:pt x="126" y="66"/>
                  </a:lnTo>
                  <a:lnTo>
                    <a:pt x="120" y="60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84" y="48"/>
                  </a:lnTo>
                  <a:lnTo>
                    <a:pt x="60" y="42"/>
                  </a:lnTo>
                  <a:lnTo>
                    <a:pt x="42" y="42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60" y="18"/>
                  </a:lnTo>
                  <a:lnTo>
                    <a:pt x="78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33" name="Freeform 21"/>
            <p:cNvSpPr>
              <a:spLocks/>
            </p:cNvSpPr>
            <p:nvPr/>
          </p:nvSpPr>
          <p:spPr bwMode="auto">
            <a:xfrm>
              <a:off x="4170" y="3427"/>
              <a:ext cx="91" cy="132"/>
            </a:xfrm>
            <a:custGeom>
              <a:avLst/>
              <a:gdLst>
                <a:gd name="T0" fmla="*/ 91 w 91"/>
                <a:gd name="T1" fmla="*/ 132 h 132"/>
                <a:gd name="T2" fmla="*/ 91 w 91"/>
                <a:gd name="T3" fmla="*/ 132 h 132"/>
                <a:gd name="T4" fmla="*/ 0 w 91"/>
                <a:gd name="T5" fmla="*/ 126 h 132"/>
                <a:gd name="T6" fmla="*/ 6 w 91"/>
                <a:gd name="T7" fmla="*/ 114 h 132"/>
                <a:gd name="T8" fmla="*/ 12 w 91"/>
                <a:gd name="T9" fmla="*/ 108 h 132"/>
                <a:gd name="T10" fmla="*/ 18 w 91"/>
                <a:gd name="T11" fmla="*/ 102 h 132"/>
                <a:gd name="T12" fmla="*/ 24 w 91"/>
                <a:gd name="T13" fmla="*/ 96 h 132"/>
                <a:gd name="T14" fmla="*/ 30 w 91"/>
                <a:gd name="T15" fmla="*/ 84 h 132"/>
                <a:gd name="T16" fmla="*/ 36 w 91"/>
                <a:gd name="T17" fmla="*/ 78 h 132"/>
                <a:gd name="T18" fmla="*/ 36 w 91"/>
                <a:gd name="T19" fmla="*/ 72 h 132"/>
                <a:gd name="T20" fmla="*/ 42 w 91"/>
                <a:gd name="T21" fmla="*/ 66 h 132"/>
                <a:gd name="T22" fmla="*/ 48 w 91"/>
                <a:gd name="T23" fmla="*/ 48 h 132"/>
                <a:gd name="T24" fmla="*/ 61 w 91"/>
                <a:gd name="T25" fmla="*/ 36 h 132"/>
                <a:gd name="T26" fmla="*/ 67 w 91"/>
                <a:gd name="T27" fmla="*/ 18 h 132"/>
                <a:gd name="T28" fmla="*/ 79 w 91"/>
                <a:gd name="T29" fmla="*/ 0 h 132"/>
                <a:gd name="T30" fmla="*/ 79 w 91"/>
                <a:gd name="T31" fmla="*/ 18 h 132"/>
                <a:gd name="T32" fmla="*/ 79 w 91"/>
                <a:gd name="T33" fmla="*/ 36 h 132"/>
                <a:gd name="T34" fmla="*/ 85 w 91"/>
                <a:gd name="T35" fmla="*/ 66 h 132"/>
                <a:gd name="T36" fmla="*/ 85 w 91"/>
                <a:gd name="T37" fmla="*/ 84 h 132"/>
                <a:gd name="T38" fmla="*/ 85 w 91"/>
                <a:gd name="T39" fmla="*/ 102 h 132"/>
                <a:gd name="T40" fmla="*/ 91 w 91"/>
                <a:gd name="T41" fmla="*/ 120 h 132"/>
                <a:gd name="T42" fmla="*/ 91 w 91"/>
                <a:gd name="T43" fmla="*/ 126 h 132"/>
                <a:gd name="T44" fmla="*/ 91 w 91"/>
                <a:gd name="T4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32">
                  <a:moveTo>
                    <a:pt x="91" y="132"/>
                  </a:moveTo>
                  <a:lnTo>
                    <a:pt x="91" y="132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0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61" y="36"/>
                  </a:lnTo>
                  <a:lnTo>
                    <a:pt x="67" y="18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79" y="36"/>
                  </a:lnTo>
                  <a:lnTo>
                    <a:pt x="85" y="66"/>
                  </a:lnTo>
                  <a:lnTo>
                    <a:pt x="85" y="84"/>
                  </a:lnTo>
                  <a:lnTo>
                    <a:pt x="85" y="102"/>
                  </a:lnTo>
                  <a:lnTo>
                    <a:pt x="91" y="120"/>
                  </a:lnTo>
                  <a:lnTo>
                    <a:pt x="91" y="126"/>
                  </a:lnTo>
                  <a:lnTo>
                    <a:pt x="91" y="1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34" name="Freeform 22"/>
            <p:cNvSpPr>
              <a:spLocks/>
            </p:cNvSpPr>
            <p:nvPr/>
          </p:nvSpPr>
          <p:spPr bwMode="auto">
            <a:xfrm>
              <a:off x="3882" y="3493"/>
              <a:ext cx="120" cy="132"/>
            </a:xfrm>
            <a:custGeom>
              <a:avLst/>
              <a:gdLst>
                <a:gd name="T0" fmla="*/ 120 w 120"/>
                <a:gd name="T1" fmla="*/ 90 h 132"/>
                <a:gd name="T2" fmla="*/ 120 w 120"/>
                <a:gd name="T3" fmla="*/ 90 h 132"/>
                <a:gd name="T4" fmla="*/ 42 w 120"/>
                <a:gd name="T5" fmla="*/ 132 h 132"/>
                <a:gd name="T6" fmla="*/ 42 w 120"/>
                <a:gd name="T7" fmla="*/ 126 h 132"/>
                <a:gd name="T8" fmla="*/ 42 w 120"/>
                <a:gd name="T9" fmla="*/ 114 h 132"/>
                <a:gd name="T10" fmla="*/ 42 w 120"/>
                <a:gd name="T11" fmla="*/ 108 h 132"/>
                <a:gd name="T12" fmla="*/ 36 w 120"/>
                <a:gd name="T13" fmla="*/ 96 h 132"/>
                <a:gd name="T14" fmla="*/ 36 w 120"/>
                <a:gd name="T15" fmla="*/ 90 h 132"/>
                <a:gd name="T16" fmla="*/ 30 w 120"/>
                <a:gd name="T17" fmla="*/ 84 h 132"/>
                <a:gd name="T18" fmla="*/ 24 w 120"/>
                <a:gd name="T19" fmla="*/ 66 h 132"/>
                <a:gd name="T20" fmla="*/ 18 w 120"/>
                <a:gd name="T21" fmla="*/ 54 h 132"/>
                <a:gd name="T22" fmla="*/ 12 w 120"/>
                <a:gd name="T23" fmla="*/ 36 h 132"/>
                <a:gd name="T24" fmla="*/ 6 w 120"/>
                <a:gd name="T25" fmla="*/ 18 h 132"/>
                <a:gd name="T26" fmla="*/ 0 w 120"/>
                <a:gd name="T27" fmla="*/ 0 h 132"/>
                <a:gd name="T28" fmla="*/ 6 w 120"/>
                <a:gd name="T29" fmla="*/ 6 h 132"/>
                <a:gd name="T30" fmla="*/ 12 w 120"/>
                <a:gd name="T31" fmla="*/ 12 h 132"/>
                <a:gd name="T32" fmla="*/ 30 w 120"/>
                <a:gd name="T33" fmla="*/ 24 h 132"/>
                <a:gd name="T34" fmla="*/ 42 w 120"/>
                <a:gd name="T35" fmla="*/ 36 h 132"/>
                <a:gd name="T36" fmla="*/ 60 w 120"/>
                <a:gd name="T37" fmla="*/ 48 h 132"/>
                <a:gd name="T38" fmla="*/ 72 w 120"/>
                <a:gd name="T39" fmla="*/ 60 h 132"/>
                <a:gd name="T40" fmla="*/ 90 w 120"/>
                <a:gd name="T41" fmla="*/ 66 h 132"/>
                <a:gd name="T42" fmla="*/ 102 w 120"/>
                <a:gd name="T43" fmla="*/ 78 h 132"/>
                <a:gd name="T44" fmla="*/ 120 w 120"/>
                <a:gd name="T45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32">
                  <a:moveTo>
                    <a:pt x="120" y="90"/>
                  </a:moveTo>
                  <a:lnTo>
                    <a:pt x="120" y="90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24" y="66"/>
                  </a:lnTo>
                  <a:lnTo>
                    <a:pt x="18" y="54"/>
                  </a:lnTo>
                  <a:lnTo>
                    <a:pt x="12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30" y="24"/>
                  </a:lnTo>
                  <a:lnTo>
                    <a:pt x="42" y="36"/>
                  </a:lnTo>
                  <a:lnTo>
                    <a:pt x="60" y="48"/>
                  </a:lnTo>
                  <a:lnTo>
                    <a:pt x="72" y="60"/>
                  </a:lnTo>
                  <a:lnTo>
                    <a:pt x="90" y="66"/>
                  </a:lnTo>
                  <a:lnTo>
                    <a:pt x="102" y="78"/>
                  </a:lnTo>
                  <a:lnTo>
                    <a:pt x="12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35" name="Freeform 23"/>
            <p:cNvSpPr>
              <a:spLocks/>
            </p:cNvSpPr>
            <p:nvPr/>
          </p:nvSpPr>
          <p:spPr bwMode="auto">
            <a:xfrm>
              <a:off x="4080" y="3421"/>
              <a:ext cx="96" cy="138"/>
            </a:xfrm>
            <a:custGeom>
              <a:avLst/>
              <a:gdLst>
                <a:gd name="T0" fmla="*/ 96 w 96"/>
                <a:gd name="T1" fmla="*/ 120 h 138"/>
                <a:gd name="T2" fmla="*/ 96 w 96"/>
                <a:gd name="T3" fmla="*/ 120 h 138"/>
                <a:gd name="T4" fmla="*/ 0 w 96"/>
                <a:gd name="T5" fmla="*/ 138 h 138"/>
                <a:gd name="T6" fmla="*/ 6 w 96"/>
                <a:gd name="T7" fmla="*/ 126 h 138"/>
                <a:gd name="T8" fmla="*/ 12 w 96"/>
                <a:gd name="T9" fmla="*/ 120 h 138"/>
                <a:gd name="T10" fmla="*/ 12 w 96"/>
                <a:gd name="T11" fmla="*/ 108 h 138"/>
                <a:gd name="T12" fmla="*/ 12 w 96"/>
                <a:gd name="T13" fmla="*/ 102 h 138"/>
                <a:gd name="T14" fmla="*/ 18 w 96"/>
                <a:gd name="T15" fmla="*/ 96 h 138"/>
                <a:gd name="T16" fmla="*/ 18 w 96"/>
                <a:gd name="T17" fmla="*/ 84 h 138"/>
                <a:gd name="T18" fmla="*/ 18 w 96"/>
                <a:gd name="T19" fmla="*/ 72 h 138"/>
                <a:gd name="T20" fmla="*/ 18 w 96"/>
                <a:gd name="T21" fmla="*/ 54 h 138"/>
                <a:gd name="T22" fmla="*/ 18 w 96"/>
                <a:gd name="T23" fmla="*/ 36 h 138"/>
                <a:gd name="T24" fmla="*/ 18 w 96"/>
                <a:gd name="T25" fmla="*/ 18 h 138"/>
                <a:gd name="T26" fmla="*/ 24 w 96"/>
                <a:gd name="T27" fmla="*/ 0 h 138"/>
                <a:gd name="T28" fmla="*/ 24 w 96"/>
                <a:gd name="T29" fmla="*/ 6 h 138"/>
                <a:gd name="T30" fmla="*/ 30 w 96"/>
                <a:gd name="T31" fmla="*/ 12 h 138"/>
                <a:gd name="T32" fmla="*/ 42 w 96"/>
                <a:gd name="T33" fmla="*/ 30 h 138"/>
                <a:gd name="T34" fmla="*/ 54 w 96"/>
                <a:gd name="T35" fmla="*/ 60 h 138"/>
                <a:gd name="T36" fmla="*/ 66 w 96"/>
                <a:gd name="T37" fmla="*/ 72 h 138"/>
                <a:gd name="T38" fmla="*/ 72 w 96"/>
                <a:gd name="T39" fmla="*/ 90 h 138"/>
                <a:gd name="T40" fmla="*/ 84 w 96"/>
                <a:gd name="T41" fmla="*/ 102 h 138"/>
                <a:gd name="T42" fmla="*/ 90 w 96"/>
                <a:gd name="T43" fmla="*/ 114 h 138"/>
                <a:gd name="T44" fmla="*/ 96 w 96"/>
                <a:gd name="T4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38">
                  <a:moveTo>
                    <a:pt x="96" y="120"/>
                  </a:moveTo>
                  <a:lnTo>
                    <a:pt x="96" y="120"/>
                  </a:lnTo>
                  <a:lnTo>
                    <a:pt x="0" y="138"/>
                  </a:lnTo>
                  <a:lnTo>
                    <a:pt x="6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96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84" y="102"/>
                  </a:lnTo>
                  <a:lnTo>
                    <a:pt x="90" y="114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1336" name="Freeform 24"/>
            <p:cNvSpPr>
              <a:spLocks/>
            </p:cNvSpPr>
            <p:nvPr/>
          </p:nvSpPr>
          <p:spPr bwMode="auto">
            <a:xfrm>
              <a:off x="3966" y="3463"/>
              <a:ext cx="126" cy="132"/>
            </a:xfrm>
            <a:custGeom>
              <a:avLst/>
              <a:gdLst>
                <a:gd name="T0" fmla="*/ 126 w 126"/>
                <a:gd name="T1" fmla="*/ 84 h 132"/>
                <a:gd name="T2" fmla="*/ 126 w 126"/>
                <a:gd name="T3" fmla="*/ 84 h 132"/>
                <a:gd name="T4" fmla="*/ 48 w 126"/>
                <a:gd name="T5" fmla="*/ 132 h 132"/>
                <a:gd name="T6" fmla="*/ 48 w 126"/>
                <a:gd name="T7" fmla="*/ 126 h 132"/>
                <a:gd name="T8" fmla="*/ 48 w 126"/>
                <a:gd name="T9" fmla="*/ 114 h 132"/>
                <a:gd name="T10" fmla="*/ 48 w 126"/>
                <a:gd name="T11" fmla="*/ 108 h 132"/>
                <a:gd name="T12" fmla="*/ 42 w 126"/>
                <a:gd name="T13" fmla="*/ 102 h 132"/>
                <a:gd name="T14" fmla="*/ 42 w 126"/>
                <a:gd name="T15" fmla="*/ 96 h 132"/>
                <a:gd name="T16" fmla="*/ 42 w 126"/>
                <a:gd name="T17" fmla="*/ 90 h 132"/>
                <a:gd name="T18" fmla="*/ 36 w 126"/>
                <a:gd name="T19" fmla="*/ 84 h 132"/>
                <a:gd name="T20" fmla="*/ 30 w 126"/>
                <a:gd name="T21" fmla="*/ 66 h 132"/>
                <a:gd name="T22" fmla="*/ 18 w 126"/>
                <a:gd name="T23" fmla="*/ 36 h 132"/>
                <a:gd name="T24" fmla="*/ 12 w 126"/>
                <a:gd name="T25" fmla="*/ 18 h 132"/>
                <a:gd name="T26" fmla="*/ 0 w 126"/>
                <a:gd name="T27" fmla="*/ 0 h 132"/>
                <a:gd name="T28" fmla="*/ 18 w 126"/>
                <a:gd name="T29" fmla="*/ 12 h 132"/>
                <a:gd name="T30" fmla="*/ 24 w 126"/>
                <a:gd name="T31" fmla="*/ 18 h 132"/>
                <a:gd name="T32" fmla="*/ 30 w 126"/>
                <a:gd name="T33" fmla="*/ 24 h 132"/>
                <a:gd name="T34" fmla="*/ 48 w 126"/>
                <a:gd name="T35" fmla="*/ 36 h 132"/>
                <a:gd name="T36" fmla="*/ 60 w 126"/>
                <a:gd name="T37" fmla="*/ 42 h 132"/>
                <a:gd name="T38" fmla="*/ 78 w 126"/>
                <a:gd name="T39" fmla="*/ 54 h 132"/>
                <a:gd name="T40" fmla="*/ 90 w 126"/>
                <a:gd name="T41" fmla="*/ 66 h 132"/>
                <a:gd name="T42" fmla="*/ 108 w 126"/>
                <a:gd name="T43" fmla="*/ 78 h 132"/>
                <a:gd name="T44" fmla="*/ 114 w 126"/>
                <a:gd name="T45" fmla="*/ 84 h 132"/>
                <a:gd name="T46" fmla="*/ 126 w 126"/>
                <a:gd name="T47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126" y="84"/>
                  </a:moveTo>
                  <a:lnTo>
                    <a:pt x="126" y="84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8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48" y="36"/>
                  </a:lnTo>
                  <a:lnTo>
                    <a:pt x="60" y="42"/>
                  </a:lnTo>
                  <a:lnTo>
                    <a:pt x="78" y="54"/>
                  </a:lnTo>
                  <a:lnTo>
                    <a:pt x="90" y="66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26" y="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41337" name="Line 25"/>
          <p:cNvSpPr>
            <a:spLocks noChangeAspect="1" noChangeShapeType="1"/>
          </p:cNvSpPr>
          <p:nvPr/>
        </p:nvSpPr>
        <p:spPr bwMode="auto">
          <a:xfrm flipV="1">
            <a:off x="4794250" y="4097338"/>
            <a:ext cx="114300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39" name="Line 27"/>
          <p:cNvSpPr>
            <a:spLocks noChangeAspect="1" noChangeShapeType="1"/>
          </p:cNvSpPr>
          <p:nvPr/>
        </p:nvSpPr>
        <p:spPr bwMode="auto">
          <a:xfrm flipH="1">
            <a:off x="4325938" y="4462463"/>
            <a:ext cx="120650" cy="292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0" name="Line 28"/>
          <p:cNvSpPr>
            <a:spLocks noChangeAspect="1" noChangeShapeType="1"/>
          </p:cNvSpPr>
          <p:nvPr/>
        </p:nvSpPr>
        <p:spPr bwMode="auto">
          <a:xfrm flipH="1">
            <a:off x="4406900" y="4510088"/>
            <a:ext cx="95250" cy="233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1" name="Line 29"/>
          <p:cNvSpPr>
            <a:spLocks noChangeAspect="1" noChangeShapeType="1"/>
          </p:cNvSpPr>
          <p:nvPr/>
        </p:nvSpPr>
        <p:spPr bwMode="auto">
          <a:xfrm>
            <a:off x="4325938" y="4754563"/>
            <a:ext cx="163512" cy="138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2" name="Line 30"/>
          <p:cNvSpPr>
            <a:spLocks noChangeAspect="1" noChangeShapeType="1"/>
          </p:cNvSpPr>
          <p:nvPr/>
        </p:nvSpPr>
        <p:spPr bwMode="auto">
          <a:xfrm flipV="1">
            <a:off x="4729163" y="4914900"/>
            <a:ext cx="258762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3" name="Line 31"/>
          <p:cNvSpPr>
            <a:spLocks noChangeAspect="1" noChangeShapeType="1"/>
          </p:cNvSpPr>
          <p:nvPr/>
        </p:nvSpPr>
        <p:spPr bwMode="auto">
          <a:xfrm flipV="1">
            <a:off x="4714875" y="4868863"/>
            <a:ext cx="2174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4" name="Line 32"/>
          <p:cNvSpPr>
            <a:spLocks noChangeAspect="1" noChangeShapeType="1"/>
          </p:cNvSpPr>
          <p:nvPr/>
        </p:nvSpPr>
        <p:spPr bwMode="auto">
          <a:xfrm flipV="1">
            <a:off x="4987925" y="4618038"/>
            <a:ext cx="122238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5" name="Line 33"/>
          <p:cNvSpPr>
            <a:spLocks noChangeAspect="1" noChangeShapeType="1"/>
          </p:cNvSpPr>
          <p:nvPr/>
        </p:nvSpPr>
        <p:spPr bwMode="auto">
          <a:xfrm flipH="1" flipV="1">
            <a:off x="4837113" y="4394200"/>
            <a:ext cx="273050" cy="223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6" name="Line 34"/>
          <p:cNvSpPr>
            <a:spLocks noChangeAspect="1" noChangeShapeType="1"/>
          </p:cNvSpPr>
          <p:nvPr/>
        </p:nvSpPr>
        <p:spPr bwMode="auto">
          <a:xfrm flipH="1" flipV="1">
            <a:off x="4808538" y="4456113"/>
            <a:ext cx="217487" cy="173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7" name="Line 35"/>
          <p:cNvSpPr>
            <a:spLocks noChangeAspect="1" noChangeShapeType="1"/>
          </p:cNvSpPr>
          <p:nvPr/>
        </p:nvSpPr>
        <p:spPr bwMode="auto">
          <a:xfrm flipV="1">
            <a:off x="4446588" y="4394200"/>
            <a:ext cx="390525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8" name="Line 36"/>
          <p:cNvSpPr>
            <a:spLocks noChangeAspect="1" noChangeShapeType="1"/>
          </p:cNvSpPr>
          <p:nvPr/>
        </p:nvSpPr>
        <p:spPr bwMode="auto">
          <a:xfrm>
            <a:off x="4987925" y="4914900"/>
            <a:ext cx="268288" cy="225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49" name="Line 37"/>
          <p:cNvSpPr>
            <a:spLocks noChangeAspect="1" noChangeShapeType="1"/>
          </p:cNvSpPr>
          <p:nvPr/>
        </p:nvSpPr>
        <p:spPr bwMode="auto">
          <a:xfrm flipH="1">
            <a:off x="5189538" y="5140325"/>
            <a:ext cx="66675" cy="182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0" name="Line 38"/>
          <p:cNvSpPr>
            <a:spLocks noChangeAspect="1" noChangeShapeType="1"/>
          </p:cNvSpPr>
          <p:nvPr/>
        </p:nvSpPr>
        <p:spPr bwMode="auto">
          <a:xfrm flipH="1">
            <a:off x="5256213" y="5184775"/>
            <a:ext cx="61912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1" name="Line 39"/>
          <p:cNvSpPr>
            <a:spLocks noChangeAspect="1" noChangeShapeType="1"/>
          </p:cNvSpPr>
          <p:nvPr/>
        </p:nvSpPr>
        <p:spPr bwMode="auto">
          <a:xfrm>
            <a:off x="5267325" y="5532438"/>
            <a:ext cx="155575" cy="128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2" name="Line 40"/>
          <p:cNvSpPr>
            <a:spLocks noChangeAspect="1" noChangeShapeType="1"/>
          </p:cNvSpPr>
          <p:nvPr/>
        </p:nvSpPr>
        <p:spPr bwMode="auto">
          <a:xfrm flipV="1">
            <a:off x="5422900" y="5591175"/>
            <a:ext cx="393700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3" name="Line 41"/>
          <p:cNvSpPr>
            <a:spLocks noChangeAspect="1" noChangeShapeType="1"/>
          </p:cNvSpPr>
          <p:nvPr/>
        </p:nvSpPr>
        <p:spPr bwMode="auto">
          <a:xfrm flipV="1">
            <a:off x="5445125" y="5546725"/>
            <a:ext cx="312738" cy="55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4" name="Line 42"/>
          <p:cNvSpPr>
            <a:spLocks noChangeAspect="1" noChangeShapeType="1"/>
          </p:cNvSpPr>
          <p:nvPr/>
        </p:nvSpPr>
        <p:spPr bwMode="auto">
          <a:xfrm flipV="1">
            <a:off x="5816600" y="5295900"/>
            <a:ext cx="117475" cy="295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5" name="Line 43"/>
          <p:cNvSpPr>
            <a:spLocks noChangeAspect="1" noChangeShapeType="1"/>
          </p:cNvSpPr>
          <p:nvPr/>
        </p:nvSpPr>
        <p:spPr bwMode="auto">
          <a:xfrm flipH="1" flipV="1">
            <a:off x="5661025" y="5072063"/>
            <a:ext cx="273050" cy="223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6" name="Line 44"/>
          <p:cNvSpPr>
            <a:spLocks noChangeAspect="1" noChangeShapeType="1"/>
          </p:cNvSpPr>
          <p:nvPr/>
        </p:nvSpPr>
        <p:spPr bwMode="auto">
          <a:xfrm flipH="1" flipV="1">
            <a:off x="5637213" y="5133975"/>
            <a:ext cx="217487" cy="1778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7" name="Line 45"/>
          <p:cNvSpPr>
            <a:spLocks noChangeAspect="1" noChangeShapeType="1"/>
          </p:cNvSpPr>
          <p:nvPr/>
        </p:nvSpPr>
        <p:spPr bwMode="auto">
          <a:xfrm flipV="1">
            <a:off x="5256213" y="5072063"/>
            <a:ext cx="404812" cy="682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8" name="Line 46"/>
          <p:cNvSpPr>
            <a:spLocks noChangeAspect="1" noChangeShapeType="1"/>
          </p:cNvSpPr>
          <p:nvPr/>
        </p:nvSpPr>
        <p:spPr bwMode="auto">
          <a:xfrm flipH="1">
            <a:off x="3684588" y="5605463"/>
            <a:ext cx="352425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59" name="Freeform 47"/>
          <p:cNvSpPr>
            <a:spLocks noChangeAspect="1"/>
          </p:cNvSpPr>
          <p:nvPr/>
        </p:nvSpPr>
        <p:spPr bwMode="auto">
          <a:xfrm>
            <a:off x="3684588" y="5586413"/>
            <a:ext cx="369887" cy="120650"/>
          </a:xfrm>
          <a:custGeom>
            <a:avLst/>
            <a:gdLst>
              <a:gd name="T0" fmla="*/ 110 w 116"/>
              <a:gd name="T1" fmla="*/ 0 h 50"/>
              <a:gd name="T2" fmla="*/ 112 w 116"/>
              <a:gd name="T3" fmla="*/ 8 h 50"/>
              <a:gd name="T4" fmla="*/ 116 w 116"/>
              <a:gd name="T5" fmla="*/ 17 h 50"/>
              <a:gd name="T6" fmla="*/ 0 w 116"/>
              <a:gd name="T7" fmla="*/ 50 h 50"/>
              <a:gd name="T8" fmla="*/ 0 w 116"/>
              <a:gd name="T9" fmla="*/ 33 h 50"/>
              <a:gd name="T10" fmla="*/ 110 w 116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" h="50">
                <a:moveTo>
                  <a:pt x="110" y="0"/>
                </a:moveTo>
                <a:lnTo>
                  <a:pt x="112" y="8"/>
                </a:lnTo>
                <a:lnTo>
                  <a:pt x="116" y="17"/>
                </a:lnTo>
                <a:lnTo>
                  <a:pt x="0" y="50"/>
                </a:lnTo>
                <a:lnTo>
                  <a:pt x="0" y="33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0" name="Line 48"/>
          <p:cNvSpPr>
            <a:spLocks noChangeAspect="1" noChangeShapeType="1"/>
          </p:cNvSpPr>
          <p:nvPr/>
        </p:nvSpPr>
        <p:spPr bwMode="auto">
          <a:xfrm flipV="1">
            <a:off x="3684588" y="5553075"/>
            <a:ext cx="282575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1" name="Line 49"/>
          <p:cNvSpPr>
            <a:spLocks noChangeAspect="1" noChangeShapeType="1"/>
          </p:cNvSpPr>
          <p:nvPr/>
        </p:nvSpPr>
        <p:spPr bwMode="auto">
          <a:xfrm flipV="1">
            <a:off x="4041775" y="5570538"/>
            <a:ext cx="1270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2" name="Line 50"/>
          <p:cNvSpPr>
            <a:spLocks noChangeAspect="1" noChangeShapeType="1"/>
          </p:cNvSpPr>
          <p:nvPr/>
        </p:nvSpPr>
        <p:spPr bwMode="auto">
          <a:xfrm flipH="1" flipV="1">
            <a:off x="3770313" y="5395913"/>
            <a:ext cx="176212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3" name="Line 51"/>
          <p:cNvSpPr>
            <a:spLocks noChangeAspect="1" noChangeShapeType="1"/>
          </p:cNvSpPr>
          <p:nvPr/>
        </p:nvSpPr>
        <p:spPr bwMode="auto">
          <a:xfrm flipH="1" flipV="1">
            <a:off x="3770313" y="5438775"/>
            <a:ext cx="166687" cy="33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4" name="Line 52"/>
          <p:cNvSpPr>
            <a:spLocks noChangeAspect="1" noChangeShapeType="1"/>
          </p:cNvSpPr>
          <p:nvPr/>
        </p:nvSpPr>
        <p:spPr bwMode="auto">
          <a:xfrm flipH="1">
            <a:off x="3435350" y="5395913"/>
            <a:ext cx="334963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5" name="Line 53"/>
          <p:cNvSpPr>
            <a:spLocks noChangeAspect="1" noChangeShapeType="1"/>
          </p:cNvSpPr>
          <p:nvPr/>
        </p:nvSpPr>
        <p:spPr bwMode="auto">
          <a:xfrm flipH="1">
            <a:off x="3376613" y="5472113"/>
            <a:ext cx="5873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6" name="Line 54"/>
          <p:cNvSpPr>
            <a:spLocks noChangeAspect="1" noChangeShapeType="1"/>
          </p:cNvSpPr>
          <p:nvPr/>
        </p:nvSpPr>
        <p:spPr bwMode="auto">
          <a:xfrm flipH="1">
            <a:off x="3427413" y="5499100"/>
            <a:ext cx="39687" cy="98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7" name="Line 55"/>
          <p:cNvSpPr>
            <a:spLocks noChangeAspect="1" noChangeShapeType="1"/>
          </p:cNvSpPr>
          <p:nvPr/>
        </p:nvSpPr>
        <p:spPr bwMode="auto">
          <a:xfrm flipH="1" flipV="1">
            <a:off x="3371850" y="5619750"/>
            <a:ext cx="309563" cy="68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8" name="Freeform 56"/>
          <p:cNvSpPr>
            <a:spLocks noChangeAspect="1"/>
          </p:cNvSpPr>
          <p:nvPr/>
        </p:nvSpPr>
        <p:spPr bwMode="auto">
          <a:xfrm>
            <a:off x="3348038" y="5602288"/>
            <a:ext cx="336550" cy="104775"/>
          </a:xfrm>
          <a:custGeom>
            <a:avLst/>
            <a:gdLst>
              <a:gd name="T0" fmla="*/ 0 w 105"/>
              <a:gd name="T1" fmla="*/ 14 h 43"/>
              <a:gd name="T2" fmla="*/ 9 w 105"/>
              <a:gd name="T3" fmla="*/ 7 h 43"/>
              <a:gd name="T4" fmla="*/ 14 w 105"/>
              <a:gd name="T5" fmla="*/ 0 h 43"/>
              <a:gd name="T6" fmla="*/ 105 w 105"/>
              <a:gd name="T7" fmla="*/ 26 h 43"/>
              <a:gd name="T8" fmla="*/ 105 w 105"/>
              <a:gd name="T9" fmla="*/ 43 h 43"/>
              <a:gd name="T10" fmla="*/ 0 w 105"/>
              <a:gd name="T11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43">
                <a:moveTo>
                  <a:pt x="0" y="14"/>
                </a:moveTo>
                <a:lnTo>
                  <a:pt x="9" y="7"/>
                </a:lnTo>
                <a:lnTo>
                  <a:pt x="14" y="0"/>
                </a:lnTo>
                <a:lnTo>
                  <a:pt x="105" y="26"/>
                </a:lnTo>
                <a:lnTo>
                  <a:pt x="105" y="43"/>
                </a:lnTo>
                <a:lnTo>
                  <a:pt x="0" y="14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69" name="Line 57"/>
          <p:cNvSpPr>
            <a:spLocks noChangeAspect="1" noChangeShapeType="1"/>
          </p:cNvSpPr>
          <p:nvPr/>
        </p:nvSpPr>
        <p:spPr bwMode="auto">
          <a:xfrm flipV="1">
            <a:off x="3770313" y="5241925"/>
            <a:ext cx="49212" cy="153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0" name="Line 58"/>
          <p:cNvSpPr>
            <a:spLocks noChangeAspect="1" noChangeShapeType="1"/>
          </p:cNvSpPr>
          <p:nvPr/>
        </p:nvSpPr>
        <p:spPr bwMode="auto">
          <a:xfrm flipV="1">
            <a:off x="3819525" y="5192713"/>
            <a:ext cx="217488" cy="492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1" name="Line 59"/>
          <p:cNvSpPr>
            <a:spLocks noChangeAspect="1" noChangeShapeType="1"/>
          </p:cNvSpPr>
          <p:nvPr/>
        </p:nvSpPr>
        <p:spPr bwMode="auto">
          <a:xfrm flipV="1">
            <a:off x="3819525" y="5146675"/>
            <a:ext cx="200025" cy="428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2" name="Line 60"/>
          <p:cNvSpPr>
            <a:spLocks noChangeAspect="1" noChangeShapeType="1"/>
          </p:cNvSpPr>
          <p:nvPr/>
        </p:nvSpPr>
        <p:spPr bwMode="auto">
          <a:xfrm flipV="1">
            <a:off x="4205288" y="5022850"/>
            <a:ext cx="11112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3" name="Line 61"/>
          <p:cNvSpPr>
            <a:spLocks noChangeAspect="1" noChangeShapeType="1"/>
          </p:cNvSpPr>
          <p:nvPr/>
        </p:nvSpPr>
        <p:spPr bwMode="auto">
          <a:xfrm flipH="1" flipV="1">
            <a:off x="3908425" y="4957763"/>
            <a:ext cx="307975" cy="650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4" name="Line 62"/>
          <p:cNvSpPr>
            <a:spLocks noChangeAspect="1" noChangeShapeType="1"/>
          </p:cNvSpPr>
          <p:nvPr/>
        </p:nvSpPr>
        <p:spPr bwMode="auto">
          <a:xfrm flipH="1" flipV="1">
            <a:off x="3908425" y="5006975"/>
            <a:ext cx="238125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5" name="Line 63"/>
          <p:cNvSpPr>
            <a:spLocks noChangeAspect="1" noChangeShapeType="1"/>
          </p:cNvSpPr>
          <p:nvPr/>
        </p:nvSpPr>
        <p:spPr bwMode="auto">
          <a:xfrm flipH="1">
            <a:off x="3551238" y="4957763"/>
            <a:ext cx="357187" cy="809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6" name="Line 64"/>
          <p:cNvSpPr>
            <a:spLocks noChangeAspect="1" noChangeShapeType="1"/>
          </p:cNvSpPr>
          <p:nvPr/>
        </p:nvSpPr>
        <p:spPr bwMode="auto">
          <a:xfrm flipH="1">
            <a:off x="3513138" y="5038725"/>
            <a:ext cx="38100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7" name="Line 65"/>
          <p:cNvSpPr>
            <a:spLocks noChangeAspect="1" noChangeShapeType="1"/>
          </p:cNvSpPr>
          <p:nvPr/>
        </p:nvSpPr>
        <p:spPr bwMode="auto">
          <a:xfrm flipH="1">
            <a:off x="3563938" y="5065713"/>
            <a:ext cx="28575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8" name="Line 66"/>
          <p:cNvSpPr>
            <a:spLocks noChangeAspect="1" noChangeShapeType="1"/>
          </p:cNvSpPr>
          <p:nvPr/>
        </p:nvSpPr>
        <p:spPr bwMode="auto">
          <a:xfrm flipH="1" flipV="1">
            <a:off x="3513138" y="5180013"/>
            <a:ext cx="306387" cy="619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79" name="Line 67"/>
          <p:cNvSpPr>
            <a:spLocks noChangeAspect="1" noChangeShapeType="1"/>
          </p:cNvSpPr>
          <p:nvPr/>
        </p:nvSpPr>
        <p:spPr bwMode="auto">
          <a:xfrm>
            <a:off x="5041900" y="5821363"/>
            <a:ext cx="15240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0" name="Freeform 68"/>
          <p:cNvSpPr>
            <a:spLocks noChangeAspect="1"/>
          </p:cNvSpPr>
          <p:nvPr/>
        </p:nvSpPr>
        <p:spPr bwMode="auto">
          <a:xfrm>
            <a:off x="5016500" y="5811838"/>
            <a:ext cx="204788" cy="209550"/>
          </a:xfrm>
          <a:custGeom>
            <a:avLst/>
            <a:gdLst>
              <a:gd name="T0" fmla="*/ 0 w 64"/>
              <a:gd name="T1" fmla="*/ 6 h 86"/>
              <a:gd name="T2" fmla="*/ 17 w 64"/>
              <a:gd name="T3" fmla="*/ 0 h 86"/>
              <a:gd name="T4" fmla="*/ 64 w 64"/>
              <a:gd name="T5" fmla="*/ 84 h 86"/>
              <a:gd name="T6" fmla="*/ 47 w 64"/>
              <a:gd name="T7" fmla="*/ 86 h 86"/>
              <a:gd name="T8" fmla="*/ 0 w 64"/>
              <a:gd name="T9" fmla="*/ 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6">
                <a:moveTo>
                  <a:pt x="0" y="6"/>
                </a:moveTo>
                <a:lnTo>
                  <a:pt x="17" y="0"/>
                </a:lnTo>
                <a:lnTo>
                  <a:pt x="64" y="84"/>
                </a:lnTo>
                <a:lnTo>
                  <a:pt x="47" y="86"/>
                </a:lnTo>
                <a:lnTo>
                  <a:pt x="0" y="6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1" name="Line 69"/>
          <p:cNvSpPr>
            <a:spLocks noChangeAspect="1" noChangeShapeType="1"/>
          </p:cNvSpPr>
          <p:nvPr/>
        </p:nvSpPr>
        <p:spPr bwMode="auto">
          <a:xfrm flipH="1" flipV="1">
            <a:off x="4997450" y="5876925"/>
            <a:ext cx="119063" cy="1508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2" name="Line 70"/>
          <p:cNvSpPr>
            <a:spLocks noChangeAspect="1" noChangeShapeType="1"/>
          </p:cNvSpPr>
          <p:nvPr/>
        </p:nvSpPr>
        <p:spPr bwMode="auto">
          <a:xfrm flipH="1">
            <a:off x="4945063" y="5821363"/>
            <a:ext cx="96837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3" name="Line 71"/>
          <p:cNvSpPr>
            <a:spLocks noChangeAspect="1" noChangeShapeType="1"/>
          </p:cNvSpPr>
          <p:nvPr/>
        </p:nvSpPr>
        <p:spPr bwMode="auto">
          <a:xfrm flipH="1">
            <a:off x="4748213" y="5953125"/>
            <a:ext cx="25400" cy="873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4" name="Line 72"/>
          <p:cNvSpPr>
            <a:spLocks noChangeAspect="1" noChangeShapeType="1"/>
          </p:cNvSpPr>
          <p:nvPr/>
        </p:nvSpPr>
        <p:spPr bwMode="auto">
          <a:xfrm flipH="1">
            <a:off x="4803775" y="5962650"/>
            <a:ext cx="20638" cy="71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5" name="Line 73"/>
          <p:cNvSpPr>
            <a:spLocks noChangeAspect="1" noChangeShapeType="1"/>
          </p:cNvSpPr>
          <p:nvPr/>
        </p:nvSpPr>
        <p:spPr bwMode="auto">
          <a:xfrm>
            <a:off x="4748213" y="6040438"/>
            <a:ext cx="157162" cy="200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6" name="Line 74"/>
          <p:cNvSpPr>
            <a:spLocks noChangeAspect="1" noChangeShapeType="1"/>
          </p:cNvSpPr>
          <p:nvPr/>
        </p:nvSpPr>
        <p:spPr bwMode="auto">
          <a:xfrm flipH="1">
            <a:off x="4908550" y="6227763"/>
            <a:ext cx="21431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7" name="Freeform 75"/>
          <p:cNvSpPr>
            <a:spLocks noChangeAspect="1"/>
          </p:cNvSpPr>
          <p:nvPr/>
        </p:nvSpPr>
        <p:spPr bwMode="auto">
          <a:xfrm>
            <a:off x="4899025" y="6207125"/>
            <a:ext cx="252413" cy="57150"/>
          </a:xfrm>
          <a:custGeom>
            <a:avLst/>
            <a:gdLst>
              <a:gd name="T0" fmla="*/ 65 w 79"/>
              <a:gd name="T1" fmla="*/ 0 h 23"/>
              <a:gd name="T2" fmla="*/ 79 w 79"/>
              <a:gd name="T3" fmla="*/ 18 h 23"/>
              <a:gd name="T4" fmla="*/ 5 w 79"/>
              <a:gd name="T5" fmla="*/ 23 h 23"/>
              <a:gd name="T6" fmla="*/ 0 w 79"/>
              <a:gd name="T7" fmla="*/ 5 h 23"/>
              <a:gd name="T8" fmla="*/ 65 w 79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23">
                <a:moveTo>
                  <a:pt x="65" y="0"/>
                </a:moveTo>
                <a:lnTo>
                  <a:pt x="79" y="18"/>
                </a:lnTo>
                <a:lnTo>
                  <a:pt x="5" y="23"/>
                </a:lnTo>
                <a:lnTo>
                  <a:pt x="0" y="5"/>
                </a:lnTo>
                <a:lnTo>
                  <a:pt x="65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8" name="Line 76"/>
          <p:cNvSpPr>
            <a:spLocks noChangeAspect="1" noChangeShapeType="1"/>
          </p:cNvSpPr>
          <p:nvPr/>
        </p:nvSpPr>
        <p:spPr bwMode="auto">
          <a:xfrm flipV="1">
            <a:off x="4937125" y="6181725"/>
            <a:ext cx="139700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89" name="Line 77"/>
          <p:cNvSpPr>
            <a:spLocks noChangeAspect="1" noChangeShapeType="1"/>
          </p:cNvSpPr>
          <p:nvPr/>
        </p:nvSpPr>
        <p:spPr bwMode="auto">
          <a:xfrm flipH="1">
            <a:off x="5129213" y="6021388"/>
            <a:ext cx="65087" cy="20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0" name="Freeform 78"/>
          <p:cNvSpPr>
            <a:spLocks noChangeAspect="1"/>
          </p:cNvSpPr>
          <p:nvPr/>
        </p:nvSpPr>
        <p:spPr bwMode="auto">
          <a:xfrm>
            <a:off x="5105400" y="6018213"/>
            <a:ext cx="115888" cy="231775"/>
          </a:xfrm>
          <a:custGeom>
            <a:avLst/>
            <a:gdLst>
              <a:gd name="T0" fmla="*/ 14 w 36"/>
              <a:gd name="T1" fmla="*/ 95 h 95"/>
              <a:gd name="T2" fmla="*/ 0 w 36"/>
              <a:gd name="T3" fmla="*/ 77 h 95"/>
              <a:gd name="T4" fmla="*/ 19 w 36"/>
              <a:gd name="T5" fmla="*/ 2 h 95"/>
              <a:gd name="T6" fmla="*/ 36 w 36"/>
              <a:gd name="T7" fmla="*/ 0 h 95"/>
              <a:gd name="T8" fmla="*/ 14 w 36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95">
                <a:moveTo>
                  <a:pt x="14" y="95"/>
                </a:moveTo>
                <a:lnTo>
                  <a:pt x="0" y="77"/>
                </a:lnTo>
                <a:lnTo>
                  <a:pt x="19" y="2"/>
                </a:lnTo>
                <a:lnTo>
                  <a:pt x="36" y="0"/>
                </a:lnTo>
                <a:lnTo>
                  <a:pt x="14" y="9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1" name="Line 79"/>
          <p:cNvSpPr>
            <a:spLocks noChangeAspect="1" noChangeShapeType="1"/>
          </p:cNvSpPr>
          <p:nvPr/>
        </p:nvSpPr>
        <p:spPr bwMode="auto">
          <a:xfrm flipH="1">
            <a:off x="4535488" y="6040438"/>
            <a:ext cx="212725" cy="11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2" name="Line 80"/>
          <p:cNvSpPr>
            <a:spLocks noChangeAspect="1" noChangeShapeType="1"/>
          </p:cNvSpPr>
          <p:nvPr/>
        </p:nvSpPr>
        <p:spPr bwMode="auto">
          <a:xfrm flipH="1" flipV="1">
            <a:off x="4465638" y="5965825"/>
            <a:ext cx="69850" cy="85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3" name="Line 81"/>
          <p:cNvSpPr>
            <a:spLocks noChangeAspect="1" noChangeShapeType="1"/>
          </p:cNvSpPr>
          <p:nvPr/>
        </p:nvSpPr>
        <p:spPr bwMode="auto">
          <a:xfrm flipH="1" flipV="1">
            <a:off x="4422775" y="5988050"/>
            <a:ext cx="55563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4" name="Line 82"/>
          <p:cNvSpPr>
            <a:spLocks noChangeAspect="1" noChangeShapeType="1"/>
          </p:cNvSpPr>
          <p:nvPr/>
        </p:nvSpPr>
        <p:spPr bwMode="auto">
          <a:xfrm flipH="1">
            <a:off x="4143375" y="5861050"/>
            <a:ext cx="1047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5" name="Line 83"/>
          <p:cNvSpPr>
            <a:spLocks noChangeAspect="1" noChangeShapeType="1"/>
          </p:cNvSpPr>
          <p:nvPr/>
        </p:nvSpPr>
        <p:spPr bwMode="auto">
          <a:xfrm flipH="1">
            <a:off x="4078288" y="5862638"/>
            <a:ext cx="65087" cy="211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6" name="Line 84"/>
          <p:cNvSpPr>
            <a:spLocks noChangeAspect="1" noChangeShapeType="1"/>
          </p:cNvSpPr>
          <p:nvPr/>
        </p:nvSpPr>
        <p:spPr bwMode="auto">
          <a:xfrm flipH="1">
            <a:off x="4130675" y="5902325"/>
            <a:ext cx="58738" cy="160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7" name="Line 85"/>
          <p:cNvSpPr>
            <a:spLocks noChangeAspect="1" noChangeShapeType="1"/>
          </p:cNvSpPr>
          <p:nvPr/>
        </p:nvSpPr>
        <p:spPr bwMode="auto">
          <a:xfrm>
            <a:off x="4078288" y="6073775"/>
            <a:ext cx="157162" cy="2016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8" name="Line 86"/>
          <p:cNvSpPr>
            <a:spLocks noChangeAspect="1" noChangeShapeType="1"/>
          </p:cNvSpPr>
          <p:nvPr/>
        </p:nvSpPr>
        <p:spPr bwMode="auto">
          <a:xfrm flipV="1">
            <a:off x="4235450" y="6264275"/>
            <a:ext cx="22383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399" name="Line 87"/>
          <p:cNvSpPr>
            <a:spLocks noChangeAspect="1" noChangeShapeType="1"/>
          </p:cNvSpPr>
          <p:nvPr/>
        </p:nvSpPr>
        <p:spPr bwMode="auto">
          <a:xfrm flipV="1">
            <a:off x="4259263" y="6234113"/>
            <a:ext cx="163512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0" name="Line 88"/>
          <p:cNvSpPr>
            <a:spLocks noChangeAspect="1" noChangeShapeType="1"/>
          </p:cNvSpPr>
          <p:nvPr/>
        </p:nvSpPr>
        <p:spPr bwMode="auto">
          <a:xfrm flipH="1">
            <a:off x="4459288" y="6051550"/>
            <a:ext cx="76200" cy="212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1" name="Line 89"/>
          <p:cNvSpPr>
            <a:spLocks noChangeAspect="1" noChangeShapeType="1"/>
          </p:cNvSpPr>
          <p:nvPr/>
        </p:nvSpPr>
        <p:spPr bwMode="auto">
          <a:xfrm flipH="1">
            <a:off x="4427538" y="5275263"/>
            <a:ext cx="1111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2" name="Freeform 90"/>
          <p:cNvSpPr>
            <a:spLocks noChangeAspect="1"/>
          </p:cNvSpPr>
          <p:nvPr/>
        </p:nvSpPr>
        <p:spPr bwMode="auto">
          <a:xfrm>
            <a:off x="4414838" y="5272088"/>
            <a:ext cx="36512" cy="33337"/>
          </a:xfrm>
          <a:custGeom>
            <a:avLst/>
            <a:gdLst>
              <a:gd name="T0" fmla="*/ 6 w 11"/>
              <a:gd name="T1" fmla="*/ 0 h 14"/>
              <a:gd name="T2" fmla="*/ 11 w 11"/>
              <a:gd name="T3" fmla="*/ 3 h 14"/>
              <a:gd name="T4" fmla="*/ 6 w 11"/>
              <a:gd name="T5" fmla="*/ 14 h 14"/>
              <a:gd name="T6" fmla="*/ 0 w 11"/>
              <a:gd name="T7" fmla="*/ 10 h 14"/>
              <a:gd name="T8" fmla="*/ 6 w 11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4">
                <a:moveTo>
                  <a:pt x="6" y="0"/>
                </a:moveTo>
                <a:lnTo>
                  <a:pt x="11" y="3"/>
                </a:lnTo>
                <a:lnTo>
                  <a:pt x="6" y="14"/>
                </a:lnTo>
                <a:lnTo>
                  <a:pt x="0" y="10"/>
                </a:lnTo>
                <a:lnTo>
                  <a:pt x="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3" name="Line 91"/>
          <p:cNvSpPr>
            <a:spLocks noChangeAspect="1" noChangeShapeType="1"/>
          </p:cNvSpPr>
          <p:nvPr/>
        </p:nvSpPr>
        <p:spPr bwMode="auto">
          <a:xfrm flipH="1">
            <a:off x="4356100" y="5237163"/>
            <a:ext cx="3333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4" name="Freeform 92"/>
          <p:cNvSpPr>
            <a:spLocks noChangeAspect="1"/>
          </p:cNvSpPr>
          <p:nvPr/>
        </p:nvSpPr>
        <p:spPr bwMode="auto">
          <a:xfrm>
            <a:off x="4346575" y="5226050"/>
            <a:ext cx="53975" cy="66675"/>
          </a:xfrm>
          <a:custGeom>
            <a:avLst/>
            <a:gdLst>
              <a:gd name="T0" fmla="*/ 12 w 17"/>
              <a:gd name="T1" fmla="*/ 0 h 27"/>
              <a:gd name="T2" fmla="*/ 17 w 17"/>
              <a:gd name="T3" fmla="*/ 4 h 27"/>
              <a:gd name="T4" fmla="*/ 5 w 17"/>
              <a:gd name="T5" fmla="*/ 27 h 27"/>
              <a:gd name="T6" fmla="*/ 0 w 17"/>
              <a:gd name="T7" fmla="*/ 23 h 27"/>
              <a:gd name="T8" fmla="*/ 12 w 1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7">
                <a:moveTo>
                  <a:pt x="12" y="0"/>
                </a:moveTo>
                <a:lnTo>
                  <a:pt x="17" y="4"/>
                </a:lnTo>
                <a:lnTo>
                  <a:pt x="5" y="27"/>
                </a:lnTo>
                <a:lnTo>
                  <a:pt x="0" y="23"/>
                </a:lnTo>
                <a:lnTo>
                  <a:pt x="12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5" name="Line 93"/>
          <p:cNvSpPr>
            <a:spLocks noChangeAspect="1" noChangeShapeType="1"/>
          </p:cNvSpPr>
          <p:nvPr/>
        </p:nvSpPr>
        <p:spPr bwMode="auto">
          <a:xfrm flipH="1">
            <a:off x="4281488" y="5192713"/>
            <a:ext cx="5715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6" name="Freeform 94"/>
          <p:cNvSpPr>
            <a:spLocks noChangeAspect="1"/>
          </p:cNvSpPr>
          <p:nvPr/>
        </p:nvSpPr>
        <p:spPr bwMode="auto">
          <a:xfrm>
            <a:off x="4271963" y="5184775"/>
            <a:ext cx="76200" cy="90488"/>
          </a:xfrm>
          <a:custGeom>
            <a:avLst/>
            <a:gdLst>
              <a:gd name="T0" fmla="*/ 19 w 24"/>
              <a:gd name="T1" fmla="*/ 0 h 37"/>
              <a:gd name="T2" fmla="*/ 24 w 24"/>
              <a:gd name="T3" fmla="*/ 3 h 37"/>
              <a:gd name="T4" fmla="*/ 5 w 24"/>
              <a:gd name="T5" fmla="*/ 37 h 37"/>
              <a:gd name="T6" fmla="*/ 0 w 24"/>
              <a:gd name="T7" fmla="*/ 33 h 37"/>
              <a:gd name="T8" fmla="*/ 19 w 24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7">
                <a:moveTo>
                  <a:pt x="19" y="0"/>
                </a:moveTo>
                <a:lnTo>
                  <a:pt x="24" y="3"/>
                </a:lnTo>
                <a:lnTo>
                  <a:pt x="5" y="37"/>
                </a:lnTo>
                <a:lnTo>
                  <a:pt x="0" y="33"/>
                </a:lnTo>
                <a:lnTo>
                  <a:pt x="19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7" name="Line 95"/>
          <p:cNvSpPr>
            <a:spLocks noChangeAspect="1" noChangeShapeType="1"/>
          </p:cNvSpPr>
          <p:nvPr/>
        </p:nvSpPr>
        <p:spPr bwMode="auto">
          <a:xfrm>
            <a:off x="4451350" y="5591175"/>
            <a:ext cx="952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8" name="Freeform 96"/>
          <p:cNvSpPr>
            <a:spLocks noChangeAspect="1"/>
          </p:cNvSpPr>
          <p:nvPr/>
        </p:nvSpPr>
        <p:spPr bwMode="auto">
          <a:xfrm>
            <a:off x="4446588" y="5586413"/>
            <a:ext cx="26987" cy="15875"/>
          </a:xfrm>
          <a:custGeom>
            <a:avLst/>
            <a:gdLst>
              <a:gd name="T0" fmla="*/ 0 w 9"/>
              <a:gd name="T1" fmla="*/ 5 h 7"/>
              <a:gd name="T2" fmla="*/ 2 w 9"/>
              <a:gd name="T3" fmla="*/ 0 h 7"/>
              <a:gd name="T4" fmla="*/ 9 w 9"/>
              <a:gd name="T5" fmla="*/ 1 h 7"/>
              <a:gd name="T6" fmla="*/ 7 w 9"/>
              <a:gd name="T7" fmla="*/ 7 h 7"/>
              <a:gd name="T8" fmla="*/ 0 w 9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0" y="5"/>
                </a:moveTo>
                <a:lnTo>
                  <a:pt x="2" y="0"/>
                </a:lnTo>
                <a:lnTo>
                  <a:pt x="9" y="1"/>
                </a:lnTo>
                <a:lnTo>
                  <a:pt x="7" y="7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09" name="Line 97"/>
          <p:cNvSpPr>
            <a:spLocks noChangeAspect="1" noChangeShapeType="1"/>
          </p:cNvSpPr>
          <p:nvPr/>
        </p:nvSpPr>
        <p:spPr bwMode="auto">
          <a:xfrm>
            <a:off x="4422775" y="5637213"/>
            <a:ext cx="3810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0" name="Freeform 98"/>
          <p:cNvSpPr>
            <a:spLocks noChangeAspect="1"/>
          </p:cNvSpPr>
          <p:nvPr/>
        </p:nvSpPr>
        <p:spPr bwMode="auto">
          <a:xfrm>
            <a:off x="4414838" y="5630863"/>
            <a:ext cx="58737" cy="23812"/>
          </a:xfrm>
          <a:custGeom>
            <a:avLst/>
            <a:gdLst>
              <a:gd name="T0" fmla="*/ 0 w 18"/>
              <a:gd name="T1" fmla="*/ 5 h 9"/>
              <a:gd name="T2" fmla="*/ 2 w 18"/>
              <a:gd name="T3" fmla="*/ 0 h 9"/>
              <a:gd name="T4" fmla="*/ 18 w 18"/>
              <a:gd name="T5" fmla="*/ 3 h 9"/>
              <a:gd name="T6" fmla="*/ 16 w 18"/>
              <a:gd name="T7" fmla="*/ 9 h 9"/>
              <a:gd name="T8" fmla="*/ 0 w 18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9">
                <a:moveTo>
                  <a:pt x="0" y="5"/>
                </a:moveTo>
                <a:lnTo>
                  <a:pt x="2" y="0"/>
                </a:lnTo>
                <a:lnTo>
                  <a:pt x="18" y="3"/>
                </a:lnTo>
                <a:lnTo>
                  <a:pt x="16" y="9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1" name="Line 99"/>
          <p:cNvSpPr>
            <a:spLocks noChangeAspect="1" noChangeShapeType="1"/>
          </p:cNvSpPr>
          <p:nvPr/>
        </p:nvSpPr>
        <p:spPr bwMode="auto">
          <a:xfrm>
            <a:off x="4394200" y="5684838"/>
            <a:ext cx="6667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2" name="Freeform 100"/>
          <p:cNvSpPr>
            <a:spLocks noChangeAspect="1"/>
          </p:cNvSpPr>
          <p:nvPr/>
        </p:nvSpPr>
        <p:spPr bwMode="auto">
          <a:xfrm>
            <a:off x="4389438" y="5678488"/>
            <a:ext cx="84137" cy="26987"/>
          </a:xfrm>
          <a:custGeom>
            <a:avLst/>
            <a:gdLst>
              <a:gd name="T0" fmla="*/ 0 w 26"/>
              <a:gd name="T1" fmla="*/ 5 h 11"/>
              <a:gd name="T2" fmla="*/ 1 w 26"/>
              <a:gd name="T3" fmla="*/ 0 h 11"/>
              <a:gd name="T4" fmla="*/ 26 w 26"/>
              <a:gd name="T5" fmla="*/ 5 h 11"/>
              <a:gd name="T6" fmla="*/ 24 w 26"/>
              <a:gd name="T7" fmla="*/ 11 h 11"/>
              <a:gd name="T8" fmla="*/ 0 w 26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1">
                <a:moveTo>
                  <a:pt x="0" y="5"/>
                </a:moveTo>
                <a:lnTo>
                  <a:pt x="1" y="0"/>
                </a:lnTo>
                <a:lnTo>
                  <a:pt x="26" y="5"/>
                </a:lnTo>
                <a:lnTo>
                  <a:pt x="24" y="11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3" name="Line 101"/>
          <p:cNvSpPr>
            <a:spLocks noChangeAspect="1" noChangeShapeType="1"/>
          </p:cNvSpPr>
          <p:nvPr/>
        </p:nvSpPr>
        <p:spPr bwMode="auto">
          <a:xfrm>
            <a:off x="4368800" y="5729288"/>
            <a:ext cx="92075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4" name="Freeform 102"/>
          <p:cNvSpPr>
            <a:spLocks noChangeAspect="1"/>
          </p:cNvSpPr>
          <p:nvPr/>
        </p:nvSpPr>
        <p:spPr bwMode="auto">
          <a:xfrm>
            <a:off x="4360863" y="5722938"/>
            <a:ext cx="112712" cy="33337"/>
          </a:xfrm>
          <a:custGeom>
            <a:avLst/>
            <a:gdLst>
              <a:gd name="T0" fmla="*/ 0 w 35"/>
              <a:gd name="T1" fmla="*/ 5 h 14"/>
              <a:gd name="T2" fmla="*/ 2 w 35"/>
              <a:gd name="T3" fmla="*/ 0 h 14"/>
              <a:gd name="T4" fmla="*/ 35 w 35"/>
              <a:gd name="T5" fmla="*/ 8 h 14"/>
              <a:gd name="T6" fmla="*/ 33 w 35"/>
              <a:gd name="T7" fmla="*/ 14 h 14"/>
              <a:gd name="T8" fmla="*/ 0 w 35"/>
              <a:gd name="T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4">
                <a:moveTo>
                  <a:pt x="0" y="5"/>
                </a:moveTo>
                <a:lnTo>
                  <a:pt x="2" y="0"/>
                </a:lnTo>
                <a:lnTo>
                  <a:pt x="35" y="8"/>
                </a:lnTo>
                <a:lnTo>
                  <a:pt x="33" y="14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5" name="Line 103"/>
          <p:cNvSpPr>
            <a:spLocks noChangeAspect="1" noChangeShapeType="1"/>
          </p:cNvSpPr>
          <p:nvPr/>
        </p:nvSpPr>
        <p:spPr bwMode="auto">
          <a:xfrm flipH="1">
            <a:off x="4870450" y="5441950"/>
            <a:ext cx="150813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6" name="Line 104"/>
          <p:cNvSpPr>
            <a:spLocks noChangeAspect="1" noChangeShapeType="1"/>
          </p:cNvSpPr>
          <p:nvPr/>
        </p:nvSpPr>
        <p:spPr bwMode="auto">
          <a:xfrm>
            <a:off x="4602163" y="5099050"/>
            <a:ext cx="1587" cy="138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7" name="Line 105"/>
          <p:cNvSpPr>
            <a:spLocks noChangeAspect="1" noChangeShapeType="1"/>
          </p:cNvSpPr>
          <p:nvPr/>
        </p:nvSpPr>
        <p:spPr bwMode="auto">
          <a:xfrm flipH="1" flipV="1">
            <a:off x="4703763" y="5610225"/>
            <a:ext cx="619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8" name="Freeform 106"/>
          <p:cNvSpPr>
            <a:spLocks noChangeAspect="1"/>
          </p:cNvSpPr>
          <p:nvPr/>
        </p:nvSpPr>
        <p:spPr bwMode="auto">
          <a:xfrm>
            <a:off x="4695825" y="5605463"/>
            <a:ext cx="107950" cy="123825"/>
          </a:xfrm>
          <a:custGeom>
            <a:avLst/>
            <a:gdLst>
              <a:gd name="T0" fmla="*/ 0 w 33"/>
              <a:gd name="T1" fmla="*/ 2 h 51"/>
              <a:gd name="T2" fmla="*/ 5 w 33"/>
              <a:gd name="T3" fmla="*/ 0 h 51"/>
              <a:gd name="T4" fmla="*/ 33 w 33"/>
              <a:gd name="T5" fmla="*/ 41 h 51"/>
              <a:gd name="T6" fmla="*/ 9 w 33"/>
              <a:gd name="T7" fmla="*/ 51 h 51"/>
              <a:gd name="T8" fmla="*/ 0 w 33"/>
              <a:gd name="T9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1">
                <a:moveTo>
                  <a:pt x="0" y="2"/>
                </a:moveTo>
                <a:lnTo>
                  <a:pt x="5" y="0"/>
                </a:lnTo>
                <a:lnTo>
                  <a:pt x="33" y="41"/>
                </a:lnTo>
                <a:lnTo>
                  <a:pt x="9" y="51"/>
                </a:lnTo>
                <a:lnTo>
                  <a:pt x="0" y="2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19" name="Line 107"/>
          <p:cNvSpPr>
            <a:spLocks noChangeAspect="1" noChangeShapeType="1"/>
          </p:cNvSpPr>
          <p:nvPr/>
        </p:nvSpPr>
        <p:spPr bwMode="auto">
          <a:xfrm flipH="1">
            <a:off x="4197350" y="5449888"/>
            <a:ext cx="150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20" name="Freeform 108"/>
          <p:cNvSpPr>
            <a:spLocks noChangeAspect="1"/>
          </p:cNvSpPr>
          <p:nvPr/>
        </p:nvSpPr>
        <p:spPr bwMode="auto">
          <a:xfrm>
            <a:off x="4197350" y="5421313"/>
            <a:ext cx="158750" cy="61912"/>
          </a:xfrm>
          <a:custGeom>
            <a:avLst/>
            <a:gdLst>
              <a:gd name="T0" fmla="*/ 49 w 49"/>
              <a:gd name="T1" fmla="*/ 11 h 26"/>
              <a:gd name="T2" fmla="*/ 49 w 49"/>
              <a:gd name="T3" fmla="*/ 16 h 26"/>
              <a:gd name="T4" fmla="*/ 0 w 49"/>
              <a:gd name="T5" fmla="*/ 26 h 26"/>
              <a:gd name="T6" fmla="*/ 0 w 49"/>
              <a:gd name="T7" fmla="*/ 0 h 26"/>
              <a:gd name="T8" fmla="*/ 49 w 49"/>
              <a:gd name="T9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6">
                <a:moveTo>
                  <a:pt x="49" y="11"/>
                </a:moveTo>
                <a:lnTo>
                  <a:pt x="49" y="16"/>
                </a:lnTo>
                <a:lnTo>
                  <a:pt x="0" y="26"/>
                </a:lnTo>
                <a:lnTo>
                  <a:pt x="0" y="0"/>
                </a:lnTo>
                <a:lnTo>
                  <a:pt x="49" y="11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21" name="Line 109"/>
          <p:cNvSpPr>
            <a:spLocks noChangeAspect="1" noChangeShapeType="1"/>
          </p:cNvSpPr>
          <p:nvPr/>
        </p:nvSpPr>
        <p:spPr bwMode="auto">
          <a:xfrm flipH="1" flipV="1">
            <a:off x="3325813" y="4991100"/>
            <a:ext cx="225425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22" name="Rectangle 110"/>
          <p:cNvSpPr>
            <a:spLocks noChangeAspect="1" noChangeArrowheads="1"/>
          </p:cNvSpPr>
          <p:nvPr/>
        </p:nvSpPr>
        <p:spPr bwMode="auto">
          <a:xfrm>
            <a:off x="4503738" y="485616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41423" name="Rectangle 111"/>
          <p:cNvSpPr>
            <a:spLocks noChangeAspect="1" noChangeArrowheads="1"/>
          </p:cNvSpPr>
          <p:nvPr/>
        </p:nvSpPr>
        <p:spPr bwMode="auto">
          <a:xfrm>
            <a:off x="5075238" y="5324475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41424" name="Rectangle 112"/>
          <p:cNvSpPr>
            <a:spLocks noChangeAspect="1" noChangeArrowheads="1"/>
          </p:cNvSpPr>
          <p:nvPr/>
        </p:nvSpPr>
        <p:spPr bwMode="auto">
          <a:xfrm>
            <a:off x="4008438" y="53800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41425" name="Rectangle 113"/>
          <p:cNvSpPr>
            <a:spLocks noChangeAspect="1" noChangeArrowheads="1"/>
          </p:cNvSpPr>
          <p:nvPr/>
        </p:nvSpPr>
        <p:spPr bwMode="auto">
          <a:xfrm>
            <a:off x="4141788" y="505301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41426" name="Rectangle 114"/>
          <p:cNvSpPr>
            <a:spLocks noChangeAspect="1" noChangeArrowheads="1"/>
          </p:cNvSpPr>
          <p:nvPr/>
        </p:nvSpPr>
        <p:spPr bwMode="auto">
          <a:xfrm>
            <a:off x="4757738" y="572770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41427" name="Rectangle 115"/>
          <p:cNvSpPr>
            <a:spLocks noChangeAspect="1" noChangeArrowheads="1"/>
          </p:cNvSpPr>
          <p:nvPr/>
        </p:nvSpPr>
        <p:spPr bwMode="auto">
          <a:xfrm>
            <a:off x="4325938" y="574675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41460" name="Rectangle 148"/>
          <p:cNvSpPr>
            <a:spLocks noChangeArrowheads="1"/>
          </p:cNvSpPr>
          <p:nvPr/>
        </p:nvSpPr>
        <p:spPr bwMode="auto">
          <a:xfrm>
            <a:off x="2093913" y="2506663"/>
            <a:ext cx="1023937" cy="1154112"/>
          </a:xfrm>
          <a:prstGeom prst="rect">
            <a:avLst/>
          </a:prstGeom>
          <a:gradFill rotWithShape="0">
            <a:gsLst>
              <a:gs pos="0">
                <a:srgbClr val="FFA295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1461" name="Rectangle 149"/>
          <p:cNvSpPr>
            <a:spLocks noChangeArrowheads="1"/>
          </p:cNvSpPr>
          <p:nvPr/>
        </p:nvSpPr>
        <p:spPr bwMode="auto">
          <a:xfrm>
            <a:off x="3916363" y="2506663"/>
            <a:ext cx="1025525" cy="115411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BFFFE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1462" name="Rectangle 150"/>
          <p:cNvSpPr>
            <a:spLocks noChangeArrowheads="1"/>
          </p:cNvSpPr>
          <p:nvPr/>
        </p:nvSpPr>
        <p:spPr bwMode="auto">
          <a:xfrm>
            <a:off x="5811838" y="2536825"/>
            <a:ext cx="1022350" cy="1154113"/>
          </a:xfrm>
          <a:prstGeom prst="rect">
            <a:avLst/>
          </a:prstGeom>
          <a:gradFill rotWithShape="0">
            <a:gsLst>
              <a:gs pos="0">
                <a:srgbClr val="97EDE7"/>
              </a:gs>
              <a:gs pos="100000">
                <a:srgbClr val="D2F9F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41463" name="Rectangle 151"/>
          <p:cNvSpPr>
            <a:spLocks noChangeArrowheads="1"/>
          </p:cNvSpPr>
          <p:nvPr/>
        </p:nvSpPr>
        <p:spPr bwMode="auto">
          <a:xfrm>
            <a:off x="2293938" y="2732088"/>
            <a:ext cx="6048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D </a:t>
            </a:r>
            <a:endParaRPr lang="en-US"/>
          </a:p>
        </p:txBody>
      </p:sp>
      <p:sp>
        <p:nvSpPr>
          <p:cNvPr id="141464" name="Rectangle 152"/>
          <p:cNvSpPr>
            <a:spLocks noChangeArrowheads="1"/>
          </p:cNvSpPr>
          <p:nvPr/>
        </p:nvSpPr>
        <p:spPr bwMode="auto">
          <a:xfrm>
            <a:off x="6075363" y="2727325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A </a:t>
            </a:r>
            <a:endParaRPr lang="en-US"/>
          </a:p>
        </p:txBody>
      </p:sp>
      <p:sp>
        <p:nvSpPr>
          <p:cNvPr id="141465" name="Oval 153"/>
          <p:cNvSpPr>
            <a:spLocks noChangeArrowheads="1"/>
          </p:cNvSpPr>
          <p:nvPr/>
        </p:nvSpPr>
        <p:spPr bwMode="auto">
          <a:xfrm>
            <a:off x="2801938" y="2811463"/>
            <a:ext cx="1281112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66" name="Rectangle 154"/>
          <p:cNvSpPr>
            <a:spLocks noChangeArrowheads="1"/>
          </p:cNvSpPr>
          <p:nvPr/>
        </p:nvSpPr>
        <p:spPr bwMode="auto">
          <a:xfrm>
            <a:off x="4224338" y="2738438"/>
            <a:ext cx="481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S </a:t>
            </a:r>
            <a:endParaRPr lang="en-US"/>
          </a:p>
        </p:txBody>
      </p:sp>
      <p:sp>
        <p:nvSpPr>
          <p:cNvPr id="141467" name="Oval 155"/>
          <p:cNvSpPr>
            <a:spLocks noChangeArrowheads="1"/>
          </p:cNvSpPr>
          <p:nvPr/>
        </p:nvSpPr>
        <p:spPr bwMode="auto">
          <a:xfrm>
            <a:off x="4729163" y="2851150"/>
            <a:ext cx="1282700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468" name="Rectangle 156"/>
          <p:cNvSpPr>
            <a:spLocks noChangeArrowheads="1"/>
          </p:cNvSpPr>
          <p:nvPr/>
        </p:nvSpPr>
        <p:spPr bwMode="auto">
          <a:xfrm>
            <a:off x="887413" y="1920875"/>
            <a:ext cx="81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69" name="Rectangle 157"/>
          <p:cNvSpPr>
            <a:spLocks noChangeArrowheads="1"/>
          </p:cNvSpPr>
          <p:nvPr/>
        </p:nvSpPr>
        <p:spPr bwMode="auto">
          <a:xfrm>
            <a:off x="1190625" y="2073275"/>
            <a:ext cx="266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70" name="Rectangle 158"/>
          <p:cNvSpPr>
            <a:spLocks noChangeArrowheads="1"/>
          </p:cNvSpPr>
          <p:nvPr/>
        </p:nvSpPr>
        <p:spPr bwMode="auto">
          <a:xfrm>
            <a:off x="660400" y="19319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71" name="Rectangle 159"/>
          <p:cNvSpPr>
            <a:spLocks noChangeArrowheads="1"/>
          </p:cNvSpPr>
          <p:nvPr/>
        </p:nvSpPr>
        <p:spPr bwMode="auto">
          <a:xfrm>
            <a:off x="804863" y="3754438"/>
            <a:ext cx="327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72" name="Rectangle 160"/>
          <p:cNvSpPr>
            <a:spLocks noChangeArrowheads="1"/>
          </p:cNvSpPr>
          <p:nvPr/>
        </p:nvSpPr>
        <p:spPr bwMode="auto">
          <a:xfrm>
            <a:off x="1058863" y="3895725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73" name="Rectangle 161"/>
          <p:cNvSpPr>
            <a:spLocks noChangeArrowheads="1"/>
          </p:cNvSpPr>
          <p:nvPr/>
        </p:nvSpPr>
        <p:spPr bwMode="auto">
          <a:xfrm>
            <a:off x="1238250" y="3733800"/>
            <a:ext cx="292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grpSp>
        <p:nvGrpSpPr>
          <p:cNvPr id="141474" name="Group 162"/>
          <p:cNvGrpSpPr>
            <a:grpSpLocks/>
          </p:cNvGrpSpPr>
          <p:nvPr/>
        </p:nvGrpSpPr>
        <p:grpSpPr bwMode="auto">
          <a:xfrm>
            <a:off x="1254125" y="2476500"/>
            <a:ext cx="814388" cy="1257300"/>
            <a:chOff x="1412" y="914"/>
            <a:chExt cx="330" cy="432"/>
          </a:xfrm>
        </p:grpSpPr>
        <p:sp>
          <p:nvSpPr>
            <p:cNvPr id="141475" name="Freeform 163"/>
            <p:cNvSpPr>
              <a:spLocks/>
            </p:cNvSpPr>
            <p:nvPr/>
          </p:nvSpPr>
          <p:spPr bwMode="auto">
            <a:xfrm>
              <a:off x="1412" y="1292"/>
              <a:ext cx="72" cy="54"/>
            </a:xfrm>
            <a:custGeom>
              <a:avLst/>
              <a:gdLst>
                <a:gd name="T0" fmla="*/ 66 w 72"/>
                <a:gd name="T1" fmla="*/ 24 h 54"/>
                <a:gd name="T2" fmla="*/ 66 w 72"/>
                <a:gd name="T3" fmla="*/ 24 h 54"/>
                <a:gd name="T4" fmla="*/ 72 w 72"/>
                <a:gd name="T5" fmla="*/ 54 h 54"/>
                <a:gd name="T6" fmla="*/ 0 w 72"/>
                <a:gd name="T7" fmla="*/ 36 h 54"/>
                <a:gd name="T8" fmla="*/ 60 w 72"/>
                <a:gd name="T9" fmla="*/ 0 h 54"/>
                <a:gd name="T10" fmla="*/ 6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6" y="24"/>
                  </a:moveTo>
                  <a:lnTo>
                    <a:pt x="66" y="24"/>
                  </a:lnTo>
                  <a:lnTo>
                    <a:pt x="72" y="54"/>
                  </a:lnTo>
                  <a:lnTo>
                    <a:pt x="0" y="36"/>
                  </a:lnTo>
                  <a:lnTo>
                    <a:pt x="60" y="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1476" name="Freeform 164"/>
            <p:cNvSpPr>
              <a:spLocks/>
            </p:cNvSpPr>
            <p:nvPr/>
          </p:nvSpPr>
          <p:spPr bwMode="auto">
            <a:xfrm>
              <a:off x="1418" y="914"/>
              <a:ext cx="324" cy="402"/>
            </a:xfrm>
            <a:custGeom>
              <a:avLst/>
              <a:gdLst>
                <a:gd name="T0" fmla="*/ 30 w 324"/>
                <a:gd name="T1" fmla="*/ 6 h 402"/>
                <a:gd name="T2" fmla="*/ 72 w 324"/>
                <a:gd name="T3" fmla="*/ 12 h 402"/>
                <a:gd name="T4" fmla="*/ 102 w 324"/>
                <a:gd name="T5" fmla="*/ 12 h 402"/>
                <a:gd name="T6" fmla="*/ 126 w 324"/>
                <a:gd name="T7" fmla="*/ 18 h 402"/>
                <a:gd name="T8" fmla="*/ 156 w 324"/>
                <a:gd name="T9" fmla="*/ 24 h 402"/>
                <a:gd name="T10" fmla="*/ 180 w 324"/>
                <a:gd name="T11" fmla="*/ 30 h 402"/>
                <a:gd name="T12" fmla="*/ 192 w 324"/>
                <a:gd name="T13" fmla="*/ 36 h 402"/>
                <a:gd name="T14" fmla="*/ 216 w 324"/>
                <a:gd name="T15" fmla="*/ 48 h 402"/>
                <a:gd name="T16" fmla="*/ 228 w 324"/>
                <a:gd name="T17" fmla="*/ 54 h 402"/>
                <a:gd name="T18" fmla="*/ 246 w 324"/>
                <a:gd name="T19" fmla="*/ 60 h 402"/>
                <a:gd name="T20" fmla="*/ 258 w 324"/>
                <a:gd name="T21" fmla="*/ 66 h 402"/>
                <a:gd name="T22" fmla="*/ 264 w 324"/>
                <a:gd name="T23" fmla="*/ 72 h 402"/>
                <a:gd name="T24" fmla="*/ 276 w 324"/>
                <a:gd name="T25" fmla="*/ 78 h 402"/>
                <a:gd name="T26" fmla="*/ 282 w 324"/>
                <a:gd name="T27" fmla="*/ 90 h 402"/>
                <a:gd name="T28" fmla="*/ 294 w 324"/>
                <a:gd name="T29" fmla="*/ 96 h 402"/>
                <a:gd name="T30" fmla="*/ 300 w 324"/>
                <a:gd name="T31" fmla="*/ 108 h 402"/>
                <a:gd name="T32" fmla="*/ 306 w 324"/>
                <a:gd name="T33" fmla="*/ 120 h 402"/>
                <a:gd name="T34" fmla="*/ 312 w 324"/>
                <a:gd name="T35" fmla="*/ 132 h 402"/>
                <a:gd name="T36" fmla="*/ 318 w 324"/>
                <a:gd name="T37" fmla="*/ 138 h 402"/>
                <a:gd name="T38" fmla="*/ 318 w 324"/>
                <a:gd name="T39" fmla="*/ 150 h 402"/>
                <a:gd name="T40" fmla="*/ 324 w 324"/>
                <a:gd name="T41" fmla="*/ 162 h 402"/>
                <a:gd name="T42" fmla="*/ 324 w 324"/>
                <a:gd name="T43" fmla="*/ 174 h 402"/>
                <a:gd name="T44" fmla="*/ 324 w 324"/>
                <a:gd name="T45" fmla="*/ 192 h 402"/>
                <a:gd name="T46" fmla="*/ 324 w 324"/>
                <a:gd name="T47" fmla="*/ 204 h 402"/>
                <a:gd name="T48" fmla="*/ 324 w 324"/>
                <a:gd name="T49" fmla="*/ 216 h 402"/>
                <a:gd name="T50" fmla="*/ 318 w 324"/>
                <a:gd name="T51" fmla="*/ 228 h 402"/>
                <a:gd name="T52" fmla="*/ 318 w 324"/>
                <a:gd name="T53" fmla="*/ 240 h 402"/>
                <a:gd name="T54" fmla="*/ 312 w 324"/>
                <a:gd name="T55" fmla="*/ 252 h 402"/>
                <a:gd name="T56" fmla="*/ 306 w 324"/>
                <a:gd name="T57" fmla="*/ 264 h 402"/>
                <a:gd name="T58" fmla="*/ 294 w 324"/>
                <a:gd name="T59" fmla="*/ 282 h 402"/>
                <a:gd name="T60" fmla="*/ 282 w 324"/>
                <a:gd name="T61" fmla="*/ 294 h 402"/>
                <a:gd name="T62" fmla="*/ 270 w 324"/>
                <a:gd name="T63" fmla="*/ 306 h 402"/>
                <a:gd name="T64" fmla="*/ 258 w 324"/>
                <a:gd name="T65" fmla="*/ 318 h 402"/>
                <a:gd name="T66" fmla="*/ 246 w 324"/>
                <a:gd name="T67" fmla="*/ 330 h 402"/>
                <a:gd name="T68" fmla="*/ 234 w 324"/>
                <a:gd name="T69" fmla="*/ 336 h 402"/>
                <a:gd name="T70" fmla="*/ 228 w 324"/>
                <a:gd name="T71" fmla="*/ 342 h 402"/>
                <a:gd name="T72" fmla="*/ 216 w 324"/>
                <a:gd name="T73" fmla="*/ 348 h 402"/>
                <a:gd name="T74" fmla="*/ 204 w 324"/>
                <a:gd name="T75" fmla="*/ 354 h 402"/>
                <a:gd name="T76" fmla="*/ 186 w 324"/>
                <a:gd name="T77" fmla="*/ 366 h 402"/>
                <a:gd name="T78" fmla="*/ 162 w 324"/>
                <a:gd name="T79" fmla="*/ 378 h 402"/>
                <a:gd name="T80" fmla="*/ 144 w 324"/>
                <a:gd name="T81" fmla="*/ 384 h 402"/>
                <a:gd name="T82" fmla="*/ 126 w 324"/>
                <a:gd name="T83" fmla="*/ 390 h 402"/>
                <a:gd name="T84" fmla="*/ 102 w 324"/>
                <a:gd name="T85" fmla="*/ 396 h 402"/>
                <a:gd name="T86" fmla="*/ 78 w 324"/>
                <a:gd name="T87" fmla="*/ 402 h 402"/>
                <a:gd name="T88" fmla="*/ 54 w 324"/>
                <a:gd name="T8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402">
                  <a:moveTo>
                    <a:pt x="0" y="0"/>
                  </a:moveTo>
                  <a:lnTo>
                    <a:pt x="30" y="6"/>
                  </a:lnTo>
                  <a:lnTo>
                    <a:pt x="60" y="6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14" y="18"/>
                  </a:lnTo>
                  <a:lnTo>
                    <a:pt x="126" y="18"/>
                  </a:lnTo>
                  <a:lnTo>
                    <a:pt x="144" y="24"/>
                  </a:lnTo>
                  <a:lnTo>
                    <a:pt x="156" y="24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36"/>
                  </a:lnTo>
                  <a:lnTo>
                    <a:pt x="192" y="36"/>
                  </a:lnTo>
                  <a:lnTo>
                    <a:pt x="204" y="42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8" y="54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84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94" y="96"/>
                  </a:lnTo>
                  <a:lnTo>
                    <a:pt x="294" y="102"/>
                  </a:lnTo>
                  <a:lnTo>
                    <a:pt x="300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12" y="126"/>
                  </a:lnTo>
                  <a:lnTo>
                    <a:pt x="312" y="132"/>
                  </a:lnTo>
                  <a:lnTo>
                    <a:pt x="312" y="138"/>
                  </a:lnTo>
                  <a:lnTo>
                    <a:pt x="318" y="138"/>
                  </a:lnTo>
                  <a:lnTo>
                    <a:pt x="318" y="144"/>
                  </a:lnTo>
                  <a:lnTo>
                    <a:pt x="318" y="150"/>
                  </a:lnTo>
                  <a:lnTo>
                    <a:pt x="324" y="156"/>
                  </a:lnTo>
                  <a:lnTo>
                    <a:pt x="324" y="162"/>
                  </a:lnTo>
                  <a:lnTo>
                    <a:pt x="324" y="168"/>
                  </a:lnTo>
                  <a:lnTo>
                    <a:pt x="324" y="174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22"/>
                  </a:lnTo>
                  <a:lnTo>
                    <a:pt x="318" y="228"/>
                  </a:lnTo>
                  <a:lnTo>
                    <a:pt x="318" y="234"/>
                  </a:lnTo>
                  <a:lnTo>
                    <a:pt x="318" y="240"/>
                  </a:lnTo>
                  <a:lnTo>
                    <a:pt x="312" y="246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6" y="264"/>
                  </a:lnTo>
                  <a:lnTo>
                    <a:pt x="300" y="270"/>
                  </a:lnTo>
                  <a:lnTo>
                    <a:pt x="294" y="282"/>
                  </a:lnTo>
                  <a:lnTo>
                    <a:pt x="288" y="288"/>
                  </a:lnTo>
                  <a:lnTo>
                    <a:pt x="282" y="294"/>
                  </a:lnTo>
                  <a:lnTo>
                    <a:pt x="282" y="300"/>
                  </a:lnTo>
                  <a:lnTo>
                    <a:pt x="270" y="306"/>
                  </a:lnTo>
                  <a:lnTo>
                    <a:pt x="264" y="312"/>
                  </a:lnTo>
                  <a:lnTo>
                    <a:pt x="258" y="318"/>
                  </a:lnTo>
                  <a:lnTo>
                    <a:pt x="252" y="324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6"/>
                  </a:lnTo>
                  <a:lnTo>
                    <a:pt x="234" y="342"/>
                  </a:lnTo>
                  <a:lnTo>
                    <a:pt x="228" y="342"/>
                  </a:lnTo>
                  <a:lnTo>
                    <a:pt x="222" y="348"/>
                  </a:lnTo>
                  <a:lnTo>
                    <a:pt x="216" y="348"/>
                  </a:lnTo>
                  <a:lnTo>
                    <a:pt x="210" y="354"/>
                  </a:lnTo>
                  <a:lnTo>
                    <a:pt x="204" y="354"/>
                  </a:lnTo>
                  <a:lnTo>
                    <a:pt x="192" y="360"/>
                  </a:lnTo>
                  <a:lnTo>
                    <a:pt x="186" y="366"/>
                  </a:lnTo>
                  <a:lnTo>
                    <a:pt x="174" y="372"/>
                  </a:lnTo>
                  <a:lnTo>
                    <a:pt x="162" y="378"/>
                  </a:lnTo>
                  <a:lnTo>
                    <a:pt x="150" y="378"/>
                  </a:lnTo>
                  <a:lnTo>
                    <a:pt x="144" y="384"/>
                  </a:lnTo>
                  <a:lnTo>
                    <a:pt x="138" y="384"/>
                  </a:lnTo>
                  <a:lnTo>
                    <a:pt x="126" y="390"/>
                  </a:lnTo>
                  <a:lnTo>
                    <a:pt x="114" y="390"/>
                  </a:lnTo>
                  <a:lnTo>
                    <a:pt x="102" y="396"/>
                  </a:lnTo>
                  <a:lnTo>
                    <a:pt x="90" y="396"/>
                  </a:lnTo>
                  <a:lnTo>
                    <a:pt x="78" y="402"/>
                  </a:lnTo>
                  <a:lnTo>
                    <a:pt x="66" y="402"/>
                  </a:lnTo>
                  <a:lnTo>
                    <a:pt x="54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41477" name="Group 165"/>
          <p:cNvGrpSpPr>
            <a:grpSpLocks/>
          </p:cNvGrpSpPr>
          <p:nvPr/>
        </p:nvGrpSpPr>
        <p:grpSpPr bwMode="auto">
          <a:xfrm>
            <a:off x="4914900" y="3327400"/>
            <a:ext cx="987425" cy="285750"/>
            <a:chOff x="3201" y="1250"/>
            <a:chExt cx="504" cy="114"/>
          </a:xfrm>
        </p:grpSpPr>
        <p:sp>
          <p:nvSpPr>
            <p:cNvPr id="141478" name="Freeform 166"/>
            <p:cNvSpPr>
              <a:spLocks/>
            </p:cNvSpPr>
            <p:nvPr/>
          </p:nvSpPr>
          <p:spPr bwMode="auto">
            <a:xfrm>
              <a:off x="3561" y="1250"/>
              <a:ext cx="144" cy="114"/>
            </a:xfrm>
            <a:custGeom>
              <a:avLst/>
              <a:gdLst>
                <a:gd name="T0" fmla="*/ 0 w 144"/>
                <a:gd name="T1" fmla="*/ 54 h 114"/>
                <a:gd name="T2" fmla="*/ 0 w 144"/>
                <a:gd name="T3" fmla="*/ 54 h 114"/>
                <a:gd name="T4" fmla="*/ 0 w 144"/>
                <a:gd name="T5" fmla="*/ 0 h 114"/>
                <a:gd name="T6" fmla="*/ 144 w 144"/>
                <a:gd name="T7" fmla="*/ 54 h 114"/>
                <a:gd name="T8" fmla="*/ 0 w 144"/>
                <a:gd name="T9" fmla="*/ 114 h 114"/>
                <a:gd name="T10" fmla="*/ 0 w 144"/>
                <a:gd name="T11" fmla="*/ 5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44" y="54"/>
                  </a:lnTo>
                  <a:lnTo>
                    <a:pt x="0" y="11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1479" name="Line 167"/>
            <p:cNvSpPr>
              <a:spLocks noChangeShapeType="1"/>
            </p:cNvSpPr>
            <p:nvPr/>
          </p:nvSpPr>
          <p:spPr bwMode="auto">
            <a:xfrm>
              <a:off x="3201" y="1310"/>
              <a:ext cx="378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41480" name="Group 168"/>
          <p:cNvGrpSpPr>
            <a:grpSpLocks/>
          </p:cNvGrpSpPr>
          <p:nvPr/>
        </p:nvGrpSpPr>
        <p:grpSpPr bwMode="auto">
          <a:xfrm>
            <a:off x="3294063" y="3390900"/>
            <a:ext cx="460375" cy="546100"/>
            <a:chOff x="2354" y="1250"/>
            <a:chExt cx="235" cy="218"/>
          </a:xfrm>
        </p:grpSpPr>
        <p:sp>
          <p:nvSpPr>
            <p:cNvPr id="141481" name="Rectangle 169"/>
            <p:cNvSpPr>
              <a:spLocks noChangeArrowheads="1"/>
            </p:cNvSpPr>
            <p:nvPr/>
          </p:nvSpPr>
          <p:spPr bwMode="auto">
            <a:xfrm>
              <a:off x="2354" y="1292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41482" name="Rectangle 170"/>
            <p:cNvSpPr>
              <a:spLocks noChangeArrowheads="1"/>
            </p:cNvSpPr>
            <p:nvPr/>
          </p:nvSpPr>
          <p:spPr bwMode="auto">
            <a:xfrm>
              <a:off x="2480" y="1250"/>
              <a:ext cx="10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41483" name="Group 171"/>
          <p:cNvGrpSpPr>
            <a:grpSpLocks/>
          </p:cNvGrpSpPr>
          <p:nvPr/>
        </p:nvGrpSpPr>
        <p:grpSpPr bwMode="auto">
          <a:xfrm>
            <a:off x="5175250" y="3346450"/>
            <a:ext cx="450850" cy="531813"/>
            <a:chOff x="3314" y="1232"/>
            <a:chExt cx="231" cy="213"/>
          </a:xfrm>
        </p:grpSpPr>
        <p:sp>
          <p:nvSpPr>
            <p:cNvPr id="141484" name="Rectangle 172"/>
            <p:cNvSpPr>
              <a:spLocks noChangeArrowheads="1"/>
            </p:cNvSpPr>
            <p:nvPr/>
          </p:nvSpPr>
          <p:spPr bwMode="auto">
            <a:xfrm>
              <a:off x="3314" y="1268"/>
              <a:ext cx="14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41485" name="Rectangle 173"/>
            <p:cNvSpPr>
              <a:spLocks noChangeArrowheads="1"/>
            </p:cNvSpPr>
            <p:nvPr/>
          </p:nvSpPr>
          <p:spPr bwMode="auto">
            <a:xfrm>
              <a:off x="3435" y="1232"/>
              <a:ext cx="11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41486" name="Group 174"/>
          <p:cNvGrpSpPr>
            <a:grpSpLocks/>
          </p:cNvGrpSpPr>
          <p:nvPr/>
        </p:nvGrpSpPr>
        <p:grpSpPr bwMode="auto">
          <a:xfrm>
            <a:off x="6845300" y="2625725"/>
            <a:ext cx="647700" cy="1081088"/>
            <a:chOff x="4167" y="944"/>
            <a:chExt cx="330" cy="432"/>
          </a:xfrm>
        </p:grpSpPr>
        <p:sp>
          <p:nvSpPr>
            <p:cNvPr id="141487" name="Freeform 175"/>
            <p:cNvSpPr>
              <a:spLocks/>
            </p:cNvSpPr>
            <p:nvPr/>
          </p:nvSpPr>
          <p:spPr bwMode="auto">
            <a:xfrm>
              <a:off x="4425" y="1322"/>
              <a:ext cx="72" cy="54"/>
            </a:xfrm>
            <a:custGeom>
              <a:avLst/>
              <a:gdLst>
                <a:gd name="T0" fmla="*/ 6 w 72"/>
                <a:gd name="T1" fmla="*/ 24 h 54"/>
                <a:gd name="T2" fmla="*/ 6 w 72"/>
                <a:gd name="T3" fmla="*/ 24 h 54"/>
                <a:gd name="T4" fmla="*/ 12 w 72"/>
                <a:gd name="T5" fmla="*/ 0 h 54"/>
                <a:gd name="T6" fmla="*/ 72 w 72"/>
                <a:gd name="T7" fmla="*/ 36 h 54"/>
                <a:gd name="T8" fmla="*/ 0 w 72"/>
                <a:gd name="T9" fmla="*/ 54 h 54"/>
                <a:gd name="T10" fmla="*/ 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" y="24"/>
                  </a:moveTo>
                  <a:lnTo>
                    <a:pt x="6" y="24"/>
                  </a:lnTo>
                  <a:lnTo>
                    <a:pt x="12" y="0"/>
                  </a:lnTo>
                  <a:lnTo>
                    <a:pt x="72" y="36"/>
                  </a:lnTo>
                  <a:lnTo>
                    <a:pt x="0" y="5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1488" name="Freeform 176"/>
            <p:cNvSpPr>
              <a:spLocks/>
            </p:cNvSpPr>
            <p:nvPr/>
          </p:nvSpPr>
          <p:spPr bwMode="auto">
            <a:xfrm>
              <a:off x="4167" y="944"/>
              <a:ext cx="324" cy="402"/>
            </a:xfrm>
            <a:custGeom>
              <a:avLst/>
              <a:gdLst>
                <a:gd name="T0" fmla="*/ 324 w 324"/>
                <a:gd name="T1" fmla="*/ 0 h 402"/>
                <a:gd name="T2" fmla="*/ 270 w 324"/>
                <a:gd name="T3" fmla="*/ 6 h 402"/>
                <a:gd name="T4" fmla="*/ 240 w 324"/>
                <a:gd name="T5" fmla="*/ 12 h 402"/>
                <a:gd name="T6" fmla="*/ 210 w 324"/>
                <a:gd name="T7" fmla="*/ 18 h 402"/>
                <a:gd name="T8" fmla="*/ 186 w 324"/>
                <a:gd name="T9" fmla="*/ 24 h 402"/>
                <a:gd name="T10" fmla="*/ 156 w 324"/>
                <a:gd name="T11" fmla="*/ 30 h 402"/>
                <a:gd name="T12" fmla="*/ 132 w 324"/>
                <a:gd name="T13" fmla="*/ 36 h 402"/>
                <a:gd name="T14" fmla="*/ 108 w 324"/>
                <a:gd name="T15" fmla="*/ 48 h 402"/>
                <a:gd name="T16" fmla="*/ 96 w 324"/>
                <a:gd name="T17" fmla="*/ 54 h 402"/>
                <a:gd name="T18" fmla="*/ 84 w 324"/>
                <a:gd name="T19" fmla="*/ 54 h 402"/>
                <a:gd name="T20" fmla="*/ 72 w 324"/>
                <a:gd name="T21" fmla="*/ 66 h 402"/>
                <a:gd name="T22" fmla="*/ 66 w 324"/>
                <a:gd name="T23" fmla="*/ 72 h 402"/>
                <a:gd name="T24" fmla="*/ 54 w 324"/>
                <a:gd name="T25" fmla="*/ 78 h 402"/>
                <a:gd name="T26" fmla="*/ 48 w 324"/>
                <a:gd name="T27" fmla="*/ 84 h 402"/>
                <a:gd name="T28" fmla="*/ 36 w 324"/>
                <a:gd name="T29" fmla="*/ 90 h 402"/>
                <a:gd name="T30" fmla="*/ 30 w 324"/>
                <a:gd name="T31" fmla="*/ 102 h 402"/>
                <a:gd name="T32" fmla="*/ 24 w 324"/>
                <a:gd name="T33" fmla="*/ 108 h 402"/>
                <a:gd name="T34" fmla="*/ 18 w 324"/>
                <a:gd name="T35" fmla="*/ 120 h 402"/>
                <a:gd name="T36" fmla="*/ 12 w 324"/>
                <a:gd name="T37" fmla="*/ 132 h 402"/>
                <a:gd name="T38" fmla="*/ 6 w 324"/>
                <a:gd name="T39" fmla="*/ 138 h 402"/>
                <a:gd name="T40" fmla="*/ 6 w 324"/>
                <a:gd name="T41" fmla="*/ 150 h 402"/>
                <a:gd name="T42" fmla="*/ 0 w 324"/>
                <a:gd name="T43" fmla="*/ 162 h 402"/>
                <a:gd name="T44" fmla="*/ 0 w 324"/>
                <a:gd name="T45" fmla="*/ 174 h 402"/>
                <a:gd name="T46" fmla="*/ 0 w 324"/>
                <a:gd name="T47" fmla="*/ 192 h 402"/>
                <a:gd name="T48" fmla="*/ 0 w 324"/>
                <a:gd name="T49" fmla="*/ 204 h 402"/>
                <a:gd name="T50" fmla="*/ 0 w 324"/>
                <a:gd name="T51" fmla="*/ 210 h 402"/>
                <a:gd name="T52" fmla="*/ 6 w 324"/>
                <a:gd name="T53" fmla="*/ 222 h 402"/>
                <a:gd name="T54" fmla="*/ 6 w 324"/>
                <a:gd name="T55" fmla="*/ 234 h 402"/>
                <a:gd name="T56" fmla="*/ 12 w 324"/>
                <a:gd name="T57" fmla="*/ 252 h 402"/>
                <a:gd name="T58" fmla="*/ 18 w 324"/>
                <a:gd name="T59" fmla="*/ 264 h 402"/>
                <a:gd name="T60" fmla="*/ 24 w 324"/>
                <a:gd name="T61" fmla="*/ 270 h 402"/>
                <a:gd name="T62" fmla="*/ 30 w 324"/>
                <a:gd name="T63" fmla="*/ 282 h 402"/>
                <a:gd name="T64" fmla="*/ 36 w 324"/>
                <a:gd name="T65" fmla="*/ 288 h 402"/>
                <a:gd name="T66" fmla="*/ 42 w 324"/>
                <a:gd name="T67" fmla="*/ 300 h 402"/>
                <a:gd name="T68" fmla="*/ 54 w 324"/>
                <a:gd name="T69" fmla="*/ 306 h 402"/>
                <a:gd name="T70" fmla="*/ 60 w 324"/>
                <a:gd name="T71" fmla="*/ 312 h 402"/>
                <a:gd name="T72" fmla="*/ 72 w 324"/>
                <a:gd name="T73" fmla="*/ 324 h 402"/>
                <a:gd name="T74" fmla="*/ 90 w 324"/>
                <a:gd name="T75" fmla="*/ 336 h 402"/>
                <a:gd name="T76" fmla="*/ 108 w 324"/>
                <a:gd name="T77" fmla="*/ 348 h 402"/>
                <a:gd name="T78" fmla="*/ 132 w 324"/>
                <a:gd name="T79" fmla="*/ 360 h 402"/>
                <a:gd name="T80" fmla="*/ 138 w 324"/>
                <a:gd name="T81" fmla="*/ 366 h 402"/>
                <a:gd name="T82" fmla="*/ 150 w 324"/>
                <a:gd name="T83" fmla="*/ 372 h 402"/>
                <a:gd name="T84" fmla="*/ 162 w 324"/>
                <a:gd name="T85" fmla="*/ 378 h 402"/>
                <a:gd name="T86" fmla="*/ 174 w 324"/>
                <a:gd name="T87" fmla="*/ 378 h 402"/>
                <a:gd name="T88" fmla="*/ 198 w 324"/>
                <a:gd name="T89" fmla="*/ 390 h 402"/>
                <a:gd name="T90" fmla="*/ 222 w 324"/>
                <a:gd name="T91" fmla="*/ 396 h 402"/>
                <a:gd name="T92" fmla="*/ 246 w 324"/>
                <a:gd name="T93" fmla="*/ 402 h 402"/>
                <a:gd name="T94" fmla="*/ 270 w 324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402">
                  <a:moveTo>
                    <a:pt x="324" y="0"/>
                  </a:moveTo>
                  <a:lnTo>
                    <a:pt x="270" y="6"/>
                  </a:lnTo>
                  <a:lnTo>
                    <a:pt x="240" y="12"/>
                  </a:lnTo>
                  <a:lnTo>
                    <a:pt x="210" y="18"/>
                  </a:lnTo>
                  <a:lnTo>
                    <a:pt x="186" y="24"/>
                  </a:lnTo>
                  <a:lnTo>
                    <a:pt x="156" y="30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6" y="54"/>
                  </a:lnTo>
                  <a:lnTo>
                    <a:pt x="84" y="54"/>
                  </a:lnTo>
                  <a:lnTo>
                    <a:pt x="72" y="66"/>
                  </a:lnTo>
                  <a:lnTo>
                    <a:pt x="66" y="72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6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6" y="150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18" y="264"/>
                  </a:lnTo>
                  <a:lnTo>
                    <a:pt x="24" y="270"/>
                  </a:lnTo>
                  <a:lnTo>
                    <a:pt x="30" y="282"/>
                  </a:lnTo>
                  <a:lnTo>
                    <a:pt x="36" y="288"/>
                  </a:lnTo>
                  <a:lnTo>
                    <a:pt x="42" y="300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90" y="336"/>
                  </a:lnTo>
                  <a:lnTo>
                    <a:pt x="108" y="348"/>
                  </a:lnTo>
                  <a:lnTo>
                    <a:pt x="132" y="360"/>
                  </a:lnTo>
                  <a:lnTo>
                    <a:pt x="138" y="366"/>
                  </a:lnTo>
                  <a:lnTo>
                    <a:pt x="150" y="372"/>
                  </a:lnTo>
                  <a:lnTo>
                    <a:pt x="162" y="378"/>
                  </a:lnTo>
                  <a:lnTo>
                    <a:pt x="174" y="378"/>
                  </a:lnTo>
                  <a:lnTo>
                    <a:pt x="198" y="390"/>
                  </a:lnTo>
                  <a:lnTo>
                    <a:pt x="222" y="396"/>
                  </a:lnTo>
                  <a:lnTo>
                    <a:pt x="246" y="402"/>
                  </a:lnTo>
                  <a:lnTo>
                    <a:pt x="270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41489" name="Rectangle 177"/>
          <p:cNvSpPr>
            <a:spLocks noChangeArrowheads="1"/>
          </p:cNvSpPr>
          <p:nvPr/>
        </p:nvSpPr>
        <p:spPr bwMode="auto">
          <a:xfrm>
            <a:off x="1447800" y="3736975"/>
            <a:ext cx="542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90" name="Rectangle 178"/>
          <p:cNvSpPr>
            <a:spLocks noChangeArrowheads="1"/>
          </p:cNvSpPr>
          <p:nvPr/>
        </p:nvSpPr>
        <p:spPr bwMode="auto">
          <a:xfrm>
            <a:off x="1985963" y="353218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91" name="Rectangle 179"/>
          <p:cNvSpPr>
            <a:spLocks noChangeArrowheads="1"/>
          </p:cNvSpPr>
          <p:nvPr/>
        </p:nvSpPr>
        <p:spPr bwMode="auto">
          <a:xfrm>
            <a:off x="7585075" y="228123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92" name="Rectangle 180"/>
          <p:cNvSpPr>
            <a:spLocks noChangeArrowheads="1"/>
          </p:cNvSpPr>
          <p:nvPr/>
        </p:nvSpPr>
        <p:spPr bwMode="auto">
          <a:xfrm>
            <a:off x="8118475" y="209073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93" name="Rectangle 181"/>
          <p:cNvSpPr>
            <a:spLocks noChangeArrowheads="1"/>
          </p:cNvSpPr>
          <p:nvPr/>
        </p:nvSpPr>
        <p:spPr bwMode="auto">
          <a:xfrm>
            <a:off x="7834313" y="343058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94" name="Rectangle 182"/>
          <p:cNvSpPr>
            <a:spLocks noChangeArrowheads="1"/>
          </p:cNvSpPr>
          <p:nvPr/>
        </p:nvSpPr>
        <p:spPr bwMode="auto">
          <a:xfrm>
            <a:off x="8134350" y="355123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95" name="Rectangle 183"/>
          <p:cNvSpPr>
            <a:spLocks noChangeArrowheads="1"/>
          </p:cNvSpPr>
          <p:nvPr/>
        </p:nvSpPr>
        <p:spPr bwMode="auto">
          <a:xfrm>
            <a:off x="7529513" y="34305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41496" name="Rectangle 184"/>
          <p:cNvSpPr>
            <a:spLocks noChangeArrowheads="1"/>
          </p:cNvSpPr>
          <p:nvPr/>
        </p:nvSpPr>
        <p:spPr bwMode="auto">
          <a:xfrm>
            <a:off x="4903788" y="28654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41497" name="Rectangle 185"/>
          <p:cNvSpPr>
            <a:spLocks noChangeArrowheads="1"/>
          </p:cNvSpPr>
          <p:nvPr/>
        </p:nvSpPr>
        <p:spPr bwMode="auto">
          <a:xfrm>
            <a:off x="3044825" y="280035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grpSp>
        <p:nvGrpSpPr>
          <p:cNvPr id="141498" name="Group 186"/>
          <p:cNvGrpSpPr>
            <a:grpSpLocks/>
          </p:cNvGrpSpPr>
          <p:nvPr/>
        </p:nvGrpSpPr>
        <p:grpSpPr bwMode="auto">
          <a:xfrm>
            <a:off x="3065463" y="3319463"/>
            <a:ext cx="904875" cy="285750"/>
            <a:chOff x="2270" y="1262"/>
            <a:chExt cx="462" cy="114"/>
          </a:xfrm>
        </p:grpSpPr>
        <p:sp>
          <p:nvSpPr>
            <p:cNvPr id="141499" name="Freeform 187"/>
            <p:cNvSpPr>
              <a:spLocks/>
            </p:cNvSpPr>
            <p:nvPr/>
          </p:nvSpPr>
          <p:spPr bwMode="auto">
            <a:xfrm>
              <a:off x="2594" y="1262"/>
              <a:ext cx="138" cy="114"/>
            </a:xfrm>
            <a:custGeom>
              <a:avLst/>
              <a:gdLst>
                <a:gd name="T0" fmla="*/ 0 w 138"/>
                <a:gd name="T1" fmla="*/ 60 h 114"/>
                <a:gd name="T2" fmla="*/ 0 w 138"/>
                <a:gd name="T3" fmla="*/ 60 h 114"/>
                <a:gd name="T4" fmla="*/ 0 w 138"/>
                <a:gd name="T5" fmla="*/ 0 h 114"/>
                <a:gd name="T6" fmla="*/ 138 w 138"/>
                <a:gd name="T7" fmla="*/ 60 h 114"/>
                <a:gd name="T8" fmla="*/ 0 w 138"/>
                <a:gd name="T9" fmla="*/ 114 h 114"/>
                <a:gd name="T10" fmla="*/ 0 w 138"/>
                <a:gd name="T11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14">
                  <a:moveTo>
                    <a:pt x="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38" y="60"/>
                  </a:lnTo>
                  <a:lnTo>
                    <a:pt x="0" y="11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1500" name="Line 188"/>
            <p:cNvSpPr>
              <a:spLocks noChangeShapeType="1"/>
            </p:cNvSpPr>
            <p:nvPr/>
          </p:nvSpPr>
          <p:spPr bwMode="auto">
            <a:xfrm>
              <a:off x="2270" y="1322"/>
              <a:ext cx="336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41501" name="AutoShape 189"/>
          <p:cNvSpPr>
            <a:spLocks noChangeArrowheads="1"/>
          </p:cNvSpPr>
          <p:nvPr/>
        </p:nvSpPr>
        <p:spPr bwMode="auto">
          <a:xfrm rot="20663364" flipV="1">
            <a:off x="2501900" y="3582988"/>
            <a:ext cx="2087563" cy="757237"/>
          </a:xfrm>
          <a:prstGeom prst="lightningBolt">
            <a:avLst/>
          </a:prstGeom>
          <a:solidFill>
            <a:srgbClr val="FFFF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41502" name="Rectangle 190"/>
          <p:cNvSpPr>
            <a:spLocks noChangeArrowheads="1"/>
          </p:cNvSpPr>
          <p:nvPr/>
        </p:nvSpPr>
        <p:spPr bwMode="auto">
          <a:xfrm rot="21540000">
            <a:off x="2554288" y="4278313"/>
            <a:ext cx="727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300" b="1" i="1">
                <a:solidFill>
                  <a:srgbClr val="FF3300"/>
                </a:solidFill>
              </a:rPr>
              <a:t>light</a:t>
            </a:r>
            <a:endParaRPr lang="en-US"/>
          </a:p>
        </p:txBody>
      </p:sp>
      <p:sp>
        <p:nvSpPr>
          <p:cNvPr id="141503" name="Text Box 191"/>
          <p:cNvSpPr txBox="1">
            <a:spLocks noChangeArrowheads="1"/>
          </p:cNvSpPr>
          <p:nvPr/>
        </p:nvSpPr>
        <p:spPr bwMode="auto">
          <a:xfrm>
            <a:off x="1338263" y="298450"/>
            <a:ext cx="63103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Supramolecular chemistry</a:t>
            </a:r>
          </a:p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chemical LEGO</a:t>
            </a:r>
          </a:p>
        </p:txBody>
      </p:sp>
      <p:grpSp>
        <p:nvGrpSpPr>
          <p:cNvPr id="141504" name="Group 192"/>
          <p:cNvGrpSpPr>
            <a:grpSpLocks/>
          </p:cNvGrpSpPr>
          <p:nvPr/>
        </p:nvGrpSpPr>
        <p:grpSpPr bwMode="auto">
          <a:xfrm>
            <a:off x="1587500" y="5046663"/>
            <a:ext cx="792163" cy="777875"/>
            <a:chOff x="1442" y="2429"/>
            <a:chExt cx="499" cy="490"/>
          </a:xfrm>
        </p:grpSpPr>
        <p:grpSp>
          <p:nvGrpSpPr>
            <p:cNvPr id="141505" name="Group 193"/>
            <p:cNvGrpSpPr>
              <a:grpSpLocks noChangeAspect="1"/>
            </p:cNvGrpSpPr>
            <p:nvPr/>
          </p:nvGrpSpPr>
          <p:grpSpPr bwMode="auto">
            <a:xfrm>
              <a:off x="1442" y="2429"/>
              <a:ext cx="499" cy="490"/>
              <a:chOff x="1535" y="3397"/>
              <a:chExt cx="209" cy="201"/>
            </a:xfrm>
          </p:grpSpPr>
          <p:grpSp>
            <p:nvGrpSpPr>
              <p:cNvPr id="141506" name="Group 194"/>
              <p:cNvGrpSpPr>
                <a:grpSpLocks noChangeAspect="1"/>
              </p:cNvGrpSpPr>
              <p:nvPr/>
            </p:nvGrpSpPr>
            <p:grpSpPr bwMode="auto">
              <a:xfrm>
                <a:off x="1535" y="3397"/>
                <a:ext cx="209" cy="201"/>
                <a:chOff x="1535" y="3397"/>
                <a:chExt cx="209" cy="201"/>
              </a:xfrm>
            </p:grpSpPr>
            <p:sp>
              <p:nvSpPr>
                <p:cNvPr id="141507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9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08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2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09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0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1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2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3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4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5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9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6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1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7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7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8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0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19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30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0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1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23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2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08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3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4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5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6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9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7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65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8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2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29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7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30" name="Oval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0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31" name="Oval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71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32" name="Oval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1538" y="3407"/>
                  <a:ext cx="203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41533" name="Rectangle 221"/>
              <p:cNvSpPr>
                <a:spLocks noChangeAspect="1" noChangeArrowheads="1"/>
              </p:cNvSpPr>
              <p:nvPr/>
            </p:nvSpPr>
            <p:spPr bwMode="auto">
              <a:xfrm>
                <a:off x="1564" y="3440"/>
                <a:ext cx="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sv-SE"/>
              </a:p>
            </p:txBody>
          </p:sp>
        </p:grpSp>
        <p:sp>
          <p:nvSpPr>
            <p:cNvPr id="141534" name="Rectangle 222"/>
            <p:cNvSpPr>
              <a:spLocks noChangeArrowheads="1"/>
            </p:cNvSpPr>
            <p:nvPr/>
          </p:nvSpPr>
          <p:spPr bwMode="auto">
            <a:xfrm>
              <a:off x="1472" y="2497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/>
                <a:t>Mn</a:t>
              </a:r>
              <a:endParaRPr lang="en-US" sz="2800" b="1"/>
            </a:p>
          </p:txBody>
        </p:sp>
      </p:grpSp>
      <p:grpSp>
        <p:nvGrpSpPr>
          <p:cNvPr id="141535" name="Group 223"/>
          <p:cNvGrpSpPr>
            <a:grpSpLocks/>
          </p:cNvGrpSpPr>
          <p:nvPr/>
        </p:nvGrpSpPr>
        <p:grpSpPr bwMode="auto">
          <a:xfrm>
            <a:off x="2122488" y="5416550"/>
            <a:ext cx="792162" cy="777875"/>
            <a:chOff x="1442" y="2429"/>
            <a:chExt cx="499" cy="490"/>
          </a:xfrm>
        </p:grpSpPr>
        <p:grpSp>
          <p:nvGrpSpPr>
            <p:cNvPr id="141536" name="Group 224"/>
            <p:cNvGrpSpPr>
              <a:grpSpLocks noChangeAspect="1"/>
            </p:cNvGrpSpPr>
            <p:nvPr/>
          </p:nvGrpSpPr>
          <p:grpSpPr bwMode="auto">
            <a:xfrm>
              <a:off x="1442" y="2429"/>
              <a:ext cx="499" cy="490"/>
              <a:chOff x="1535" y="3397"/>
              <a:chExt cx="209" cy="201"/>
            </a:xfrm>
          </p:grpSpPr>
          <p:grpSp>
            <p:nvGrpSpPr>
              <p:cNvPr id="141537" name="Group 225"/>
              <p:cNvGrpSpPr>
                <a:grpSpLocks noChangeAspect="1"/>
              </p:cNvGrpSpPr>
              <p:nvPr/>
            </p:nvGrpSpPr>
            <p:grpSpPr bwMode="auto">
              <a:xfrm>
                <a:off x="1535" y="3397"/>
                <a:ext cx="209" cy="201"/>
                <a:chOff x="1535" y="3397"/>
                <a:chExt cx="209" cy="201"/>
              </a:xfrm>
            </p:grpSpPr>
            <p:sp>
              <p:nvSpPr>
                <p:cNvPr id="141538" name="Oval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9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39" name="Oval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2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0" name="Oval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1" name="Oval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2" name="Oval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3" name="Oval 2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4" name="Oval 23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5" name="Oval 2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6" name="Oval 23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9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7" name="Oval 23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1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8" name="Oval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7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49" name="Oval 23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0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0" name="Oval 238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30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1" name="Oval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2" name="Oval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23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3" name="Oval 24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08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4" name="Oval 242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5" name="Oval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6" name="Oval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7" name="Oval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9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8" name="Oval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65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59" name="Oval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2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60" name="Oval 24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7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61" name="Oval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0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62" name="Oval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1571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41563" name="Oval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8" y="3407"/>
                  <a:ext cx="203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41564" name="Rectangle 252"/>
              <p:cNvSpPr>
                <a:spLocks noChangeAspect="1" noChangeArrowheads="1"/>
              </p:cNvSpPr>
              <p:nvPr/>
            </p:nvSpPr>
            <p:spPr bwMode="auto">
              <a:xfrm>
                <a:off x="1564" y="3440"/>
                <a:ext cx="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sv-SE"/>
              </a:p>
            </p:txBody>
          </p:sp>
        </p:grpSp>
        <p:sp>
          <p:nvSpPr>
            <p:cNvPr id="141565" name="Rectangle 253"/>
            <p:cNvSpPr>
              <a:spLocks noChangeArrowheads="1"/>
            </p:cNvSpPr>
            <p:nvPr/>
          </p:nvSpPr>
          <p:spPr bwMode="auto">
            <a:xfrm>
              <a:off x="1472" y="2497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/>
                <a:t>Mn</a:t>
              </a:r>
              <a:endParaRPr lang="en-US" sz="2800" b="1"/>
            </a:p>
          </p:txBody>
        </p:sp>
      </p:grpSp>
      <p:sp>
        <p:nvSpPr>
          <p:cNvPr id="141566" name="Oval 254"/>
          <p:cNvSpPr>
            <a:spLocks noChangeArrowheads="1"/>
          </p:cNvSpPr>
          <p:nvPr/>
        </p:nvSpPr>
        <p:spPr bwMode="auto">
          <a:xfrm>
            <a:off x="2311400" y="5130800"/>
            <a:ext cx="1281113" cy="539750"/>
          </a:xfrm>
          <a:prstGeom prst="ellipse">
            <a:avLst/>
          </a:prstGeom>
          <a:solidFill>
            <a:srgbClr val="FFFF23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1567" name="Rectangle 255"/>
          <p:cNvSpPr>
            <a:spLocks noChangeArrowheads="1"/>
          </p:cNvSpPr>
          <p:nvPr/>
        </p:nvSpPr>
        <p:spPr bwMode="auto">
          <a:xfrm>
            <a:off x="2554288" y="511968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grpSp>
        <p:nvGrpSpPr>
          <p:cNvPr id="141568" name="Group 256"/>
          <p:cNvGrpSpPr>
            <a:grpSpLocks/>
          </p:cNvGrpSpPr>
          <p:nvPr/>
        </p:nvGrpSpPr>
        <p:grpSpPr bwMode="auto">
          <a:xfrm>
            <a:off x="4332288" y="5154613"/>
            <a:ext cx="574675" cy="555625"/>
            <a:chOff x="3954" y="943"/>
            <a:chExt cx="399" cy="405"/>
          </a:xfrm>
        </p:grpSpPr>
        <p:grpSp>
          <p:nvGrpSpPr>
            <p:cNvPr id="141569" name="Group 257"/>
            <p:cNvGrpSpPr>
              <a:grpSpLocks/>
            </p:cNvGrpSpPr>
            <p:nvPr/>
          </p:nvGrpSpPr>
          <p:grpSpPr bwMode="auto">
            <a:xfrm>
              <a:off x="3954" y="943"/>
              <a:ext cx="399" cy="405"/>
              <a:chOff x="1370" y="1799"/>
              <a:chExt cx="302" cy="274"/>
            </a:xfrm>
          </p:grpSpPr>
          <p:sp>
            <p:nvSpPr>
              <p:cNvPr id="141570" name="Oval 258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302" cy="27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71" name="Oval 259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7" cy="266"/>
              </a:xfrm>
              <a:prstGeom prst="ellipse">
                <a:avLst/>
              </a:prstGeom>
              <a:solidFill>
                <a:srgbClr val="11F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72" name="Oval 260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0" cy="259"/>
              </a:xfrm>
              <a:prstGeom prst="ellipse">
                <a:avLst/>
              </a:prstGeom>
              <a:solidFill>
                <a:srgbClr val="23F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73" name="Oval 261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73" cy="245"/>
              </a:xfrm>
              <a:prstGeom prst="ellipse">
                <a:avLst/>
              </a:prstGeom>
              <a:solidFill>
                <a:srgbClr val="33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74" name="Oval 262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66" cy="238"/>
              </a:xfrm>
              <a:prstGeom prst="ellipse">
                <a:avLst/>
              </a:prstGeom>
              <a:solidFill>
                <a:srgbClr val="43F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75" name="Oval 263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52" cy="223"/>
              </a:xfrm>
              <a:prstGeom prst="ellipse">
                <a:avLst/>
              </a:prstGeom>
              <a:solidFill>
                <a:srgbClr val="53F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76" name="Oval 264"/>
              <p:cNvSpPr>
                <a:spLocks noChangeArrowheads="1"/>
              </p:cNvSpPr>
              <p:nvPr/>
            </p:nvSpPr>
            <p:spPr bwMode="auto">
              <a:xfrm>
                <a:off x="1370" y="1814"/>
                <a:ext cx="251" cy="215"/>
              </a:xfrm>
              <a:prstGeom prst="ellipse">
                <a:avLst/>
              </a:prstGeom>
              <a:solidFill>
                <a:srgbClr val="61F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77" name="Oval 265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7" cy="208"/>
              </a:xfrm>
              <a:prstGeom prst="ellipse">
                <a:avLst/>
              </a:prstGeom>
              <a:solidFill>
                <a:srgbClr val="6FF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78" name="Oval 266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0" cy="201"/>
              </a:xfrm>
              <a:prstGeom prst="ellipse">
                <a:avLst/>
              </a:prstGeom>
              <a:solidFill>
                <a:srgbClr val="7D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79" name="Oval 267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16" cy="201"/>
              </a:xfrm>
              <a:prstGeom prst="ellipse">
                <a:avLst/>
              </a:prstGeom>
              <a:solidFill>
                <a:srgbClr val="8AF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0" name="Oval 268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09" cy="187"/>
              </a:xfrm>
              <a:prstGeom prst="ellipse">
                <a:avLst/>
              </a:prstGeom>
              <a:solidFill>
                <a:srgbClr val="96F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1" name="Oval 269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201" cy="180"/>
              </a:xfrm>
              <a:prstGeom prst="ellipse">
                <a:avLst/>
              </a:prstGeom>
              <a:solidFill>
                <a:srgbClr val="A1F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2" name="Oval 270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194" cy="172"/>
              </a:xfrm>
              <a:prstGeom prst="ellipse">
                <a:avLst/>
              </a:prstGeom>
              <a:solidFill>
                <a:srgbClr val="ACF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3" name="Oval 271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80" cy="158"/>
              </a:xfrm>
              <a:prstGeom prst="ellipse">
                <a:avLst/>
              </a:prstGeom>
              <a:solidFill>
                <a:srgbClr val="B6F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4" name="Oval 272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51"/>
              </a:xfrm>
              <a:prstGeom prst="ellipse">
                <a:avLst/>
              </a:pr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5" name="Oval 273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44"/>
              </a:xfrm>
              <a:prstGeom prst="ellipse">
                <a:avLst/>
              </a:pr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6" name="Oval 274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58" cy="137"/>
              </a:xfrm>
              <a:prstGeom prst="ellipse">
                <a:avLst/>
              </a:prstGeom>
              <a:solidFill>
                <a:srgbClr val="D0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7" name="Oval 275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51" cy="137"/>
              </a:xfrm>
              <a:prstGeom prst="ellipse">
                <a:avLst/>
              </a:prstGeom>
              <a:solidFill>
                <a:srgbClr val="D8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8" name="Oval 276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37" cy="122"/>
              </a:xfrm>
              <a:prstGeom prst="ellipse">
                <a:avLst/>
              </a:prstGeom>
              <a:solidFill>
                <a:srgbClr val="D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89" name="Oval 277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29" cy="115"/>
              </a:xfrm>
              <a:prstGeom prst="ellipse">
                <a:avLst/>
              </a:prstGeom>
              <a:solidFill>
                <a:srgbClr val="E5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90" name="Oval 278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15" cy="101"/>
              </a:xfrm>
              <a:prstGeom prst="ellipse">
                <a:avLst/>
              </a:prstGeom>
              <a:solidFill>
                <a:srgbClr val="EB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91" name="Oval 279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7" cy="101"/>
              </a:xfrm>
              <a:prstGeom prst="ellipse">
                <a:avLst/>
              </a:prstGeom>
              <a:solidFill>
                <a:srgbClr val="E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92" name="Oval 280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0" cy="87"/>
              </a:xfrm>
              <a:prstGeom prst="ellipse">
                <a:avLst/>
              </a:prstGeom>
              <a:solidFill>
                <a:srgbClr val="F4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93" name="Oval 281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86" cy="80"/>
              </a:xfrm>
              <a:prstGeom prst="ellipse">
                <a:avLst/>
              </a:prstGeom>
              <a:solidFill>
                <a:srgbClr val="F7F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94" name="Oval 282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93" cy="79"/>
              </a:xfrm>
              <a:prstGeom prst="ellipse">
                <a:avLst/>
              </a:prstGeom>
              <a:solidFill>
                <a:srgbClr val="FA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95" name="Oval 283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79" cy="72"/>
              </a:xfrm>
              <a:prstGeom prst="ellipse">
                <a:avLst/>
              </a:prstGeom>
              <a:solidFill>
                <a:srgbClr val="FD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96" name="Oval 284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65" cy="58"/>
              </a:xfrm>
              <a:prstGeom prst="ellipse">
                <a:avLst/>
              </a:pr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97" name="Oval 285"/>
              <p:cNvSpPr>
                <a:spLocks noChangeArrowheads="1"/>
              </p:cNvSpPr>
              <p:nvPr/>
            </p:nvSpPr>
            <p:spPr bwMode="auto">
              <a:xfrm>
                <a:off x="1420" y="1850"/>
                <a:ext cx="58" cy="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1598" name="Oval 286"/>
              <p:cNvSpPr>
                <a:spLocks noChangeArrowheads="1"/>
              </p:cNvSpPr>
              <p:nvPr/>
            </p:nvSpPr>
            <p:spPr bwMode="auto">
              <a:xfrm>
                <a:off x="1373" y="1802"/>
                <a:ext cx="289" cy="260"/>
              </a:xfrm>
              <a:prstGeom prst="ellipse">
                <a:avLst/>
              </a:prstGeom>
              <a:noFill/>
              <a:ln w="1111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41599" name="Rectangle 287"/>
            <p:cNvSpPr>
              <a:spLocks noChangeAspect="1" noChangeArrowheads="1"/>
            </p:cNvSpPr>
            <p:nvPr/>
          </p:nvSpPr>
          <p:spPr bwMode="auto">
            <a:xfrm>
              <a:off x="4032" y="1012"/>
              <a:ext cx="27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</a:rPr>
                <a:t>Ru</a:t>
              </a:r>
              <a:endParaRPr lang="en-US"/>
            </a:p>
          </p:txBody>
        </p:sp>
      </p:grpSp>
      <p:sp>
        <p:nvSpPr>
          <p:cNvPr id="141600" name="Text Box 288"/>
          <p:cNvSpPr txBox="1">
            <a:spLocks noChangeArrowheads="1"/>
          </p:cNvSpPr>
          <p:nvPr/>
        </p:nvSpPr>
        <p:spPr bwMode="auto">
          <a:xfrm>
            <a:off x="0" y="5911850"/>
            <a:ext cx="3205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2800" b="1">
                <a:solidFill>
                  <a:schemeClr val="accent2"/>
                </a:solidFill>
              </a:rPr>
              <a:t>Manganese as in Photosystem II</a:t>
            </a:r>
            <a:endParaRPr lang="en-GB" sz="28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ChangeArrowheads="1"/>
          </p:cNvSpPr>
          <p:nvPr/>
        </p:nvSpPr>
        <p:spPr bwMode="auto">
          <a:xfrm>
            <a:off x="2205038" y="2959100"/>
            <a:ext cx="2632075" cy="3898900"/>
          </a:xfrm>
          <a:prstGeom prst="rect">
            <a:avLst/>
          </a:prstGeom>
          <a:gradFill rotWithShape="1">
            <a:gsLst>
              <a:gs pos="0">
                <a:srgbClr val="FF0000">
                  <a:alpha val="53999"/>
                </a:srgbClr>
              </a:gs>
              <a:gs pos="100000">
                <a:srgbClr val="FF0000">
                  <a:gamma/>
                  <a:tint val="20000"/>
                  <a:invGamma/>
                  <a:alpha val="50000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35971" name="Rectangle 3"/>
          <p:cNvSpPr>
            <a:spLocks noChangeArrowheads="1"/>
          </p:cNvSpPr>
          <p:nvPr/>
        </p:nvSpPr>
        <p:spPr bwMode="auto">
          <a:xfrm>
            <a:off x="-1588" y="1068388"/>
            <a:ext cx="2935288" cy="21748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4118"/>
                  <a:invGamma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5972" name="Group 4"/>
          <p:cNvGrpSpPr>
            <a:grpSpLocks/>
          </p:cNvGrpSpPr>
          <p:nvPr/>
        </p:nvGrpSpPr>
        <p:grpSpPr bwMode="auto">
          <a:xfrm>
            <a:off x="106363" y="1143000"/>
            <a:ext cx="2692400" cy="2020888"/>
            <a:chOff x="157" y="474"/>
            <a:chExt cx="1696" cy="1273"/>
          </a:xfrm>
        </p:grpSpPr>
        <p:graphicFrame>
          <p:nvGraphicFramePr>
            <p:cNvPr id="1235973" name="Object 5"/>
            <p:cNvGraphicFramePr>
              <a:graphicFrameLocks noChangeAspect="1"/>
            </p:cNvGraphicFramePr>
            <p:nvPr/>
          </p:nvGraphicFramePr>
          <p:xfrm>
            <a:off x="157" y="474"/>
            <a:ext cx="1696" cy="1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852" name="CS ChemDraw Drawing" r:id="rId4" imgW="2974320" imgH="1986120" progId="ChemDraw.Document.4.0">
                    <p:embed/>
                  </p:oleObj>
                </mc:Choice>
                <mc:Fallback>
                  <p:oleObj name="CS ChemDraw Drawing" r:id="rId4" imgW="2974320" imgH="1986120" progId="ChemDraw.Document.4.0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" y="474"/>
                          <a:ext cx="1696" cy="1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5974" name="Oval 6"/>
            <p:cNvSpPr>
              <a:spLocks noChangeArrowheads="1"/>
            </p:cNvSpPr>
            <p:nvPr/>
          </p:nvSpPr>
          <p:spPr bwMode="auto">
            <a:xfrm>
              <a:off x="552" y="1114"/>
              <a:ext cx="325" cy="301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75" name="Oval 7"/>
            <p:cNvSpPr>
              <a:spLocks noChangeArrowheads="1"/>
            </p:cNvSpPr>
            <p:nvPr/>
          </p:nvSpPr>
          <p:spPr bwMode="auto">
            <a:xfrm>
              <a:off x="552" y="1114"/>
              <a:ext cx="314" cy="291"/>
            </a:xfrm>
            <a:prstGeom prst="ellipse">
              <a:avLst/>
            </a:prstGeom>
            <a:solidFill>
              <a:srgbClr val="FF1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76" name="Oval 8"/>
            <p:cNvSpPr>
              <a:spLocks noChangeArrowheads="1"/>
            </p:cNvSpPr>
            <p:nvPr/>
          </p:nvSpPr>
          <p:spPr bwMode="auto">
            <a:xfrm>
              <a:off x="552" y="1124"/>
              <a:ext cx="302" cy="281"/>
            </a:xfrm>
            <a:prstGeom prst="ellipse">
              <a:avLst/>
            </a:prstGeom>
            <a:solidFill>
              <a:srgbClr val="FF2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77" name="Oval 9"/>
            <p:cNvSpPr>
              <a:spLocks noChangeArrowheads="1"/>
            </p:cNvSpPr>
            <p:nvPr/>
          </p:nvSpPr>
          <p:spPr bwMode="auto">
            <a:xfrm>
              <a:off x="552" y="1124"/>
              <a:ext cx="291" cy="270"/>
            </a:xfrm>
            <a:prstGeom prst="ellipse">
              <a:avLst/>
            </a:prstGeom>
            <a:solidFill>
              <a:srgbClr val="FF3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78" name="Oval 10"/>
            <p:cNvSpPr>
              <a:spLocks noChangeArrowheads="1"/>
            </p:cNvSpPr>
            <p:nvPr/>
          </p:nvSpPr>
          <p:spPr bwMode="auto">
            <a:xfrm>
              <a:off x="563" y="1124"/>
              <a:ext cx="280" cy="259"/>
            </a:xfrm>
            <a:prstGeom prst="ellipse">
              <a:avLst/>
            </a:prstGeom>
            <a:solidFill>
              <a:srgbClr val="FF4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79" name="Oval 11"/>
            <p:cNvSpPr>
              <a:spLocks noChangeArrowheads="1"/>
            </p:cNvSpPr>
            <p:nvPr/>
          </p:nvSpPr>
          <p:spPr bwMode="auto">
            <a:xfrm>
              <a:off x="552" y="1124"/>
              <a:ext cx="281" cy="259"/>
            </a:xfrm>
            <a:prstGeom prst="ellipse">
              <a:avLst/>
            </a:prstGeom>
            <a:solidFill>
              <a:srgbClr val="FF5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0" name="Oval 12"/>
            <p:cNvSpPr>
              <a:spLocks noChangeArrowheads="1"/>
            </p:cNvSpPr>
            <p:nvPr/>
          </p:nvSpPr>
          <p:spPr bwMode="auto">
            <a:xfrm>
              <a:off x="563" y="1124"/>
              <a:ext cx="270" cy="249"/>
            </a:xfrm>
            <a:prstGeom prst="ellipse">
              <a:avLst/>
            </a:prstGeom>
            <a:solidFill>
              <a:srgbClr val="FF6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1" name="Oval 13"/>
            <p:cNvSpPr>
              <a:spLocks noChangeArrowheads="1"/>
            </p:cNvSpPr>
            <p:nvPr/>
          </p:nvSpPr>
          <p:spPr bwMode="auto">
            <a:xfrm>
              <a:off x="563" y="1124"/>
              <a:ext cx="259" cy="237"/>
            </a:xfrm>
            <a:prstGeom prst="ellipse">
              <a:avLst/>
            </a:prstGeom>
            <a:solidFill>
              <a:srgbClr val="FF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2" name="Oval 14"/>
            <p:cNvSpPr>
              <a:spLocks noChangeArrowheads="1"/>
            </p:cNvSpPr>
            <p:nvPr/>
          </p:nvSpPr>
          <p:spPr bwMode="auto">
            <a:xfrm>
              <a:off x="563" y="1135"/>
              <a:ext cx="248" cy="216"/>
            </a:xfrm>
            <a:prstGeom prst="ellipse">
              <a:avLst/>
            </a:prstGeom>
            <a:solidFill>
              <a:srgbClr val="FF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3" name="Oval 15"/>
            <p:cNvSpPr>
              <a:spLocks noChangeArrowheads="1"/>
            </p:cNvSpPr>
            <p:nvPr/>
          </p:nvSpPr>
          <p:spPr bwMode="auto">
            <a:xfrm>
              <a:off x="563" y="1135"/>
              <a:ext cx="235" cy="205"/>
            </a:xfrm>
            <a:prstGeom prst="ellipse">
              <a:avLst/>
            </a:prstGeom>
            <a:solidFill>
              <a:srgbClr val="FF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4" name="Oval 16"/>
            <p:cNvSpPr>
              <a:spLocks noChangeArrowheads="1"/>
            </p:cNvSpPr>
            <p:nvPr/>
          </p:nvSpPr>
          <p:spPr bwMode="auto">
            <a:xfrm>
              <a:off x="574" y="1135"/>
              <a:ext cx="213" cy="205"/>
            </a:xfrm>
            <a:prstGeom prst="ellipse">
              <a:avLst/>
            </a:prstGeom>
            <a:solidFill>
              <a:srgbClr val="FF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5" name="Oval 17"/>
            <p:cNvSpPr>
              <a:spLocks noChangeArrowheads="1"/>
            </p:cNvSpPr>
            <p:nvPr/>
          </p:nvSpPr>
          <p:spPr bwMode="auto">
            <a:xfrm>
              <a:off x="574" y="1135"/>
              <a:ext cx="202" cy="194"/>
            </a:xfrm>
            <a:prstGeom prst="ellipse">
              <a:avLst/>
            </a:prstGeom>
            <a:solidFill>
              <a:srgbClr val="FF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6" name="Oval 18"/>
            <p:cNvSpPr>
              <a:spLocks noChangeArrowheads="1"/>
            </p:cNvSpPr>
            <p:nvPr/>
          </p:nvSpPr>
          <p:spPr bwMode="auto">
            <a:xfrm>
              <a:off x="574" y="1146"/>
              <a:ext cx="202" cy="173"/>
            </a:xfrm>
            <a:prstGeom prst="ellipse">
              <a:avLst/>
            </a:prstGeom>
            <a:solidFill>
              <a:srgbClr val="FF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7" name="Oval 19"/>
            <p:cNvSpPr>
              <a:spLocks noChangeArrowheads="1"/>
            </p:cNvSpPr>
            <p:nvPr/>
          </p:nvSpPr>
          <p:spPr bwMode="auto">
            <a:xfrm>
              <a:off x="574" y="1135"/>
              <a:ext cx="191" cy="184"/>
            </a:xfrm>
            <a:prstGeom prst="ellipse">
              <a:avLst/>
            </a:prstGeom>
            <a:solidFill>
              <a:srgbClr val="FF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8" name="Oval 20"/>
            <p:cNvSpPr>
              <a:spLocks noChangeArrowheads="1"/>
            </p:cNvSpPr>
            <p:nvPr/>
          </p:nvSpPr>
          <p:spPr bwMode="auto">
            <a:xfrm>
              <a:off x="574" y="1146"/>
              <a:ext cx="191" cy="161"/>
            </a:xfrm>
            <a:prstGeom prst="ellipse">
              <a:avLst/>
            </a:prstGeom>
            <a:solidFill>
              <a:srgbClr val="F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89" name="Oval 21"/>
            <p:cNvSpPr>
              <a:spLocks noChangeArrowheads="1"/>
            </p:cNvSpPr>
            <p:nvPr/>
          </p:nvSpPr>
          <p:spPr bwMode="auto">
            <a:xfrm>
              <a:off x="574" y="1146"/>
              <a:ext cx="168" cy="151"/>
            </a:xfrm>
            <a:prstGeom prst="ellipse">
              <a:avLst/>
            </a:prstGeom>
            <a:solidFill>
              <a:srgbClr val="FF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0" name="Oval 22"/>
            <p:cNvSpPr>
              <a:spLocks noChangeArrowheads="1"/>
            </p:cNvSpPr>
            <p:nvPr/>
          </p:nvSpPr>
          <p:spPr bwMode="auto">
            <a:xfrm>
              <a:off x="586" y="1157"/>
              <a:ext cx="156" cy="140"/>
            </a:xfrm>
            <a:prstGeom prst="ellipse">
              <a:avLst/>
            </a:prstGeom>
            <a:solidFill>
              <a:srgbClr val="FF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1" name="Oval 23"/>
            <p:cNvSpPr>
              <a:spLocks noChangeArrowheads="1"/>
            </p:cNvSpPr>
            <p:nvPr/>
          </p:nvSpPr>
          <p:spPr bwMode="auto">
            <a:xfrm>
              <a:off x="586" y="1157"/>
              <a:ext cx="145" cy="129"/>
            </a:xfrm>
            <a:prstGeom prst="ellipse">
              <a:avLst/>
            </a:pr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2" name="Oval 24"/>
            <p:cNvSpPr>
              <a:spLocks noChangeArrowheads="1"/>
            </p:cNvSpPr>
            <p:nvPr/>
          </p:nvSpPr>
          <p:spPr bwMode="auto">
            <a:xfrm>
              <a:off x="586" y="1157"/>
              <a:ext cx="134" cy="118"/>
            </a:xfrm>
            <a:prstGeom prst="ellipse">
              <a:avLst/>
            </a:prstGeom>
            <a:solidFill>
              <a:srgbClr val="FF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3" name="Oval 25"/>
            <p:cNvSpPr>
              <a:spLocks noChangeArrowheads="1"/>
            </p:cNvSpPr>
            <p:nvPr/>
          </p:nvSpPr>
          <p:spPr bwMode="auto">
            <a:xfrm>
              <a:off x="586" y="1157"/>
              <a:ext cx="123" cy="109"/>
            </a:xfrm>
            <a:prstGeom prst="ellipse">
              <a:avLst/>
            </a:prstGeom>
            <a:solidFill>
              <a:srgbClr val="FF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4" name="Oval 26"/>
            <p:cNvSpPr>
              <a:spLocks noChangeArrowheads="1"/>
            </p:cNvSpPr>
            <p:nvPr/>
          </p:nvSpPr>
          <p:spPr bwMode="auto">
            <a:xfrm>
              <a:off x="597" y="1168"/>
              <a:ext cx="102" cy="98"/>
            </a:xfrm>
            <a:prstGeom prst="ellipse">
              <a:avLst/>
            </a:prstGeom>
            <a:solidFill>
              <a:srgbClr val="FF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5" name="Oval 27"/>
            <p:cNvSpPr>
              <a:spLocks noChangeArrowheads="1"/>
            </p:cNvSpPr>
            <p:nvPr/>
          </p:nvSpPr>
          <p:spPr bwMode="auto">
            <a:xfrm>
              <a:off x="586" y="1157"/>
              <a:ext cx="113" cy="97"/>
            </a:xfrm>
            <a:prstGeom prst="ellipse">
              <a:avLst/>
            </a:prstGeom>
            <a:solidFill>
              <a:srgbClr val="F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6" name="Oval 28"/>
            <p:cNvSpPr>
              <a:spLocks noChangeArrowheads="1"/>
            </p:cNvSpPr>
            <p:nvPr/>
          </p:nvSpPr>
          <p:spPr bwMode="auto">
            <a:xfrm>
              <a:off x="597" y="1168"/>
              <a:ext cx="89" cy="75"/>
            </a:xfrm>
            <a:prstGeom prst="ellipse">
              <a:avLst/>
            </a:prstGeom>
            <a:solidFill>
              <a:srgbClr val="F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7" name="Oval 29"/>
            <p:cNvSpPr>
              <a:spLocks noChangeArrowheads="1"/>
            </p:cNvSpPr>
            <p:nvPr/>
          </p:nvSpPr>
          <p:spPr bwMode="auto">
            <a:xfrm>
              <a:off x="597" y="1168"/>
              <a:ext cx="78" cy="64"/>
            </a:xfrm>
            <a:prstGeom prst="ellipse">
              <a:avLst/>
            </a:pr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8" name="Oval 30"/>
            <p:cNvSpPr>
              <a:spLocks noChangeArrowheads="1"/>
            </p:cNvSpPr>
            <p:nvPr/>
          </p:nvSpPr>
          <p:spPr bwMode="auto">
            <a:xfrm>
              <a:off x="608" y="1168"/>
              <a:ext cx="67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5999" name="Rectangle 31"/>
            <p:cNvSpPr>
              <a:spLocks noChangeArrowheads="1"/>
            </p:cNvSpPr>
            <p:nvPr/>
          </p:nvSpPr>
          <p:spPr bwMode="auto">
            <a:xfrm>
              <a:off x="608" y="1181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</a:rPr>
                <a:t>Mn</a:t>
              </a:r>
              <a:endParaRPr lang="en-US" sz="1600"/>
            </a:p>
          </p:txBody>
        </p:sp>
        <p:sp>
          <p:nvSpPr>
            <p:cNvPr id="1236000" name="Oval 32"/>
            <p:cNvSpPr>
              <a:spLocks noChangeArrowheads="1"/>
            </p:cNvSpPr>
            <p:nvPr/>
          </p:nvSpPr>
          <p:spPr bwMode="auto">
            <a:xfrm>
              <a:off x="1139" y="1108"/>
              <a:ext cx="325" cy="3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01" name="Oval 33"/>
            <p:cNvSpPr>
              <a:spLocks noChangeArrowheads="1"/>
            </p:cNvSpPr>
            <p:nvPr/>
          </p:nvSpPr>
          <p:spPr bwMode="auto">
            <a:xfrm>
              <a:off x="1139" y="1108"/>
              <a:ext cx="314" cy="290"/>
            </a:xfrm>
            <a:prstGeom prst="ellipse">
              <a:avLst/>
            </a:prstGeom>
            <a:solidFill>
              <a:srgbClr val="FF1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02" name="Oval 34"/>
            <p:cNvSpPr>
              <a:spLocks noChangeArrowheads="1"/>
            </p:cNvSpPr>
            <p:nvPr/>
          </p:nvSpPr>
          <p:spPr bwMode="auto">
            <a:xfrm>
              <a:off x="1139" y="1118"/>
              <a:ext cx="302" cy="280"/>
            </a:xfrm>
            <a:prstGeom prst="ellipse">
              <a:avLst/>
            </a:prstGeom>
            <a:solidFill>
              <a:srgbClr val="FF2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03" name="Oval 35"/>
            <p:cNvSpPr>
              <a:spLocks noChangeArrowheads="1"/>
            </p:cNvSpPr>
            <p:nvPr/>
          </p:nvSpPr>
          <p:spPr bwMode="auto">
            <a:xfrm>
              <a:off x="1139" y="1118"/>
              <a:ext cx="291" cy="269"/>
            </a:xfrm>
            <a:prstGeom prst="ellipse">
              <a:avLst/>
            </a:prstGeom>
            <a:solidFill>
              <a:srgbClr val="FF3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04" name="Oval 36"/>
            <p:cNvSpPr>
              <a:spLocks noChangeArrowheads="1"/>
            </p:cNvSpPr>
            <p:nvPr/>
          </p:nvSpPr>
          <p:spPr bwMode="auto">
            <a:xfrm>
              <a:off x="1150" y="1118"/>
              <a:ext cx="280" cy="259"/>
            </a:xfrm>
            <a:prstGeom prst="ellipse">
              <a:avLst/>
            </a:prstGeom>
            <a:solidFill>
              <a:srgbClr val="FF4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05" name="Oval 37"/>
            <p:cNvSpPr>
              <a:spLocks noChangeArrowheads="1"/>
            </p:cNvSpPr>
            <p:nvPr/>
          </p:nvSpPr>
          <p:spPr bwMode="auto">
            <a:xfrm>
              <a:off x="1139" y="1118"/>
              <a:ext cx="281" cy="259"/>
            </a:xfrm>
            <a:prstGeom prst="ellipse">
              <a:avLst/>
            </a:prstGeom>
            <a:solidFill>
              <a:srgbClr val="FF5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06" name="Oval 38"/>
            <p:cNvSpPr>
              <a:spLocks noChangeArrowheads="1"/>
            </p:cNvSpPr>
            <p:nvPr/>
          </p:nvSpPr>
          <p:spPr bwMode="auto">
            <a:xfrm>
              <a:off x="1150" y="1118"/>
              <a:ext cx="270" cy="248"/>
            </a:xfrm>
            <a:prstGeom prst="ellipse">
              <a:avLst/>
            </a:prstGeom>
            <a:solidFill>
              <a:srgbClr val="FF6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07" name="Oval 39"/>
            <p:cNvSpPr>
              <a:spLocks noChangeArrowheads="1"/>
            </p:cNvSpPr>
            <p:nvPr/>
          </p:nvSpPr>
          <p:spPr bwMode="auto">
            <a:xfrm>
              <a:off x="1150" y="1118"/>
              <a:ext cx="259" cy="236"/>
            </a:xfrm>
            <a:prstGeom prst="ellipse">
              <a:avLst/>
            </a:prstGeom>
            <a:solidFill>
              <a:srgbClr val="FF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08" name="Oval 40"/>
            <p:cNvSpPr>
              <a:spLocks noChangeArrowheads="1"/>
            </p:cNvSpPr>
            <p:nvPr/>
          </p:nvSpPr>
          <p:spPr bwMode="auto">
            <a:xfrm>
              <a:off x="1150" y="1129"/>
              <a:ext cx="248" cy="215"/>
            </a:xfrm>
            <a:prstGeom prst="ellipse">
              <a:avLst/>
            </a:prstGeom>
            <a:solidFill>
              <a:srgbClr val="FF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09" name="Oval 41"/>
            <p:cNvSpPr>
              <a:spLocks noChangeArrowheads="1"/>
            </p:cNvSpPr>
            <p:nvPr/>
          </p:nvSpPr>
          <p:spPr bwMode="auto">
            <a:xfrm>
              <a:off x="1150" y="1129"/>
              <a:ext cx="235" cy="204"/>
            </a:xfrm>
            <a:prstGeom prst="ellipse">
              <a:avLst/>
            </a:prstGeom>
            <a:solidFill>
              <a:srgbClr val="FF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0" name="Oval 42"/>
            <p:cNvSpPr>
              <a:spLocks noChangeArrowheads="1"/>
            </p:cNvSpPr>
            <p:nvPr/>
          </p:nvSpPr>
          <p:spPr bwMode="auto">
            <a:xfrm>
              <a:off x="1161" y="1129"/>
              <a:ext cx="213" cy="204"/>
            </a:xfrm>
            <a:prstGeom prst="ellipse">
              <a:avLst/>
            </a:prstGeom>
            <a:solidFill>
              <a:srgbClr val="FF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1" name="Oval 43"/>
            <p:cNvSpPr>
              <a:spLocks noChangeArrowheads="1"/>
            </p:cNvSpPr>
            <p:nvPr/>
          </p:nvSpPr>
          <p:spPr bwMode="auto">
            <a:xfrm>
              <a:off x="1161" y="1129"/>
              <a:ext cx="202" cy="194"/>
            </a:xfrm>
            <a:prstGeom prst="ellipse">
              <a:avLst/>
            </a:prstGeom>
            <a:solidFill>
              <a:srgbClr val="FF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2" name="Oval 44"/>
            <p:cNvSpPr>
              <a:spLocks noChangeArrowheads="1"/>
            </p:cNvSpPr>
            <p:nvPr/>
          </p:nvSpPr>
          <p:spPr bwMode="auto">
            <a:xfrm>
              <a:off x="1161" y="1139"/>
              <a:ext cx="202" cy="173"/>
            </a:xfrm>
            <a:prstGeom prst="ellipse">
              <a:avLst/>
            </a:prstGeom>
            <a:solidFill>
              <a:srgbClr val="FF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3" name="Oval 45"/>
            <p:cNvSpPr>
              <a:spLocks noChangeArrowheads="1"/>
            </p:cNvSpPr>
            <p:nvPr/>
          </p:nvSpPr>
          <p:spPr bwMode="auto">
            <a:xfrm>
              <a:off x="1161" y="1129"/>
              <a:ext cx="191" cy="183"/>
            </a:xfrm>
            <a:prstGeom prst="ellipse">
              <a:avLst/>
            </a:prstGeom>
            <a:solidFill>
              <a:srgbClr val="FF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4" name="Oval 46"/>
            <p:cNvSpPr>
              <a:spLocks noChangeArrowheads="1"/>
            </p:cNvSpPr>
            <p:nvPr/>
          </p:nvSpPr>
          <p:spPr bwMode="auto">
            <a:xfrm>
              <a:off x="1161" y="1139"/>
              <a:ext cx="191" cy="161"/>
            </a:xfrm>
            <a:prstGeom prst="ellipse">
              <a:avLst/>
            </a:prstGeom>
            <a:solidFill>
              <a:srgbClr val="F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5" name="Oval 47"/>
            <p:cNvSpPr>
              <a:spLocks noChangeArrowheads="1"/>
            </p:cNvSpPr>
            <p:nvPr/>
          </p:nvSpPr>
          <p:spPr bwMode="auto">
            <a:xfrm>
              <a:off x="1161" y="1139"/>
              <a:ext cx="168" cy="151"/>
            </a:xfrm>
            <a:prstGeom prst="ellipse">
              <a:avLst/>
            </a:prstGeom>
            <a:solidFill>
              <a:srgbClr val="FF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6" name="Oval 48"/>
            <p:cNvSpPr>
              <a:spLocks noChangeArrowheads="1"/>
            </p:cNvSpPr>
            <p:nvPr/>
          </p:nvSpPr>
          <p:spPr bwMode="auto">
            <a:xfrm>
              <a:off x="1173" y="1151"/>
              <a:ext cx="156" cy="139"/>
            </a:xfrm>
            <a:prstGeom prst="ellipse">
              <a:avLst/>
            </a:prstGeom>
            <a:solidFill>
              <a:srgbClr val="FF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7" name="Oval 49"/>
            <p:cNvSpPr>
              <a:spLocks noChangeArrowheads="1"/>
            </p:cNvSpPr>
            <p:nvPr/>
          </p:nvSpPr>
          <p:spPr bwMode="auto">
            <a:xfrm>
              <a:off x="1173" y="1151"/>
              <a:ext cx="145" cy="129"/>
            </a:xfrm>
            <a:prstGeom prst="ellipse">
              <a:avLst/>
            </a:pr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8" name="Oval 50"/>
            <p:cNvSpPr>
              <a:spLocks noChangeArrowheads="1"/>
            </p:cNvSpPr>
            <p:nvPr/>
          </p:nvSpPr>
          <p:spPr bwMode="auto">
            <a:xfrm>
              <a:off x="1173" y="1151"/>
              <a:ext cx="134" cy="118"/>
            </a:xfrm>
            <a:prstGeom prst="ellipse">
              <a:avLst/>
            </a:prstGeom>
            <a:solidFill>
              <a:srgbClr val="FF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19" name="Oval 51"/>
            <p:cNvSpPr>
              <a:spLocks noChangeArrowheads="1"/>
            </p:cNvSpPr>
            <p:nvPr/>
          </p:nvSpPr>
          <p:spPr bwMode="auto">
            <a:xfrm>
              <a:off x="1173" y="1151"/>
              <a:ext cx="123" cy="108"/>
            </a:xfrm>
            <a:prstGeom prst="ellipse">
              <a:avLst/>
            </a:prstGeom>
            <a:solidFill>
              <a:srgbClr val="FF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20" name="Oval 52"/>
            <p:cNvSpPr>
              <a:spLocks noChangeArrowheads="1"/>
            </p:cNvSpPr>
            <p:nvPr/>
          </p:nvSpPr>
          <p:spPr bwMode="auto">
            <a:xfrm>
              <a:off x="1184" y="1162"/>
              <a:ext cx="102" cy="97"/>
            </a:xfrm>
            <a:prstGeom prst="ellipse">
              <a:avLst/>
            </a:prstGeom>
            <a:solidFill>
              <a:srgbClr val="FF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21" name="Oval 53"/>
            <p:cNvSpPr>
              <a:spLocks noChangeArrowheads="1"/>
            </p:cNvSpPr>
            <p:nvPr/>
          </p:nvSpPr>
          <p:spPr bwMode="auto">
            <a:xfrm>
              <a:off x="1173" y="1151"/>
              <a:ext cx="113" cy="96"/>
            </a:xfrm>
            <a:prstGeom prst="ellipse">
              <a:avLst/>
            </a:prstGeom>
            <a:solidFill>
              <a:srgbClr val="F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22" name="Oval 54"/>
            <p:cNvSpPr>
              <a:spLocks noChangeArrowheads="1"/>
            </p:cNvSpPr>
            <p:nvPr/>
          </p:nvSpPr>
          <p:spPr bwMode="auto">
            <a:xfrm>
              <a:off x="1184" y="1162"/>
              <a:ext cx="89" cy="74"/>
            </a:xfrm>
            <a:prstGeom prst="ellipse">
              <a:avLst/>
            </a:prstGeom>
            <a:solidFill>
              <a:srgbClr val="F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23" name="Oval 55"/>
            <p:cNvSpPr>
              <a:spLocks noChangeArrowheads="1"/>
            </p:cNvSpPr>
            <p:nvPr/>
          </p:nvSpPr>
          <p:spPr bwMode="auto">
            <a:xfrm>
              <a:off x="1184" y="1162"/>
              <a:ext cx="78" cy="64"/>
            </a:xfrm>
            <a:prstGeom prst="ellipse">
              <a:avLst/>
            </a:pr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24" name="Oval 56"/>
            <p:cNvSpPr>
              <a:spLocks noChangeArrowheads="1"/>
            </p:cNvSpPr>
            <p:nvPr/>
          </p:nvSpPr>
          <p:spPr bwMode="auto">
            <a:xfrm>
              <a:off x="1195" y="1162"/>
              <a:ext cx="67" cy="6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25" name="Rectangle 57"/>
            <p:cNvSpPr>
              <a:spLocks noChangeArrowheads="1"/>
            </p:cNvSpPr>
            <p:nvPr/>
          </p:nvSpPr>
          <p:spPr bwMode="auto">
            <a:xfrm>
              <a:off x="1195" y="1175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0000"/>
                  </a:solidFill>
                </a:rPr>
                <a:t>Mn</a:t>
              </a:r>
            </a:p>
          </p:txBody>
        </p:sp>
      </p:grpSp>
      <p:sp>
        <p:nvSpPr>
          <p:cNvPr id="1236026" name="Text Box 58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v-SE" sz="3200" b="1">
                <a:solidFill>
                  <a:srgbClr val="FF0000"/>
                </a:solidFill>
              </a:rPr>
              <a:t>Mn</a:t>
            </a:r>
            <a:r>
              <a:rPr lang="sv-SE" sz="3200" b="1" baseline="-25000">
                <a:solidFill>
                  <a:srgbClr val="FF0000"/>
                </a:solidFill>
              </a:rPr>
              <a:t>2</a:t>
            </a:r>
            <a:r>
              <a:rPr lang="sv-SE" sz="3200" b="1">
                <a:solidFill>
                  <a:srgbClr val="FF0000"/>
                </a:solidFill>
              </a:rPr>
              <a:t>(II/II) BPMP has been connected to Ru and electron acceptors</a:t>
            </a:r>
            <a:endParaRPr lang="en-GB" sz="3200" b="1">
              <a:solidFill>
                <a:srgbClr val="FF0000"/>
              </a:solidFill>
            </a:endParaRPr>
          </a:p>
        </p:txBody>
      </p:sp>
      <p:grpSp>
        <p:nvGrpSpPr>
          <p:cNvPr id="1236027" name="Group 59"/>
          <p:cNvGrpSpPr>
            <a:grpSpLocks/>
          </p:cNvGrpSpPr>
          <p:nvPr/>
        </p:nvGrpSpPr>
        <p:grpSpPr bwMode="auto">
          <a:xfrm>
            <a:off x="2586038" y="3381375"/>
            <a:ext cx="1970087" cy="3175000"/>
            <a:chOff x="2956" y="658"/>
            <a:chExt cx="1612" cy="2549"/>
          </a:xfrm>
        </p:grpSpPr>
        <p:sp>
          <p:nvSpPr>
            <p:cNvPr id="1236028" name="Freeform 60"/>
            <p:cNvSpPr>
              <a:spLocks/>
            </p:cNvSpPr>
            <p:nvPr/>
          </p:nvSpPr>
          <p:spPr bwMode="auto">
            <a:xfrm>
              <a:off x="3531" y="1938"/>
              <a:ext cx="498" cy="720"/>
            </a:xfrm>
            <a:custGeom>
              <a:avLst/>
              <a:gdLst>
                <a:gd name="T0" fmla="*/ 222 w 498"/>
                <a:gd name="T1" fmla="*/ 0 h 720"/>
                <a:gd name="T2" fmla="*/ 52 w 498"/>
                <a:gd name="T3" fmla="*/ 140 h 720"/>
                <a:gd name="T4" fmla="*/ 12 w 498"/>
                <a:gd name="T5" fmla="*/ 230 h 720"/>
                <a:gd name="T6" fmla="*/ 2 w 498"/>
                <a:gd name="T7" fmla="*/ 260 h 720"/>
                <a:gd name="T8" fmla="*/ 32 w 498"/>
                <a:gd name="T9" fmla="*/ 480 h 720"/>
                <a:gd name="T10" fmla="*/ 122 w 498"/>
                <a:gd name="T11" fmla="*/ 550 h 720"/>
                <a:gd name="T12" fmla="*/ 162 w 498"/>
                <a:gd name="T13" fmla="*/ 650 h 720"/>
                <a:gd name="T14" fmla="*/ 182 w 498"/>
                <a:gd name="T15" fmla="*/ 710 h 720"/>
                <a:gd name="T16" fmla="*/ 212 w 498"/>
                <a:gd name="T17" fmla="*/ 720 h 720"/>
                <a:gd name="T18" fmla="*/ 362 w 498"/>
                <a:gd name="T19" fmla="*/ 630 h 720"/>
                <a:gd name="T20" fmla="*/ 362 w 498"/>
                <a:gd name="T21" fmla="*/ 470 h 720"/>
                <a:gd name="T22" fmla="*/ 402 w 498"/>
                <a:gd name="T23" fmla="*/ 410 h 720"/>
                <a:gd name="T24" fmla="*/ 462 w 498"/>
                <a:gd name="T25" fmla="*/ 350 h 720"/>
                <a:gd name="T26" fmla="*/ 472 w 498"/>
                <a:gd name="T27" fmla="*/ 310 h 720"/>
                <a:gd name="T28" fmla="*/ 492 w 498"/>
                <a:gd name="T29" fmla="*/ 280 h 720"/>
                <a:gd name="T30" fmla="*/ 412 w 498"/>
                <a:gd name="T31" fmla="*/ 100 h 720"/>
                <a:gd name="T32" fmla="*/ 312 w 498"/>
                <a:gd name="T33" fmla="*/ 30 h 720"/>
                <a:gd name="T34" fmla="*/ 252 w 498"/>
                <a:gd name="T35" fmla="*/ 10 h 720"/>
                <a:gd name="T36" fmla="*/ 222 w 498"/>
                <a:gd name="T3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720">
                  <a:moveTo>
                    <a:pt x="222" y="0"/>
                  </a:moveTo>
                  <a:cubicBezTo>
                    <a:pt x="153" y="34"/>
                    <a:pt x="97" y="77"/>
                    <a:pt x="52" y="140"/>
                  </a:cubicBezTo>
                  <a:cubicBezTo>
                    <a:pt x="22" y="182"/>
                    <a:pt x="32" y="169"/>
                    <a:pt x="12" y="230"/>
                  </a:cubicBezTo>
                  <a:cubicBezTo>
                    <a:pt x="9" y="240"/>
                    <a:pt x="2" y="260"/>
                    <a:pt x="2" y="260"/>
                  </a:cubicBezTo>
                  <a:cubicBezTo>
                    <a:pt x="3" y="279"/>
                    <a:pt x="0" y="440"/>
                    <a:pt x="32" y="480"/>
                  </a:cubicBezTo>
                  <a:cubicBezTo>
                    <a:pt x="52" y="505"/>
                    <a:pt x="95" y="532"/>
                    <a:pt x="122" y="550"/>
                  </a:cubicBezTo>
                  <a:cubicBezTo>
                    <a:pt x="145" y="585"/>
                    <a:pt x="150" y="610"/>
                    <a:pt x="162" y="650"/>
                  </a:cubicBezTo>
                  <a:cubicBezTo>
                    <a:pt x="168" y="670"/>
                    <a:pt x="162" y="703"/>
                    <a:pt x="182" y="710"/>
                  </a:cubicBezTo>
                  <a:cubicBezTo>
                    <a:pt x="192" y="713"/>
                    <a:pt x="202" y="717"/>
                    <a:pt x="212" y="720"/>
                  </a:cubicBezTo>
                  <a:cubicBezTo>
                    <a:pt x="299" y="710"/>
                    <a:pt x="334" y="713"/>
                    <a:pt x="362" y="630"/>
                  </a:cubicBezTo>
                  <a:cubicBezTo>
                    <a:pt x="350" y="568"/>
                    <a:pt x="340" y="545"/>
                    <a:pt x="362" y="470"/>
                  </a:cubicBezTo>
                  <a:cubicBezTo>
                    <a:pt x="369" y="447"/>
                    <a:pt x="385" y="427"/>
                    <a:pt x="402" y="410"/>
                  </a:cubicBezTo>
                  <a:cubicBezTo>
                    <a:pt x="422" y="390"/>
                    <a:pt x="462" y="350"/>
                    <a:pt x="462" y="350"/>
                  </a:cubicBezTo>
                  <a:cubicBezTo>
                    <a:pt x="465" y="337"/>
                    <a:pt x="467" y="323"/>
                    <a:pt x="472" y="310"/>
                  </a:cubicBezTo>
                  <a:cubicBezTo>
                    <a:pt x="477" y="299"/>
                    <a:pt x="491" y="292"/>
                    <a:pt x="492" y="280"/>
                  </a:cubicBezTo>
                  <a:cubicBezTo>
                    <a:pt x="498" y="201"/>
                    <a:pt x="491" y="126"/>
                    <a:pt x="412" y="100"/>
                  </a:cubicBezTo>
                  <a:cubicBezTo>
                    <a:pt x="353" y="56"/>
                    <a:pt x="386" y="79"/>
                    <a:pt x="312" y="30"/>
                  </a:cubicBezTo>
                  <a:cubicBezTo>
                    <a:pt x="294" y="18"/>
                    <a:pt x="272" y="17"/>
                    <a:pt x="252" y="10"/>
                  </a:cubicBezTo>
                  <a:cubicBezTo>
                    <a:pt x="242" y="7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236029" name="Group 61"/>
            <p:cNvGrpSpPr>
              <a:grpSpLocks/>
            </p:cNvGrpSpPr>
            <p:nvPr/>
          </p:nvGrpSpPr>
          <p:grpSpPr bwMode="auto">
            <a:xfrm>
              <a:off x="4121" y="1313"/>
              <a:ext cx="72" cy="115"/>
              <a:chOff x="1765" y="2123"/>
              <a:chExt cx="72" cy="115"/>
            </a:xfrm>
          </p:grpSpPr>
          <p:sp>
            <p:nvSpPr>
              <p:cNvPr id="1236030" name="Line 62"/>
              <p:cNvSpPr>
                <a:spLocks noChangeShapeType="1"/>
              </p:cNvSpPr>
              <p:nvPr/>
            </p:nvSpPr>
            <p:spPr bwMode="auto">
              <a:xfrm>
                <a:off x="1773" y="2123"/>
                <a:ext cx="64" cy="1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31" name="Line 63"/>
              <p:cNvSpPr>
                <a:spLocks noChangeShapeType="1"/>
              </p:cNvSpPr>
              <p:nvPr/>
            </p:nvSpPr>
            <p:spPr bwMode="auto">
              <a:xfrm>
                <a:off x="1765" y="2152"/>
                <a:ext cx="51" cy="8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32" name="Line 64"/>
            <p:cNvSpPr>
              <a:spLocks noChangeShapeType="1"/>
            </p:cNvSpPr>
            <p:nvPr/>
          </p:nvSpPr>
          <p:spPr bwMode="auto">
            <a:xfrm>
              <a:off x="4049" y="1313"/>
              <a:ext cx="8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33" name="Group 65"/>
            <p:cNvGrpSpPr>
              <a:grpSpLocks/>
            </p:cNvGrpSpPr>
            <p:nvPr/>
          </p:nvGrpSpPr>
          <p:grpSpPr bwMode="auto">
            <a:xfrm>
              <a:off x="3949" y="1371"/>
              <a:ext cx="50" cy="57"/>
              <a:chOff x="1593" y="2181"/>
              <a:chExt cx="50" cy="57"/>
            </a:xfrm>
          </p:grpSpPr>
          <p:sp>
            <p:nvSpPr>
              <p:cNvPr id="1236034" name="Line 66"/>
              <p:cNvSpPr>
                <a:spLocks noChangeShapeType="1"/>
              </p:cNvSpPr>
              <p:nvPr/>
            </p:nvSpPr>
            <p:spPr bwMode="auto">
              <a:xfrm flipV="1">
                <a:off x="1593" y="2181"/>
                <a:ext cx="28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35" name="Line 67"/>
              <p:cNvSpPr>
                <a:spLocks noChangeShapeType="1"/>
              </p:cNvSpPr>
              <p:nvPr/>
            </p:nvSpPr>
            <p:spPr bwMode="auto">
              <a:xfrm flipV="1">
                <a:off x="1614" y="2188"/>
                <a:ext cx="29" cy="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36" name="Line 68"/>
            <p:cNvSpPr>
              <a:spLocks noChangeShapeType="1"/>
            </p:cNvSpPr>
            <p:nvPr/>
          </p:nvSpPr>
          <p:spPr bwMode="auto">
            <a:xfrm flipH="1" flipV="1">
              <a:off x="3949" y="1428"/>
              <a:ext cx="58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37" name="Group 69"/>
            <p:cNvGrpSpPr>
              <a:grpSpLocks/>
            </p:cNvGrpSpPr>
            <p:nvPr/>
          </p:nvGrpSpPr>
          <p:grpSpPr bwMode="auto">
            <a:xfrm>
              <a:off x="4007" y="1507"/>
              <a:ext cx="136" cy="30"/>
              <a:chOff x="1650" y="2317"/>
              <a:chExt cx="137" cy="30"/>
            </a:xfrm>
          </p:grpSpPr>
          <p:sp>
            <p:nvSpPr>
              <p:cNvPr id="1236038" name="Line 70"/>
              <p:cNvSpPr>
                <a:spLocks noChangeShapeType="1"/>
              </p:cNvSpPr>
              <p:nvPr/>
            </p:nvSpPr>
            <p:spPr bwMode="auto">
              <a:xfrm flipH="1">
                <a:off x="1650" y="2346"/>
                <a:ext cx="1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39" name="Line 71"/>
              <p:cNvSpPr>
                <a:spLocks noChangeShapeType="1"/>
              </p:cNvSpPr>
              <p:nvPr/>
            </p:nvSpPr>
            <p:spPr bwMode="auto">
              <a:xfrm flipV="1">
                <a:off x="1672" y="2317"/>
                <a:ext cx="101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40" name="Line 72"/>
            <p:cNvSpPr>
              <a:spLocks noChangeShapeType="1"/>
            </p:cNvSpPr>
            <p:nvPr/>
          </p:nvSpPr>
          <p:spPr bwMode="auto">
            <a:xfrm flipV="1">
              <a:off x="4143" y="1428"/>
              <a:ext cx="50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41" name="Group 73"/>
            <p:cNvGrpSpPr>
              <a:grpSpLocks/>
            </p:cNvGrpSpPr>
            <p:nvPr/>
          </p:nvGrpSpPr>
          <p:grpSpPr bwMode="auto">
            <a:xfrm>
              <a:off x="3719" y="1428"/>
              <a:ext cx="80" cy="115"/>
              <a:chOff x="1362" y="2238"/>
              <a:chExt cx="80" cy="115"/>
            </a:xfrm>
          </p:grpSpPr>
          <p:sp>
            <p:nvSpPr>
              <p:cNvPr id="1236042" name="Line 74"/>
              <p:cNvSpPr>
                <a:spLocks noChangeShapeType="1"/>
              </p:cNvSpPr>
              <p:nvPr/>
            </p:nvSpPr>
            <p:spPr bwMode="auto">
              <a:xfrm flipV="1">
                <a:off x="1377" y="2238"/>
                <a:ext cx="65" cy="1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43" name="Line 75"/>
              <p:cNvSpPr>
                <a:spLocks noChangeShapeType="1"/>
              </p:cNvSpPr>
              <p:nvPr/>
            </p:nvSpPr>
            <p:spPr bwMode="auto">
              <a:xfrm flipH="1">
                <a:off x="1362" y="2238"/>
                <a:ext cx="51" cy="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44" name="Line 76"/>
            <p:cNvSpPr>
              <a:spLocks noChangeShapeType="1"/>
            </p:cNvSpPr>
            <p:nvPr/>
          </p:nvSpPr>
          <p:spPr bwMode="auto">
            <a:xfrm flipH="1" flipV="1">
              <a:off x="3755" y="1371"/>
              <a:ext cx="44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45" name="Group 77"/>
            <p:cNvGrpSpPr>
              <a:grpSpLocks/>
            </p:cNvGrpSpPr>
            <p:nvPr/>
          </p:nvGrpSpPr>
          <p:grpSpPr bwMode="auto">
            <a:xfrm>
              <a:off x="3603" y="1320"/>
              <a:ext cx="88" cy="23"/>
              <a:chOff x="1247" y="2130"/>
              <a:chExt cx="87" cy="23"/>
            </a:xfrm>
          </p:grpSpPr>
          <p:sp>
            <p:nvSpPr>
              <p:cNvPr id="1236046" name="Line 78"/>
              <p:cNvSpPr>
                <a:spLocks noChangeShapeType="1"/>
              </p:cNvSpPr>
              <p:nvPr/>
            </p:nvSpPr>
            <p:spPr bwMode="auto">
              <a:xfrm>
                <a:off x="1247" y="2130"/>
                <a:ext cx="8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47" name="Line 79"/>
              <p:cNvSpPr>
                <a:spLocks noChangeShapeType="1"/>
              </p:cNvSpPr>
              <p:nvPr/>
            </p:nvSpPr>
            <p:spPr bwMode="auto">
              <a:xfrm>
                <a:off x="1262" y="2152"/>
                <a:ext cx="7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48" name="Line 80"/>
            <p:cNvSpPr>
              <a:spLocks noChangeShapeType="1"/>
            </p:cNvSpPr>
            <p:nvPr/>
          </p:nvSpPr>
          <p:spPr bwMode="auto">
            <a:xfrm flipV="1">
              <a:off x="3547" y="1320"/>
              <a:ext cx="56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49" name="Group 81"/>
            <p:cNvGrpSpPr>
              <a:grpSpLocks/>
            </p:cNvGrpSpPr>
            <p:nvPr/>
          </p:nvGrpSpPr>
          <p:grpSpPr bwMode="auto">
            <a:xfrm>
              <a:off x="3547" y="1435"/>
              <a:ext cx="78" cy="108"/>
              <a:chOff x="1190" y="2245"/>
              <a:chExt cx="79" cy="108"/>
            </a:xfrm>
          </p:grpSpPr>
          <p:sp>
            <p:nvSpPr>
              <p:cNvPr id="1236050" name="Line 82"/>
              <p:cNvSpPr>
                <a:spLocks noChangeShapeType="1"/>
              </p:cNvSpPr>
              <p:nvPr/>
            </p:nvSpPr>
            <p:spPr bwMode="auto">
              <a:xfrm flipH="1" flipV="1">
                <a:off x="1190" y="2245"/>
                <a:ext cx="57" cy="10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51" name="Line 83"/>
              <p:cNvSpPr>
                <a:spLocks noChangeShapeType="1"/>
              </p:cNvSpPr>
              <p:nvPr/>
            </p:nvSpPr>
            <p:spPr bwMode="auto">
              <a:xfrm flipH="1" flipV="1">
                <a:off x="1218" y="2245"/>
                <a:ext cx="51" cy="8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52" name="Line 84"/>
            <p:cNvSpPr>
              <a:spLocks noChangeShapeType="1"/>
            </p:cNvSpPr>
            <p:nvPr/>
          </p:nvSpPr>
          <p:spPr bwMode="auto">
            <a:xfrm flipH="1">
              <a:off x="3611" y="1543"/>
              <a:ext cx="1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53" name="Line 85"/>
            <p:cNvSpPr>
              <a:spLocks noChangeShapeType="1"/>
            </p:cNvSpPr>
            <p:nvPr/>
          </p:nvSpPr>
          <p:spPr bwMode="auto">
            <a:xfrm flipH="1">
              <a:off x="3799" y="1428"/>
              <a:ext cx="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54" name="Group 86"/>
            <p:cNvGrpSpPr>
              <a:grpSpLocks/>
            </p:cNvGrpSpPr>
            <p:nvPr/>
          </p:nvGrpSpPr>
          <p:grpSpPr bwMode="auto">
            <a:xfrm>
              <a:off x="4201" y="1198"/>
              <a:ext cx="122" cy="22"/>
              <a:chOff x="1845" y="2008"/>
              <a:chExt cx="122" cy="22"/>
            </a:xfrm>
          </p:grpSpPr>
          <p:sp>
            <p:nvSpPr>
              <p:cNvPr id="1236055" name="Line 87"/>
              <p:cNvSpPr>
                <a:spLocks noChangeShapeType="1"/>
              </p:cNvSpPr>
              <p:nvPr/>
            </p:nvSpPr>
            <p:spPr bwMode="auto">
              <a:xfrm flipH="1">
                <a:off x="1845" y="2029"/>
                <a:ext cx="122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56" name="Line 88"/>
              <p:cNvSpPr>
                <a:spLocks noChangeShapeType="1"/>
              </p:cNvSpPr>
              <p:nvPr/>
            </p:nvSpPr>
            <p:spPr bwMode="auto">
              <a:xfrm>
                <a:off x="1852" y="2008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57" name="Line 89"/>
            <p:cNvSpPr>
              <a:spLocks noChangeShapeType="1"/>
            </p:cNvSpPr>
            <p:nvPr/>
          </p:nvSpPr>
          <p:spPr bwMode="auto">
            <a:xfrm flipH="1" flipV="1">
              <a:off x="4157" y="1169"/>
              <a:ext cx="44" cy="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58" name="Group 90"/>
            <p:cNvGrpSpPr>
              <a:grpSpLocks/>
            </p:cNvGrpSpPr>
            <p:nvPr/>
          </p:nvGrpSpPr>
          <p:grpSpPr bwMode="auto">
            <a:xfrm>
              <a:off x="4157" y="1004"/>
              <a:ext cx="51" cy="72"/>
              <a:chOff x="1801" y="1814"/>
              <a:chExt cx="51" cy="72"/>
            </a:xfrm>
          </p:grpSpPr>
          <p:sp>
            <p:nvSpPr>
              <p:cNvPr id="1236059" name="Line 91"/>
              <p:cNvSpPr>
                <a:spLocks noChangeShapeType="1"/>
              </p:cNvSpPr>
              <p:nvPr/>
            </p:nvSpPr>
            <p:spPr bwMode="auto">
              <a:xfrm flipV="1">
                <a:off x="1801" y="1814"/>
                <a:ext cx="36" cy="6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60" name="Line 92"/>
              <p:cNvSpPr>
                <a:spLocks noChangeShapeType="1"/>
              </p:cNvSpPr>
              <p:nvPr/>
            </p:nvSpPr>
            <p:spPr bwMode="auto">
              <a:xfrm flipH="1">
                <a:off x="1823" y="1835"/>
                <a:ext cx="29" cy="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61" name="Line 93"/>
            <p:cNvSpPr>
              <a:spLocks noChangeShapeType="1"/>
            </p:cNvSpPr>
            <p:nvPr/>
          </p:nvSpPr>
          <p:spPr bwMode="auto">
            <a:xfrm flipV="1">
              <a:off x="4201" y="996"/>
              <a:ext cx="122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62" name="Group 94"/>
            <p:cNvGrpSpPr>
              <a:grpSpLocks/>
            </p:cNvGrpSpPr>
            <p:nvPr/>
          </p:nvGrpSpPr>
          <p:grpSpPr bwMode="auto">
            <a:xfrm>
              <a:off x="4301" y="996"/>
              <a:ext cx="79" cy="116"/>
              <a:chOff x="1945" y="1806"/>
              <a:chExt cx="79" cy="116"/>
            </a:xfrm>
          </p:grpSpPr>
          <p:sp>
            <p:nvSpPr>
              <p:cNvPr id="1236063" name="Line 95"/>
              <p:cNvSpPr>
                <a:spLocks noChangeShapeType="1"/>
              </p:cNvSpPr>
              <p:nvPr/>
            </p:nvSpPr>
            <p:spPr bwMode="auto">
              <a:xfrm>
                <a:off x="1967" y="1806"/>
                <a:ext cx="57" cy="11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64" name="Line 96"/>
              <p:cNvSpPr>
                <a:spLocks noChangeShapeType="1"/>
              </p:cNvSpPr>
              <p:nvPr/>
            </p:nvSpPr>
            <p:spPr bwMode="auto">
              <a:xfrm flipH="1" flipV="1">
                <a:off x="1945" y="1835"/>
                <a:ext cx="51" cy="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65" name="Line 97"/>
            <p:cNvSpPr>
              <a:spLocks noChangeShapeType="1"/>
            </p:cNvSpPr>
            <p:nvPr/>
          </p:nvSpPr>
          <p:spPr bwMode="auto">
            <a:xfrm flipH="1">
              <a:off x="4323" y="1112"/>
              <a:ext cx="57" cy="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66" name="Group 98"/>
            <p:cNvGrpSpPr>
              <a:grpSpLocks/>
            </p:cNvGrpSpPr>
            <p:nvPr/>
          </p:nvGrpSpPr>
          <p:grpSpPr bwMode="auto">
            <a:xfrm>
              <a:off x="4100" y="766"/>
              <a:ext cx="79" cy="108"/>
              <a:chOff x="1744" y="1576"/>
              <a:chExt cx="79" cy="108"/>
            </a:xfrm>
          </p:grpSpPr>
          <p:sp>
            <p:nvSpPr>
              <p:cNvPr id="1236067" name="Line 99"/>
              <p:cNvSpPr>
                <a:spLocks noChangeShapeType="1"/>
              </p:cNvSpPr>
              <p:nvPr/>
            </p:nvSpPr>
            <p:spPr bwMode="auto">
              <a:xfrm flipH="1">
                <a:off x="1765" y="1576"/>
                <a:ext cx="58" cy="10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68" name="Line 100"/>
              <p:cNvSpPr>
                <a:spLocks noChangeShapeType="1"/>
              </p:cNvSpPr>
              <p:nvPr/>
            </p:nvSpPr>
            <p:spPr bwMode="auto">
              <a:xfrm flipV="1">
                <a:off x="1744" y="1576"/>
                <a:ext cx="50" cy="8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69" name="Line 101"/>
            <p:cNvSpPr>
              <a:spLocks noChangeShapeType="1"/>
            </p:cNvSpPr>
            <p:nvPr/>
          </p:nvSpPr>
          <p:spPr bwMode="auto">
            <a:xfrm>
              <a:off x="4035" y="874"/>
              <a:ext cx="8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70" name="Group 102"/>
            <p:cNvGrpSpPr>
              <a:grpSpLocks/>
            </p:cNvGrpSpPr>
            <p:nvPr/>
          </p:nvGrpSpPr>
          <p:grpSpPr bwMode="auto">
            <a:xfrm>
              <a:off x="3920" y="766"/>
              <a:ext cx="57" cy="58"/>
              <a:chOff x="1564" y="1576"/>
              <a:chExt cx="57" cy="58"/>
            </a:xfrm>
          </p:grpSpPr>
          <p:sp>
            <p:nvSpPr>
              <p:cNvPr id="1236071" name="Line 103"/>
              <p:cNvSpPr>
                <a:spLocks noChangeShapeType="1"/>
              </p:cNvSpPr>
              <p:nvPr/>
            </p:nvSpPr>
            <p:spPr bwMode="auto">
              <a:xfrm flipH="1" flipV="1">
                <a:off x="1564" y="1583"/>
                <a:ext cx="36" cy="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72" name="Line 104"/>
              <p:cNvSpPr>
                <a:spLocks noChangeShapeType="1"/>
              </p:cNvSpPr>
              <p:nvPr/>
            </p:nvSpPr>
            <p:spPr bwMode="auto">
              <a:xfrm>
                <a:off x="1593" y="1576"/>
                <a:ext cx="28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73" name="Line 105"/>
            <p:cNvSpPr>
              <a:spLocks noChangeShapeType="1"/>
            </p:cNvSpPr>
            <p:nvPr/>
          </p:nvSpPr>
          <p:spPr bwMode="auto">
            <a:xfrm flipV="1">
              <a:off x="3920" y="658"/>
              <a:ext cx="65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74" name="Group 106"/>
            <p:cNvGrpSpPr>
              <a:grpSpLocks/>
            </p:cNvGrpSpPr>
            <p:nvPr/>
          </p:nvGrpSpPr>
          <p:grpSpPr bwMode="auto">
            <a:xfrm>
              <a:off x="3985" y="658"/>
              <a:ext cx="130" cy="23"/>
              <a:chOff x="1629" y="1468"/>
              <a:chExt cx="129" cy="23"/>
            </a:xfrm>
          </p:grpSpPr>
          <p:sp>
            <p:nvSpPr>
              <p:cNvPr id="1236075" name="Line 107"/>
              <p:cNvSpPr>
                <a:spLocks noChangeShapeType="1"/>
              </p:cNvSpPr>
              <p:nvPr/>
            </p:nvSpPr>
            <p:spPr bwMode="auto">
              <a:xfrm>
                <a:off x="1629" y="1468"/>
                <a:ext cx="129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76" name="Line 108"/>
              <p:cNvSpPr>
                <a:spLocks noChangeShapeType="1"/>
              </p:cNvSpPr>
              <p:nvPr/>
            </p:nvSpPr>
            <p:spPr bwMode="auto">
              <a:xfrm flipH="1">
                <a:off x="1650" y="1490"/>
                <a:ext cx="94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77" name="Line 109"/>
            <p:cNvSpPr>
              <a:spLocks noChangeShapeType="1"/>
            </p:cNvSpPr>
            <p:nvPr/>
          </p:nvSpPr>
          <p:spPr bwMode="auto">
            <a:xfrm>
              <a:off x="4115" y="658"/>
              <a:ext cx="64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078" name="Line 110"/>
            <p:cNvSpPr>
              <a:spLocks noChangeShapeType="1"/>
            </p:cNvSpPr>
            <p:nvPr/>
          </p:nvSpPr>
          <p:spPr bwMode="auto">
            <a:xfrm>
              <a:off x="4121" y="881"/>
              <a:ext cx="72" cy="1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79" name="Group 111"/>
            <p:cNvGrpSpPr>
              <a:grpSpLocks/>
            </p:cNvGrpSpPr>
            <p:nvPr/>
          </p:nvGrpSpPr>
          <p:grpSpPr bwMode="auto">
            <a:xfrm>
              <a:off x="3409" y="1205"/>
              <a:ext cx="130" cy="29"/>
              <a:chOff x="1053" y="2015"/>
              <a:chExt cx="129" cy="29"/>
            </a:xfrm>
          </p:grpSpPr>
          <p:sp>
            <p:nvSpPr>
              <p:cNvPr id="1236080" name="Line 112"/>
              <p:cNvSpPr>
                <a:spLocks noChangeShapeType="1"/>
              </p:cNvSpPr>
              <p:nvPr/>
            </p:nvSpPr>
            <p:spPr bwMode="auto">
              <a:xfrm flipH="1">
                <a:off x="1053" y="2037"/>
                <a:ext cx="129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81" name="Line 113"/>
              <p:cNvSpPr>
                <a:spLocks noChangeShapeType="1"/>
              </p:cNvSpPr>
              <p:nvPr/>
            </p:nvSpPr>
            <p:spPr bwMode="auto">
              <a:xfrm flipV="1">
                <a:off x="1075" y="2015"/>
                <a:ext cx="93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82" name="Line 114"/>
            <p:cNvSpPr>
              <a:spLocks noChangeShapeType="1"/>
            </p:cNvSpPr>
            <p:nvPr/>
          </p:nvSpPr>
          <p:spPr bwMode="auto">
            <a:xfrm flipH="1">
              <a:off x="3539" y="1169"/>
              <a:ext cx="28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83" name="Group 115"/>
            <p:cNvGrpSpPr>
              <a:grpSpLocks/>
            </p:cNvGrpSpPr>
            <p:nvPr/>
          </p:nvGrpSpPr>
          <p:grpSpPr bwMode="auto">
            <a:xfrm>
              <a:off x="3517" y="1018"/>
              <a:ext cx="50" cy="65"/>
              <a:chOff x="1161" y="1828"/>
              <a:chExt cx="50" cy="65"/>
            </a:xfrm>
          </p:grpSpPr>
          <p:sp>
            <p:nvSpPr>
              <p:cNvPr id="1236084" name="Line 116"/>
              <p:cNvSpPr>
                <a:spLocks noChangeShapeType="1"/>
              </p:cNvSpPr>
              <p:nvPr/>
            </p:nvSpPr>
            <p:spPr bwMode="auto">
              <a:xfrm>
                <a:off x="1175" y="1828"/>
                <a:ext cx="36" cy="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85" name="Line 117"/>
              <p:cNvSpPr>
                <a:spLocks noChangeShapeType="1"/>
              </p:cNvSpPr>
              <p:nvPr/>
            </p:nvSpPr>
            <p:spPr bwMode="auto">
              <a:xfrm flipH="1" flipV="1">
                <a:off x="1161" y="1850"/>
                <a:ext cx="29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86" name="Line 118"/>
            <p:cNvSpPr>
              <a:spLocks noChangeShapeType="1"/>
            </p:cNvSpPr>
            <p:nvPr/>
          </p:nvSpPr>
          <p:spPr bwMode="auto">
            <a:xfrm>
              <a:off x="3409" y="1018"/>
              <a:ext cx="1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87" name="Group 119"/>
            <p:cNvGrpSpPr>
              <a:grpSpLocks/>
            </p:cNvGrpSpPr>
            <p:nvPr/>
          </p:nvGrpSpPr>
          <p:grpSpPr bwMode="auto">
            <a:xfrm>
              <a:off x="3344" y="1018"/>
              <a:ext cx="79" cy="115"/>
              <a:chOff x="988" y="1828"/>
              <a:chExt cx="79" cy="115"/>
            </a:xfrm>
          </p:grpSpPr>
          <p:sp>
            <p:nvSpPr>
              <p:cNvPr id="1236088" name="Line 120"/>
              <p:cNvSpPr>
                <a:spLocks noChangeShapeType="1"/>
              </p:cNvSpPr>
              <p:nvPr/>
            </p:nvSpPr>
            <p:spPr bwMode="auto">
              <a:xfrm flipV="1">
                <a:off x="988" y="1828"/>
                <a:ext cx="65" cy="1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89" name="Line 121"/>
              <p:cNvSpPr>
                <a:spLocks noChangeShapeType="1"/>
              </p:cNvSpPr>
              <p:nvPr/>
            </p:nvSpPr>
            <p:spPr bwMode="auto">
              <a:xfrm flipV="1">
                <a:off x="1017" y="1850"/>
                <a:ext cx="50" cy="8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90" name="Line 122"/>
            <p:cNvSpPr>
              <a:spLocks noChangeShapeType="1"/>
            </p:cNvSpPr>
            <p:nvPr/>
          </p:nvSpPr>
          <p:spPr bwMode="auto">
            <a:xfrm flipH="1" flipV="1">
              <a:off x="3344" y="1133"/>
              <a:ext cx="65" cy="1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91" name="Group 123"/>
            <p:cNvGrpSpPr>
              <a:grpSpLocks/>
            </p:cNvGrpSpPr>
            <p:nvPr/>
          </p:nvGrpSpPr>
          <p:grpSpPr bwMode="auto">
            <a:xfrm>
              <a:off x="3539" y="773"/>
              <a:ext cx="80" cy="108"/>
              <a:chOff x="1182" y="1583"/>
              <a:chExt cx="80" cy="108"/>
            </a:xfrm>
          </p:grpSpPr>
          <p:sp>
            <p:nvSpPr>
              <p:cNvPr id="1236092" name="Line 124"/>
              <p:cNvSpPr>
                <a:spLocks noChangeShapeType="1"/>
              </p:cNvSpPr>
              <p:nvPr/>
            </p:nvSpPr>
            <p:spPr bwMode="auto">
              <a:xfrm flipH="1" flipV="1">
                <a:off x="1182" y="1590"/>
                <a:ext cx="65" cy="10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93" name="Line 125"/>
              <p:cNvSpPr>
                <a:spLocks noChangeShapeType="1"/>
              </p:cNvSpPr>
              <p:nvPr/>
            </p:nvSpPr>
            <p:spPr bwMode="auto">
              <a:xfrm flipH="1" flipV="1">
                <a:off x="1211" y="1583"/>
                <a:ext cx="51" cy="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94" name="Line 126"/>
            <p:cNvSpPr>
              <a:spLocks noChangeShapeType="1"/>
            </p:cNvSpPr>
            <p:nvPr/>
          </p:nvSpPr>
          <p:spPr bwMode="auto">
            <a:xfrm>
              <a:off x="3603" y="881"/>
              <a:ext cx="8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95" name="Group 127"/>
            <p:cNvGrpSpPr>
              <a:grpSpLocks/>
            </p:cNvGrpSpPr>
            <p:nvPr/>
          </p:nvGrpSpPr>
          <p:grpSpPr bwMode="auto">
            <a:xfrm>
              <a:off x="3740" y="773"/>
              <a:ext cx="51" cy="58"/>
              <a:chOff x="1384" y="1583"/>
              <a:chExt cx="50" cy="58"/>
            </a:xfrm>
          </p:grpSpPr>
          <p:sp>
            <p:nvSpPr>
              <p:cNvPr id="1236096" name="Line 128"/>
              <p:cNvSpPr>
                <a:spLocks noChangeShapeType="1"/>
              </p:cNvSpPr>
              <p:nvPr/>
            </p:nvSpPr>
            <p:spPr bwMode="auto">
              <a:xfrm flipH="1">
                <a:off x="1398" y="1583"/>
                <a:ext cx="36" cy="5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097" name="Line 129"/>
              <p:cNvSpPr>
                <a:spLocks noChangeShapeType="1"/>
              </p:cNvSpPr>
              <p:nvPr/>
            </p:nvSpPr>
            <p:spPr bwMode="auto">
              <a:xfrm flipH="1">
                <a:off x="1384" y="1583"/>
                <a:ext cx="22" cy="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098" name="Line 130"/>
            <p:cNvSpPr>
              <a:spLocks noChangeShapeType="1"/>
            </p:cNvSpPr>
            <p:nvPr/>
          </p:nvSpPr>
          <p:spPr bwMode="auto">
            <a:xfrm>
              <a:off x="3727" y="665"/>
              <a:ext cx="64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099" name="Group 131"/>
            <p:cNvGrpSpPr>
              <a:grpSpLocks/>
            </p:cNvGrpSpPr>
            <p:nvPr/>
          </p:nvGrpSpPr>
          <p:grpSpPr bwMode="auto">
            <a:xfrm>
              <a:off x="3603" y="665"/>
              <a:ext cx="124" cy="23"/>
              <a:chOff x="1247" y="1475"/>
              <a:chExt cx="123" cy="23"/>
            </a:xfrm>
          </p:grpSpPr>
          <p:sp>
            <p:nvSpPr>
              <p:cNvPr id="1236100" name="Line 132"/>
              <p:cNvSpPr>
                <a:spLocks noChangeShapeType="1"/>
              </p:cNvSpPr>
              <p:nvPr/>
            </p:nvSpPr>
            <p:spPr bwMode="auto">
              <a:xfrm>
                <a:off x="1247" y="1475"/>
                <a:ext cx="12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01" name="Line 133"/>
              <p:cNvSpPr>
                <a:spLocks noChangeShapeType="1"/>
              </p:cNvSpPr>
              <p:nvPr/>
            </p:nvSpPr>
            <p:spPr bwMode="auto">
              <a:xfrm>
                <a:off x="1262" y="1497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02" name="Line 134"/>
            <p:cNvSpPr>
              <a:spLocks noChangeShapeType="1"/>
            </p:cNvSpPr>
            <p:nvPr/>
          </p:nvSpPr>
          <p:spPr bwMode="auto">
            <a:xfrm flipV="1">
              <a:off x="3539" y="665"/>
              <a:ext cx="64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03" name="Line 135"/>
            <p:cNvSpPr>
              <a:spLocks noChangeShapeType="1"/>
            </p:cNvSpPr>
            <p:nvPr/>
          </p:nvSpPr>
          <p:spPr bwMode="auto">
            <a:xfrm flipV="1">
              <a:off x="3531" y="881"/>
              <a:ext cx="72" cy="1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04" name="Line 136"/>
            <p:cNvSpPr>
              <a:spLocks noChangeShapeType="1"/>
            </p:cNvSpPr>
            <p:nvPr/>
          </p:nvSpPr>
          <p:spPr bwMode="auto">
            <a:xfrm>
              <a:off x="3913" y="1169"/>
              <a:ext cx="58" cy="1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05" name="Line 137"/>
            <p:cNvSpPr>
              <a:spLocks noChangeShapeType="1"/>
            </p:cNvSpPr>
            <p:nvPr/>
          </p:nvSpPr>
          <p:spPr bwMode="auto">
            <a:xfrm flipH="1" flipV="1">
              <a:off x="3755" y="932"/>
              <a:ext cx="80" cy="1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06" name="Group 138"/>
            <p:cNvGrpSpPr>
              <a:grpSpLocks/>
            </p:cNvGrpSpPr>
            <p:nvPr/>
          </p:nvGrpSpPr>
          <p:grpSpPr bwMode="auto">
            <a:xfrm>
              <a:off x="3452" y="1637"/>
              <a:ext cx="101" cy="30"/>
              <a:chOff x="1096" y="2447"/>
              <a:chExt cx="101" cy="30"/>
            </a:xfrm>
          </p:grpSpPr>
          <p:sp>
            <p:nvSpPr>
              <p:cNvPr id="1236107" name="Line 139"/>
              <p:cNvSpPr>
                <a:spLocks noChangeShapeType="1"/>
              </p:cNvSpPr>
              <p:nvPr/>
            </p:nvSpPr>
            <p:spPr bwMode="auto">
              <a:xfrm>
                <a:off x="1096" y="2476"/>
                <a:ext cx="10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08" name="Line 140"/>
              <p:cNvSpPr>
                <a:spLocks noChangeShapeType="1"/>
              </p:cNvSpPr>
              <p:nvPr/>
            </p:nvSpPr>
            <p:spPr bwMode="auto">
              <a:xfrm>
                <a:off x="1096" y="2447"/>
                <a:ext cx="10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09" name="Line 141"/>
            <p:cNvSpPr>
              <a:spLocks noChangeShapeType="1"/>
            </p:cNvSpPr>
            <p:nvPr/>
          </p:nvSpPr>
          <p:spPr bwMode="auto">
            <a:xfrm flipH="1">
              <a:off x="3763" y="1162"/>
              <a:ext cx="85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10" name="Line 142"/>
            <p:cNvSpPr>
              <a:spLocks noChangeShapeType="1"/>
            </p:cNvSpPr>
            <p:nvPr/>
          </p:nvSpPr>
          <p:spPr bwMode="auto">
            <a:xfrm flipV="1">
              <a:off x="3891" y="932"/>
              <a:ext cx="72" cy="1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11" name="Group 143"/>
            <p:cNvGrpSpPr>
              <a:grpSpLocks/>
            </p:cNvGrpSpPr>
            <p:nvPr/>
          </p:nvGrpSpPr>
          <p:grpSpPr bwMode="auto">
            <a:xfrm>
              <a:off x="3632" y="1112"/>
              <a:ext cx="167" cy="14"/>
              <a:chOff x="1276" y="1922"/>
              <a:chExt cx="167" cy="14"/>
            </a:xfrm>
          </p:grpSpPr>
          <p:sp>
            <p:nvSpPr>
              <p:cNvPr id="1236112" name="Line 144"/>
              <p:cNvSpPr>
                <a:spLocks noChangeShapeType="1"/>
              </p:cNvSpPr>
              <p:nvPr/>
            </p:nvSpPr>
            <p:spPr bwMode="auto">
              <a:xfrm>
                <a:off x="1442" y="192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13" name="Line 145"/>
              <p:cNvSpPr>
                <a:spLocks noChangeShapeType="1"/>
              </p:cNvSpPr>
              <p:nvPr/>
            </p:nvSpPr>
            <p:spPr bwMode="auto">
              <a:xfrm>
                <a:off x="1420" y="192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14" name="Line 146"/>
              <p:cNvSpPr>
                <a:spLocks noChangeShapeType="1"/>
              </p:cNvSpPr>
              <p:nvPr/>
            </p:nvSpPr>
            <p:spPr bwMode="auto">
              <a:xfrm>
                <a:off x="1377" y="192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15" name="Line 147"/>
              <p:cNvSpPr>
                <a:spLocks noChangeShapeType="1"/>
              </p:cNvSpPr>
              <p:nvPr/>
            </p:nvSpPr>
            <p:spPr bwMode="auto">
              <a:xfrm>
                <a:off x="1362" y="192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16" name="Line 148"/>
              <p:cNvSpPr>
                <a:spLocks noChangeShapeType="1"/>
              </p:cNvSpPr>
              <p:nvPr/>
            </p:nvSpPr>
            <p:spPr bwMode="auto">
              <a:xfrm>
                <a:off x="1334" y="192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17" name="Line 149"/>
              <p:cNvSpPr>
                <a:spLocks noChangeShapeType="1"/>
              </p:cNvSpPr>
              <p:nvPr/>
            </p:nvSpPr>
            <p:spPr bwMode="auto">
              <a:xfrm>
                <a:off x="1319" y="192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18" name="Line 150"/>
              <p:cNvSpPr>
                <a:spLocks noChangeShapeType="1"/>
              </p:cNvSpPr>
              <p:nvPr/>
            </p:nvSpPr>
            <p:spPr bwMode="auto">
              <a:xfrm>
                <a:off x="1298" y="192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19" name="Line 151"/>
              <p:cNvSpPr>
                <a:spLocks noChangeShapeType="1"/>
              </p:cNvSpPr>
              <p:nvPr/>
            </p:nvSpPr>
            <p:spPr bwMode="auto">
              <a:xfrm>
                <a:off x="1276" y="192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20" name="Line 152"/>
            <p:cNvSpPr>
              <a:spLocks noChangeShapeType="1"/>
            </p:cNvSpPr>
            <p:nvPr/>
          </p:nvSpPr>
          <p:spPr bwMode="auto">
            <a:xfrm flipH="1">
              <a:off x="3949" y="1112"/>
              <a:ext cx="13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21" name="Freeform 153"/>
            <p:cNvSpPr>
              <a:spLocks/>
            </p:cNvSpPr>
            <p:nvPr/>
          </p:nvSpPr>
          <p:spPr bwMode="auto">
            <a:xfrm>
              <a:off x="3941" y="1112"/>
              <a:ext cx="144" cy="14"/>
            </a:xfrm>
            <a:custGeom>
              <a:avLst/>
              <a:gdLst>
                <a:gd name="T0" fmla="*/ 0 w 144"/>
                <a:gd name="T1" fmla="*/ 7 h 14"/>
                <a:gd name="T2" fmla="*/ 0 w 144"/>
                <a:gd name="T3" fmla="*/ 7 h 14"/>
                <a:gd name="T4" fmla="*/ 0 w 144"/>
                <a:gd name="T5" fmla="*/ 0 h 14"/>
                <a:gd name="T6" fmla="*/ 144 w 144"/>
                <a:gd name="T7" fmla="*/ 0 h 14"/>
                <a:gd name="T8" fmla="*/ 144 w 144"/>
                <a:gd name="T9" fmla="*/ 14 h 14"/>
                <a:gd name="T10" fmla="*/ 0 w 144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22" name="Line 154"/>
            <p:cNvSpPr>
              <a:spLocks noChangeShapeType="1"/>
            </p:cNvSpPr>
            <p:nvPr/>
          </p:nvSpPr>
          <p:spPr bwMode="auto">
            <a:xfrm flipV="1">
              <a:off x="3632" y="1810"/>
              <a:ext cx="1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23" name="Line 155"/>
            <p:cNvSpPr>
              <a:spLocks noChangeShapeType="1"/>
            </p:cNvSpPr>
            <p:nvPr/>
          </p:nvSpPr>
          <p:spPr bwMode="auto">
            <a:xfrm flipH="1" flipV="1">
              <a:off x="3547" y="1658"/>
              <a:ext cx="42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24" name="Group 156"/>
            <p:cNvGrpSpPr>
              <a:grpSpLocks/>
            </p:cNvGrpSpPr>
            <p:nvPr/>
          </p:nvGrpSpPr>
          <p:grpSpPr bwMode="auto">
            <a:xfrm>
              <a:off x="4488" y="2464"/>
              <a:ext cx="80" cy="116"/>
              <a:chOff x="2132" y="3274"/>
              <a:chExt cx="80" cy="116"/>
            </a:xfrm>
          </p:grpSpPr>
          <p:sp>
            <p:nvSpPr>
              <p:cNvPr id="1236125" name="Line 157"/>
              <p:cNvSpPr>
                <a:spLocks noChangeShapeType="1"/>
              </p:cNvSpPr>
              <p:nvPr/>
            </p:nvSpPr>
            <p:spPr bwMode="auto">
              <a:xfrm flipH="1">
                <a:off x="2147" y="3282"/>
                <a:ext cx="65" cy="10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26" name="Line 158"/>
              <p:cNvSpPr>
                <a:spLocks noChangeShapeType="1"/>
              </p:cNvSpPr>
              <p:nvPr/>
            </p:nvSpPr>
            <p:spPr bwMode="auto">
              <a:xfrm flipV="1">
                <a:off x="2132" y="3274"/>
                <a:ext cx="51" cy="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27" name="Line 159"/>
            <p:cNvSpPr>
              <a:spLocks noChangeShapeType="1"/>
            </p:cNvSpPr>
            <p:nvPr/>
          </p:nvSpPr>
          <p:spPr bwMode="auto">
            <a:xfrm>
              <a:off x="4503" y="2357"/>
              <a:ext cx="65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28" name="Group 160"/>
            <p:cNvGrpSpPr>
              <a:grpSpLocks/>
            </p:cNvGrpSpPr>
            <p:nvPr/>
          </p:nvGrpSpPr>
          <p:grpSpPr bwMode="auto">
            <a:xfrm>
              <a:off x="4380" y="2357"/>
              <a:ext cx="123" cy="22"/>
              <a:chOff x="2024" y="3167"/>
              <a:chExt cx="123" cy="22"/>
            </a:xfrm>
          </p:grpSpPr>
          <p:sp>
            <p:nvSpPr>
              <p:cNvPr id="1236129" name="Line 161"/>
              <p:cNvSpPr>
                <a:spLocks noChangeShapeType="1"/>
              </p:cNvSpPr>
              <p:nvPr/>
            </p:nvSpPr>
            <p:spPr bwMode="auto">
              <a:xfrm>
                <a:off x="2024" y="3167"/>
                <a:ext cx="12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30" name="Line 162"/>
              <p:cNvSpPr>
                <a:spLocks noChangeShapeType="1"/>
              </p:cNvSpPr>
              <p:nvPr/>
            </p:nvSpPr>
            <p:spPr bwMode="auto">
              <a:xfrm>
                <a:off x="2039" y="3188"/>
                <a:ext cx="10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31" name="Line 163"/>
            <p:cNvSpPr>
              <a:spLocks noChangeShapeType="1"/>
            </p:cNvSpPr>
            <p:nvPr/>
          </p:nvSpPr>
          <p:spPr bwMode="auto">
            <a:xfrm flipH="1">
              <a:off x="4352" y="2357"/>
              <a:ext cx="28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32" name="Group 164"/>
            <p:cNvGrpSpPr>
              <a:grpSpLocks/>
            </p:cNvGrpSpPr>
            <p:nvPr/>
          </p:nvGrpSpPr>
          <p:grpSpPr bwMode="auto">
            <a:xfrm>
              <a:off x="4344" y="2500"/>
              <a:ext cx="44" cy="72"/>
              <a:chOff x="1988" y="3310"/>
              <a:chExt cx="44" cy="72"/>
            </a:xfrm>
          </p:grpSpPr>
          <p:sp>
            <p:nvSpPr>
              <p:cNvPr id="1236133" name="Line 165"/>
              <p:cNvSpPr>
                <a:spLocks noChangeShapeType="1"/>
              </p:cNvSpPr>
              <p:nvPr/>
            </p:nvSpPr>
            <p:spPr bwMode="auto">
              <a:xfrm flipH="1" flipV="1">
                <a:off x="1988" y="3325"/>
                <a:ext cx="36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34" name="Line 166"/>
              <p:cNvSpPr>
                <a:spLocks noChangeShapeType="1"/>
              </p:cNvSpPr>
              <p:nvPr/>
            </p:nvSpPr>
            <p:spPr bwMode="auto">
              <a:xfrm flipH="1" flipV="1">
                <a:off x="2003" y="3310"/>
                <a:ext cx="29" cy="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35" name="Line 167"/>
            <p:cNvSpPr>
              <a:spLocks noChangeShapeType="1"/>
            </p:cNvSpPr>
            <p:nvPr/>
          </p:nvSpPr>
          <p:spPr bwMode="auto">
            <a:xfrm flipH="1">
              <a:off x="4380" y="2572"/>
              <a:ext cx="11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36" name="Freeform 168"/>
            <p:cNvSpPr>
              <a:spLocks/>
            </p:cNvSpPr>
            <p:nvPr/>
          </p:nvSpPr>
          <p:spPr bwMode="auto">
            <a:xfrm>
              <a:off x="4373" y="2565"/>
              <a:ext cx="130" cy="15"/>
            </a:xfrm>
            <a:custGeom>
              <a:avLst/>
              <a:gdLst>
                <a:gd name="T0" fmla="*/ 0 w 130"/>
                <a:gd name="T1" fmla="*/ 7 h 15"/>
                <a:gd name="T2" fmla="*/ 0 w 130"/>
                <a:gd name="T3" fmla="*/ 7 h 15"/>
                <a:gd name="T4" fmla="*/ 7 w 130"/>
                <a:gd name="T5" fmla="*/ 0 h 15"/>
                <a:gd name="T6" fmla="*/ 130 w 130"/>
                <a:gd name="T7" fmla="*/ 0 h 15"/>
                <a:gd name="T8" fmla="*/ 130 w 130"/>
                <a:gd name="T9" fmla="*/ 15 h 15"/>
                <a:gd name="T10" fmla="*/ 0 w 130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5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30" y="0"/>
                  </a:lnTo>
                  <a:lnTo>
                    <a:pt x="130" y="1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37" name="Line 169"/>
            <p:cNvSpPr>
              <a:spLocks noChangeShapeType="1"/>
            </p:cNvSpPr>
            <p:nvPr/>
          </p:nvSpPr>
          <p:spPr bwMode="auto">
            <a:xfrm>
              <a:off x="4259" y="2263"/>
              <a:ext cx="121" cy="9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38" name="Group 170"/>
            <p:cNvGrpSpPr>
              <a:grpSpLocks/>
            </p:cNvGrpSpPr>
            <p:nvPr/>
          </p:nvGrpSpPr>
          <p:grpSpPr bwMode="auto">
            <a:xfrm>
              <a:off x="3128" y="2529"/>
              <a:ext cx="51" cy="72"/>
              <a:chOff x="772" y="3339"/>
              <a:chExt cx="51" cy="72"/>
            </a:xfrm>
          </p:grpSpPr>
          <p:sp>
            <p:nvSpPr>
              <p:cNvPr id="1236139" name="Line 171"/>
              <p:cNvSpPr>
                <a:spLocks noChangeShapeType="1"/>
              </p:cNvSpPr>
              <p:nvPr/>
            </p:nvSpPr>
            <p:spPr bwMode="auto">
              <a:xfrm flipH="1">
                <a:off x="787" y="3354"/>
                <a:ext cx="36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40" name="Line 172"/>
              <p:cNvSpPr>
                <a:spLocks noChangeShapeType="1"/>
              </p:cNvSpPr>
              <p:nvPr/>
            </p:nvSpPr>
            <p:spPr bwMode="auto">
              <a:xfrm flipH="1">
                <a:off x="772" y="3339"/>
                <a:ext cx="29" cy="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41" name="Line 173"/>
            <p:cNvSpPr>
              <a:spLocks noChangeShapeType="1"/>
            </p:cNvSpPr>
            <p:nvPr/>
          </p:nvSpPr>
          <p:spPr bwMode="auto">
            <a:xfrm flipH="1" flipV="1">
              <a:off x="3143" y="2385"/>
              <a:ext cx="28" cy="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42" name="Group 174"/>
            <p:cNvGrpSpPr>
              <a:grpSpLocks/>
            </p:cNvGrpSpPr>
            <p:nvPr/>
          </p:nvGrpSpPr>
          <p:grpSpPr bwMode="auto">
            <a:xfrm>
              <a:off x="3020" y="2385"/>
              <a:ext cx="123" cy="23"/>
              <a:chOff x="664" y="3195"/>
              <a:chExt cx="123" cy="23"/>
            </a:xfrm>
          </p:grpSpPr>
          <p:sp>
            <p:nvSpPr>
              <p:cNvPr id="1236143" name="Line 175"/>
              <p:cNvSpPr>
                <a:spLocks noChangeShapeType="1"/>
              </p:cNvSpPr>
              <p:nvPr/>
            </p:nvSpPr>
            <p:spPr bwMode="auto">
              <a:xfrm>
                <a:off x="664" y="3195"/>
                <a:ext cx="12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44" name="Line 176"/>
              <p:cNvSpPr>
                <a:spLocks noChangeShapeType="1"/>
              </p:cNvSpPr>
              <p:nvPr/>
            </p:nvSpPr>
            <p:spPr bwMode="auto">
              <a:xfrm flipH="1">
                <a:off x="672" y="3217"/>
                <a:ext cx="10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45" name="Line 177"/>
            <p:cNvSpPr>
              <a:spLocks noChangeShapeType="1"/>
            </p:cNvSpPr>
            <p:nvPr/>
          </p:nvSpPr>
          <p:spPr bwMode="auto">
            <a:xfrm flipV="1">
              <a:off x="2956" y="2385"/>
              <a:ext cx="64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46" name="Group 178"/>
            <p:cNvGrpSpPr>
              <a:grpSpLocks/>
            </p:cNvGrpSpPr>
            <p:nvPr/>
          </p:nvGrpSpPr>
          <p:grpSpPr bwMode="auto">
            <a:xfrm>
              <a:off x="2956" y="2493"/>
              <a:ext cx="79" cy="108"/>
              <a:chOff x="600" y="3303"/>
              <a:chExt cx="79" cy="108"/>
            </a:xfrm>
          </p:grpSpPr>
          <p:sp>
            <p:nvSpPr>
              <p:cNvPr id="1236147" name="Line 179"/>
              <p:cNvSpPr>
                <a:spLocks noChangeShapeType="1"/>
              </p:cNvSpPr>
              <p:nvPr/>
            </p:nvSpPr>
            <p:spPr bwMode="auto">
              <a:xfrm flipH="1" flipV="1">
                <a:off x="600" y="3303"/>
                <a:ext cx="72" cy="10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48" name="Line 180"/>
              <p:cNvSpPr>
                <a:spLocks noChangeShapeType="1"/>
              </p:cNvSpPr>
              <p:nvPr/>
            </p:nvSpPr>
            <p:spPr bwMode="auto">
              <a:xfrm>
                <a:off x="628" y="3303"/>
                <a:ext cx="51" cy="8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49" name="Line 181"/>
            <p:cNvSpPr>
              <a:spLocks noChangeShapeType="1"/>
            </p:cNvSpPr>
            <p:nvPr/>
          </p:nvSpPr>
          <p:spPr bwMode="auto">
            <a:xfrm>
              <a:off x="3028" y="2601"/>
              <a:ext cx="11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50" name="Line 182"/>
            <p:cNvSpPr>
              <a:spLocks noChangeShapeType="1"/>
            </p:cNvSpPr>
            <p:nvPr/>
          </p:nvSpPr>
          <p:spPr bwMode="auto">
            <a:xfrm flipV="1">
              <a:off x="3143" y="2277"/>
              <a:ext cx="122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51" name="Line 183"/>
            <p:cNvSpPr>
              <a:spLocks noChangeShapeType="1"/>
            </p:cNvSpPr>
            <p:nvPr/>
          </p:nvSpPr>
          <p:spPr bwMode="auto">
            <a:xfrm flipH="1">
              <a:off x="3481" y="2349"/>
              <a:ext cx="36" cy="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52" name="Line 184"/>
            <p:cNvSpPr>
              <a:spLocks noChangeShapeType="1"/>
            </p:cNvSpPr>
            <p:nvPr/>
          </p:nvSpPr>
          <p:spPr bwMode="auto">
            <a:xfrm>
              <a:off x="3992" y="2349"/>
              <a:ext cx="21" cy="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53" name="Group 185"/>
            <p:cNvGrpSpPr>
              <a:grpSpLocks/>
            </p:cNvGrpSpPr>
            <p:nvPr/>
          </p:nvGrpSpPr>
          <p:grpSpPr bwMode="auto">
            <a:xfrm>
              <a:off x="3279" y="2918"/>
              <a:ext cx="24" cy="72"/>
              <a:chOff x="923" y="3728"/>
              <a:chExt cx="23" cy="72"/>
            </a:xfrm>
          </p:grpSpPr>
          <p:sp>
            <p:nvSpPr>
              <p:cNvPr id="1236154" name="Line 186"/>
              <p:cNvSpPr>
                <a:spLocks noChangeShapeType="1"/>
              </p:cNvSpPr>
              <p:nvPr/>
            </p:nvSpPr>
            <p:spPr bwMode="auto">
              <a:xfrm>
                <a:off x="945" y="3728"/>
                <a:ext cx="1" cy="7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55" name="Line 187"/>
              <p:cNvSpPr>
                <a:spLocks noChangeShapeType="1"/>
              </p:cNvSpPr>
              <p:nvPr/>
            </p:nvSpPr>
            <p:spPr bwMode="auto">
              <a:xfrm>
                <a:off x="923" y="3728"/>
                <a:ext cx="1" cy="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56" name="Line 188"/>
            <p:cNvSpPr>
              <a:spLocks noChangeShapeType="1"/>
            </p:cNvSpPr>
            <p:nvPr/>
          </p:nvSpPr>
          <p:spPr bwMode="auto">
            <a:xfrm flipH="1" flipV="1">
              <a:off x="3200" y="2810"/>
              <a:ext cx="65" cy="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57" name="Group 189"/>
            <p:cNvGrpSpPr>
              <a:grpSpLocks/>
            </p:cNvGrpSpPr>
            <p:nvPr/>
          </p:nvGrpSpPr>
          <p:grpSpPr bwMode="auto">
            <a:xfrm>
              <a:off x="3085" y="2810"/>
              <a:ext cx="115" cy="72"/>
              <a:chOff x="729" y="3620"/>
              <a:chExt cx="115" cy="72"/>
            </a:xfrm>
          </p:grpSpPr>
          <p:sp>
            <p:nvSpPr>
              <p:cNvPr id="1236158" name="Line 190"/>
              <p:cNvSpPr>
                <a:spLocks noChangeShapeType="1"/>
              </p:cNvSpPr>
              <p:nvPr/>
            </p:nvSpPr>
            <p:spPr bwMode="auto">
              <a:xfrm flipV="1">
                <a:off x="729" y="3620"/>
                <a:ext cx="115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59" name="Line 191"/>
              <p:cNvSpPr>
                <a:spLocks noChangeShapeType="1"/>
              </p:cNvSpPr>
              <p:nvPr/>
            </p:nvSpPr>
            <p:spPr bwMode="auto">
              <a:xfrm flipH="1">
                <a:off x="758" y="3641"/>
                <a:ext cx="86" cy="5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60" name="Line 192"/>
            <p:cNvSpPr>
              <a:spLocks noChangeShapeType="1"/>
            </p:cNvSpPr>
            <p:nvPr/>
          </p:nvSpPr>
          <p:spPr bwMode="auto">
            <a:xfrm flipV="1">
              <a:off x="3085" y="2867"/>
              <a:ext cx="2" cy="1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61" name="Group 193"/>
            <p:cNvGrpSpPr>
              <a:grpSpLocks/>
            </p:cNvGrpSpPr>
            <p:nvPr/>
          </p:nvGrpSpPr>
          <p:grpSpPr bwMode="auto">
            <a:xfrm>
              <a:off x="3085" y="2983"/>
              <a:ext cx="115" cy="72"/>
              <a:chOff x="729" y="3793"/>
              <a:chExt cx="115" cy="72"/>
            </a:xfrm>
          </p:grpSpPr>
          <p:sp>
            <p:nvSpPr>
              <p:cNvPr id="1236162" name="Line 194"/>
              <p:cNvSpPr>
                <a:spLocks noChangeShapeType="1"/>
              </p:cNvSpPr>
              <p:nvPr/>
            </p:nvSpPr>
            <p:spPr bwMode="auto">
              <a:xfrm flipH="1" flipV="1">
                <a:off x="729" y="3800"/>
                <a:ext cx="115" cy="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63" name="Line 195"/>
              <p:cNvSpPr>
                <a:spLocks noChangeShapeType="1"/>
              </p:cNvSpPr>
              <p:nvPr/>
            </p:nvSpPr>
            <p:spPr bwMode="auto">
              <a:xfrm flipH="1" flipV="1">
                <a:off x="758" y="3793"/>
                <a:ext cx="86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64" name="Line 196"/>
            <p:cNvSpPr>
              <a:spLocks noChangeShapeType="1"/>
            </p:cNvSpPr>
            <p:nvPr/>
          </p:nvSpPr>
          <p:spPr bwMode="auto">
            <a:xfrm flipH="1">
              <a:off x="3200" y="2990"/>
              <a:ext cx="101" cy="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65" name="Line 197"/>
            <p:cNvSpPr>
              <a:spLocks noChangeShapeType="1"/>
            </p:cNvSpPr>
            <p:nvPr/>
          </p:nvSpPr>
          <p:spPr bwMode="auto">
            <a:xfrm>
              <a:off x="3200" y="2680"/>
              <a:ext cx="1" cy="1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66" name="Group 198"/>
            <p:cNvGrpSpPr>
              <a:grpSpLocks/>
            </p:cNvGrpSpPr>
            <p:nvPr/>
          </p:nvGrpSpPr>
          <p:grpSpPr bwMode="auto">
            <a:xfrm>
              <a:off x="4323" y="2954"/>
              <a:ext cx="116" cy="86"/>
              <a:chOff x="1967" y="3764"/>
              <a:chExt cx="115" cy="86"/>
            </a:xfrm>
          </p:grpSpPr>
          <p:sp>
            <p:nvSpPr>
              <p:cNvPr id="1236167" name="Line 199"/>
              <p:cNvSpPr>
                <a:spLocks noChangeShapeType="1"/>
              </p:cNvSpPr>
              <p:nvPr/>
            </p:nvSpPr>
            <p:spPr bwMode="auto">
              <a:xfrm flipH="1">
                <a:off x="1967" y="3785"/>
                <a:ext cx="108" cy="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68" name="Freeform 200"/>
              <p:cNvSpPr>
                <a:spLocks/>
              </p:cNvSpPr>
              <p:nvPr/>
            </p:nvSpPr>
            <p:spPr bwMode="auto">
              <a:xfrm>
                <a:off x="1967" y="3778"/>
                <a:ext cx="115" cy="72"/>
              </a:xfrm>
              <a:custGeom>
                <a:avLst/>
                <a:gdLst>
                  <a:gd name="T0" fmla="*/ 108 w 115"/>
                  <a:gd name="T1" fmla="*/ 0 h 72"/>
                  <a:gd name="T2" fmla="*/ 108 w 115"/>
                  <a:gd name="T3" fmla="*/ 0 h 72"/>
                  <a:gd name="T4" fmla="*/ 115 w 115"/>
                  <a:gd name="T5" fmla="*/ 0 h 72"/>
                  <a:gd name="T6" fmla="*/ 0 w 115"/>
                  <a:gd name="T7" fmla="*/ 72 h 72"/>
                  <a:gd name="T8" fmla="*/ 0 w 115"/>
                  <a:gd name="T9" fmla="*/ 58 h 72"/>
                  <a:gd name="T10" fmla="*/ 108 w 115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72">
                    <a:moveTo>
                      <a:pt x="108" y="0"/>
                    </a:moveTo>
                    <a:lnTo>
                      <a:pt x="108" y="0"/>
                    </a:lnTo>
                    <a:lnTo>
                      <a:pt x="115" y="0"/>
                    </a:lnTo>
                    <a:lnTo>
                      <a:pt x="0" y="72"/>
                    </a:lnTo>
                    <a:lnTo>
                      <a:pt x="0" y="5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69" name="Line 201"/>
              <p:cNvSpPr>
                <a:spLocks noChangeShapeType="1"/>
              </p:cNvSpPr>
              <p:nvPr/>
            </p:nvSpPr>
            <p:spPr bwMode="auto">
              <a:xfrm flipH="1">
                <a:off x="1967" y="3764"/>
                <a:ext cx="86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70" name="Line 202"/>
            <p:cNvSpPr>
              <a:spLocks noChangeShapeType="1"/>
            </p:cNvSpPr>
            <p:nvPr/>
          </p:nvSpPr>
          <p:spPr bwMode="auto">
            <a:xfrm flipH="1" flipV="1">
              <a:off x="4431" y="2846"/>
              <a:ext cx="8" cy="1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71" name="Group 203"/>
            <p:cNvGrpSpPr>
              <a:grpSpLocks/>
            </p:cNvGrpSpPr>
            <p:nvPr/>
          </p:nvGrpSpPr>
          <p:grpSpPr bwMode="auto">
            <a:xfrm>
              <a:off x="4323" y="2781"/>
              <a:ext cx="108" cy="79"/>
              <a:chOff x="1967" y="3591"/>
              <a:chExt cx="108" cy="79"/>
            </a:xfrm>
          </p:grpSpPr>
          <p:sp>
            <p:nvSpPr>
              <p:cNvPr id="1236172" name="Line 204"/>
              <p:cNvSpPr>
                <a:spLocks noChangeShapeType="1"/>
              </p:cNvSpPr>
              <p:nvPr/>
            </p:nvSpPr>
            <p:spPr bwMode="auto">
              <a:xfrm>
                <a:off x="1967" y="3591"/>
                <a:ext cx="108" cy="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73" name="Line 205"/>
              <p:cNvSpPr>
                <a:spLocks noChangeShapeType="1"/>
              </p:cNvSpPr>
              <p:nvPr/>
            </p:nvSpPr>
            <p:spPr bwMode="auto">
              <a:xfrm>
                <a:off x="1967" y="3620"/>
                <a:ext cx="86" cy="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74" name="Line 206"/>
            <p:cNvSpPr>
              <a:spLocks noChangeShapeType="1"/>
            </p:cNvSpPr>
            <p:nvPr/>
          </p:nvSpPr>
          <p:spPr bwMode="auto">
            <a:xfrm flipH="1">
              <a:off x="4259" y="2781"/>
              <a:ext cx="64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75" name="Group 207"/>
            <p:cNvGrpSpPr>
              <a:grpSpLocks/>
            </p:cNvGrpSpPr>
            <p:nvPr/>
          </p:nvGrpSpPr>
          <p:grpSpPr bwMode="auto">
            <a:xfrm>
              <a:off x="4215" y="2896"/>
              <a:ext cx="24" cy="79"/>
              <a:chOff x="1859" y="3706"/>
              <a:chExt cx="23" cy="79"/>
            </a:xfrm>
          </p:grpSpPr>
          <p:sp>
            <p:nvSpPr>
              <p:cNvPr id="1236176" name="Line 208"/>
              <p:cNvSpPr>
                <a:spLocks noChangeShapeType="1"/>
              </p:cNvSpPr>
              <p:nvPr/>
            </p:nvSpPr>
            <p:spPr bwMode="auto">
              <a:xfrm flipV="1">
                <a:off x="1859" y="3706"/>
                <a:ext cx="1" cy="7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77" name="Line 209"/>
              <p:cNvSpPr>
                <a:spLocks noChangeShapeType="1"/>
              </p:cNvSpPr>
              <p:nvPr/>
            </p:nvSpPr>
            <p:spPr bwMode="auto">
              <a:xfrm flipV="1">
                <a:off x="1881" y="3706"/>
                <a:ext cx="1" cy="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78" name="Line 210"/>
            <p:cNvSpPr>
              <a:spLocks noChangeShapeType="1"/>
            </p:cNvSpPr>
            <p:nvPr/>
          </p:nvSpPr>
          <p:spPr bwMode="auto">
            <a:xfrm flipH="1" flipV="1">
              <a:off x="4223" y="2975"/>
              <a:ext cx="100" cy="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79" name="Freeform 211"/>
            <p:cNvSpPr>
              <a:spLocks/>
            </p:cNvSpPr>
            <p:nvPr/>
          </p:nvSpPr>
          <p:spPr bwMode="auto">
            <a:xfrm>
              <a:off x="4215" y="2968"/>
              <a:ext cx="108" cy="72"/>
            </a:xfrm>
            <a:custGeom>
              <a:avLst/>
              <a:gdLst>
                <a:gd name="T0" fmla="*/ 0 w 108"/>
                <a:gd name="T1" fmla="*/ 7 h 72"/>
                <a:gd name="T2" fmla="*/ 0 w 108"/>
                <a:gd name="T3" fmla="*/ 7 h 72"/>
                <a:gd name="T4" fmla="*/ 7 w 108"/>
                <a:gd name="T5" fmla="*/ 0 h 72"/>
                <a:gd name="T6" fmla="*/ 108 w 108"/>
                <a:gd name="T7" fmla="*/ 58 h 72"/>
                <a:gd name="T8" fmla="*/ 108 w 108"/>
                <a:gd name="T9" fmla="*/ 72 h 72"/>
                <a:gd name="T10" fmla="*/ 0 w 108"/>
                <a:gd name="T11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72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08" y="58"/>
                  </a:lnTo>
                  <a:lnTo>
                    <a:pt x="108" y="7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80" name="Line 212"/>
            <p:cNvSpPr>
              <a:spLocks noChangeShapeType="1"/>
            </p:cNvSpPr>
            <p:nvPr/>
          </p:nvSpPr>
          <p:spPr bwMode="auto">
            <a:xfrm>
              <a:off x="4323" y="2680"/>
              <a:ext cx="1" cy="1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81" name="Line 213"/>
            <p:cNvSpPr>
              <a:spLocks noChangeShapeType="1"/>
            </p:cNvSpPr>
            <p:nvPr/>
          </p:nvSpPr>
          <p:spPr bwMode="auto">
            <a:xfrm>
              <a:off x="4079" y="2500"/>
              <a:ext cx="244" cy="1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82" name="Line 214"/>
            <p:cNvSpPr>
              <a:spLocks noChangeShapeType="1"/>
            </p:cNvSpPr>
            <p:nvPr/>
          </p:nvSpPr>
          <p:spPr bwMode="auto">
            <a:xfrm flipV="1">
              <a:off x="4071" y="2263"/>
              <a:ext cx="188" cy="17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83" name="Line 215"/>
            <p:cNvSpPr>
              <a:spLocks noChangeShapeType="1"/>
            </p:cNvSpPr>
            <p:nvPr/>
          </p:nvSpPr>
          <p:spPr bwMode="auto">
            <a:xfrm flipV="1">
              <a:off x="3200" y="2508"/>
              <a:ext cx="223" cy="1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84" name="Line 216"/>
            <p:cNvSpPr>
              <a:spLocks noChangeShapeType="1"/>
            </p:cNvSpPr>
            <p:nvPr/>
          </p:nvSpPr>
          <p:spPr bwMode="auto">
            <a:xfrm>
              <a:off x="3265" y="2277"/>
              <a:ext cx="158" cy="1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85" name="Line 217"/>
            <p:cNvSpPr>
              <a:spLocks noChangeShapeType="1"/>
            </p:cNvSpPr>
            <p:nvPr/>
          </p:nvSpPr>
          <p:spPr bwMode="auto">
            <a:xfrm>
              <a:off x="3805" y="2522"/>
              <a:ext cx="144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186" name="Line 218"/>
            <p:cNvSpPr>
              <a:spLocks noChangeShapeType="1"/>
            </p:cNvSpPr>
            <p:nvPr/>
          </p:nvSpPr>
          <p:spPr bwMode="auto">
            <a:xfrm flipH="1">
              <a:off x="3547" y="2522"/>
              <a:ext cx="172" cy="1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87" name="Group 219"/>
            <p:cNvGrpSpPr>
              <a:grpSpLocks/>
            </p:cNvGrpSpPr>
            <p:nvPr/>
          </p:nvGrpSpPr>
          <p:grpSpPr bwMode="auto">
            <a:xfrm>
              <a:off x="3337" y="2752"/>
              <a:ext cx="79" cy="79"/>
              <a:chOff x="981" y="3562"/>
              <a:chExt cx="79" cy="79"/>
            </a:xfrm>
          </p:grpSpPr>
          <p:sp>
            <p:nvSpPr>
              <p:cNvPr id="1236188" name="Line 220"/>
              <p:cNvSpPr>
                <a:spLocks noChangeShapeType="1"/>
              </p:cNvSpPr>
              <p:nvPr/>
            </p:nvSpPr>
            <p:spPr bwMode="auto">
              <a:xfrm>
                <a:off x="1053" y="3562"/>
                <a:ext cx="7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89" name="Line 221"/>
              <p:cNvSpPr>
                <a:spLocks noChangeShapeType="1"/>
              </p:cNvSpPr>
              <p:nvPr/>
            </p:nvSpPr>
            <p:spPr bwMode="auto">
              <a:xfrm>
                <a:off x="1024" y="3591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90" name="Line 222"/>
              <p:cNvSpPr>
                <a:spLocks noChangeShapeType="1"/>
              </p:cNvSpPr>
              <p:nvPr/>
            </p:nvSpPr>
            <p:spPr bwMode="auto">
              <a:xfrm>
                <a:off x="995" y="3620"/>
                <a:ext cx="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91" name="Line 223"/>
              <p:cNvSpPr>
                <a:spLocks noChangeShapeType="1"/>
              </p:cNvSpPr>
              <p:nvPr/>
            </p:nvSpPr>
            <p:spPr bwMode="auto">
              <a:xfrm>
                <a:off x="981" y="3627"/>
                <a:ext cx="7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192" name="Line 224"/>
            <p:cNvSpPr>
              <a:spLocks noChangeShapeType="1"/>
            </p:cNvSpPr>
            <p:nvPr/>
          </p:nvSpPr>
          <p:spPr bwMode="auto">
            <a:xfrm>
              <a:off x="3553" y="2738"/>
              <a:ext cx="79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193" name="Group 225"/>
            <p:cNvGrpSpPr>
              <a:grpSpLocks/>
            </p:cNvGrpSpPr>
            <p:nvPr/>
          </p:nvGrpSpPr>
          <p:grpSpPr bwMode="auto">
            <a:xfrm>
              <a:off x="4079" y="2738"/>
              <a:ext cx="93" cy="79"/>
              <a:chOff x="1722" y="3548"/>
              <a:chExt cx="94" cy="79"/>
            </a:xfrm>
          </p:grpSpPr>
          <p:sp>
            <p:nvSpPr>
              <p:cNvPr id="1236194" name="Line 226"/>
              <p:cNvSpPr>
                <a:spLocks noChangeShapeType="1"/>
              </p:cNvSpPr>
              <p:nvPr/>
            </p:nvSpPr>
            <p:spPr bwMode="auto">
              <a:xfrm flipV="1">
                <a:off x="1722" y="3548"/>
                <a:ext cx="7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95" name="Line 227"/>
              <p:cNvSpPr>
                <a:spLocks noChangeShapeType="1"/>
              </p:cNvSpPr>
              <p:nvPr/>
            </p:nvSpPr>
            <p:spPr bwMode="auto">
              <a:xfrm>
                <a:off x="1737" y="3562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96" name="Line 228"/>
              <p:cNvSpPr>
                <a:spLocks noChangeShapeType="1"/>
              </p:cNvSpPr>
              <p:nvPr/>
            </p:nvSpPr>
            <p:spPr bwMode="auto">
              <a:xfrm>
                <a:off x="1773" y="3591"/>
                <a:ext cx="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97" name="Line 229"/>
              <p:cNvSpPr>
                <a:spLocks noChangeShapeType="1"/>
              </p:cNvSpPr>
              <p:nvPr/>
            </p:nvSpPr>
            <p:spPr bwMode="auto">
              <a:xfrm flipV="1">
                <a:off x="1794" y="3598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198" name="Line 230"/>
              <p:cNvSpPr>
                <a:spLocks noChangeShapeType="1"/>
              </p:cNvSpPr>
              <p:nvPr/>
            </p:nvSpPr>
            <p:spPr bwMode="auto">
              <a:xfrm flipV="1">
                <a:off x="1809" y="3620"/>
                <a:ext cx="7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236199" name="Group 231"/>
            <p:cNvGrpSpPr>
              <a:grpSpLocks/>
            </p:cNvGrpSpPr>
            <p:nvPr/>
          </p:nvGrpSpPr>
          <p:grpSpPr bwMode="auto">
            <a:xfrm>
              <a:off x="3755" y="2285"/>
              <a:ext cx="108" cy="72"/>
              <a:chOff x="1398" y="3095"/>
              <a:chExt cx="108" cy="72"/>
            </a:xfrm>
          </p:grpSpPr>
          <p:sp>
            <p:nvSpPr>
              <p:cNvPr id="1236200" name="Line 232"/>
              <p:cNvSpPr>
                <a:spLocks noChangeShapeType="1"/>
              </p:cNvSpPr>
              <p:nvPr/>
            </p:nvSpPr>
            <p:spPr bwMode="auto">
              <a:xfrm flipH="1">
                <a:off x="1398" y="3109"/>
                <a:ext cx="108" cy="5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01" name="Line 233"/>
              <p:cNvSpPr>
                <a:spLocks noChangeShapeType="1"/>
              </p:cNvSpPr>
              <p:nvPr/>
            </p:nvSpPr>
            <p:spPr bwMode="auto">
              <a:xfrm flipH="1">
                <a:off x="1398" y="3095"/>
                <a:ext cx="87" cy="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202" name="Line 234"/>
            <p:cNvSpPr>
              <a:spLocks noChangeShapeType="1"/>
            </p:cNvSpPr>
            <p:nvPr/>
          </p:nvSpPr>
          <p:spPr bwMode="auto">
            <a:xfrm>
              <a:off x="3863" y="2177"/>
              <a:ext cx="0" cy="1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203" name="Group 235"/>
            <p:cNvGrpSpPr>
              <a:grpSpLocks/>
            </p:cNvGrpSpPr>
            <p:nvPr/>
          </p:nvGrpSpPr>
          <p:grpSpPr bwMode="auto">
            <a:xfrm>
              <a:off x="3755" y="2112"/>
              <a:ext cx="108" cy="72"/>
              <a:chOff x="1398" y="2922"/>
              <a:chExt cx="108" cy="72"/>
            </a:xfrm>
          </p:grpSpPr>
          <p:sp>
            <p:nvSpPr>
              <p:cNvPr id="1236204" name="Line 236"/>
              <p:cNvSpPr>
                <a:spLocks noChangeShapeType="1"/>
              </p:cNvSpPr>
              <p:nvPr/>
            </p:nvSpPr>
            <p:spPr bwMode="auto">
              <a:xfrm>
                <a:off x="1398" y="2922"/>
                <a:ext cx="108" cy="6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05" name="Line 237"/>
              <p:cNvSpPr>
                <a:spLocks noChangeShapeType="1"/>
              </p:cNvSpPr>
              <p:nvPr/>
            </p:nvSpPr>
            <p:spPr bwMode="auto">
              <a:xfrm>
                <a:off x="1398" y="2951"/>
                <a:ext cx="87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206" name="Line 238"/>
            <p:cNvSpPr>
              <a:spLocks noChangeShapeType="1"/>
            </p:cNvSpPr>
            <p:nvPr/>
          </p:nvSpPr>
          <p:spPr bwMode="auto">
            <a:xfrm flipV="1">
              <a:off x="3647" y="2112"/>
              <a:ext cx="108" cy="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6207" name="Group 239"/>
            <p:cNvGrpSpPr>
              <a:grpSpLocks/>
            </p:cNvGrpSpPr>
            <p:nvPr/>
          </p:nvGrpSpPr>
          <p:grpSpPr bwMode="auto">
            <a:xfrm>
              <a:off x="3647" y="2177"/>
              <a:ext cx="28" cy="122"/>
              <a:chOff x="1290" y="2987"/>
              <a:chExt cx="29" cy="122"/>
            </a:xfrm>
          </p:grpSpPr>
          <p:sp>
            <p:nvSpPr>
              <p:cNvPr id="1236208" name="Line 240"/>
              <p:cNvSpPr>
                <a:spLocks noChangeShapeType="1"/>
              </p:cNvSpPr>
              <p:nvPr/>
            </p:nvSpPr>
            <p:spPr bwMode="auto">
              <a:xfrm flipV="1">
                <a:off x="1290" y="2987"/>
                <a:ext cx="1" cy="1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09" name="Line 241"/>
              <p:cNvSpPr>
                <a:spLocks noChangeShapeType="1"/>
              </p:cNvSpPr>
              <p:nvPr/>
            </p:nvSpPr>
            <p:spPr bwMode="auto">
              <a:xfrm>
                <a:off x="1305" y="3001"/>
                <a:ext cx="1" cy="9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10" name="Freeform 242"/>
              <p:cNvSpPr>
                <a:spLocks/>
              </p:cNvSpPr>
              <p:nvPr/>
            </p:nvSpPr>
            <p:spPr bwMode="auto">
              <a:xfrm>
                <a:off x="1305" y="3001"/>
                <a:ext cx="14" cy="94"/>
              </a:xfrm>
              <a:custGeom>
                <a:avLst/>
                <a:gdLst>
                  <a:gd name="T0" fmla="*/ 7 w 14"/>
                  <a:gd name="T1" fmla="*/ 94 h 94"/>
                  <a:gd name="T2" fmla="*/ 7 w 14"/>
                  <a:gd name="T3" fmla="*/ 94 h 94"/>
                  <a:gd name="T4" fmla="*/ 0 w 14"/>
                  <a:gd name="T5" fmla="*/ 94 h 94"/>
                  <a:gd name="T6" fmla="*/ 0 w 14"/>
                  <a:gd name="T7" fmla="*/ 0 h 94"/>
                  <a:gd name="T8" fmla="*/ 14 w 14"/>
                  <a:gd name="T9" fmla="*/ 0 h 94"/>
                  <a:gd name="T10" fmla="*/ 7 w 14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4">
                    <a:moveTo>
                      <a:pt x="7" y="94"/>
                    </a:moveTo>
                    <a:lnTo>
                      <a:pt x="7" y="94"/>
                    </a:lnTo>
                    <a:lnTo>
                      <a:pt x="0" y="9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7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211" name="Line 243"/>
            <p:cNvSpPr>
              <a:spLocks noChangeShapeType="1"/>
            </p:cNvSpPr>
            <p:nvPr/>
          </p:nvSpPr>
          <p:spPr bwMode="auto">
            <a:xfrm flipH="1" flipV="1">
              <a:off x="3647" y="2299"/>
              <a:ext cx="108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12" name="Line 244"/>
            <p:cNvSpPr>
              <a:spLocks noChangeShapeType="1"/>
            </p:cNvSpPr>
            <p:nvPr/>
          </p:nvSpPr>
          <p:spPr bwMode="auto">
            <a:xfrm>
              <a:off x="3755" y="2364"/>
              <a:ext cx="0" cy="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13" name="Line 245"/>
            <p:cNvSpPr>
              <a:spLocks noChangeShapeType="1"/>
            </p:cNvSpPr>
            <p:nvPr/>
          </p:nvSpPr>
          <p:spPr bwMode="auto">
            <a:xfrm flipV="1">
              <a:off x="3517" y="2299"/>
              <a:ext cx="130" cy="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14" name="Line 246"/>
            <p:cNvSpPr>
              <a:spLocks noChangeShapeType="1"/>
            </p:cNvSpPr>
            <p:nvPr/>
          </p:nvSpPr>
          <p:spPr bwMode="auto">
            <a:xfrm>
              <a:off x="3863" y="2299"/>
              <a:ext cx="129" cy="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15" name="Line 247"/>
            <p:cNvSpPr>
              <a:spLocks noChangeShapeType="1"/>
            </p:cNvSpPr>
            <p:nvPr/>
          </p:nvSpPr>
          <p:spPr bwMode="auto">
            <a:xfrm flipV="1">
              <a:off x="3891" y="2745"/>
              <a:ext cx="65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16" name="Line 248"/>
            <p:cNvSpPr>
              <a:spLocks noChangeShapeType="1"/>
            </p:cNvSpPr>
            <p:nvPr/>
          </p:nvSpPr>
          <p:spPr bwMode="auto">
            <a:xfrm flipV="1">
              <a:off x="3661" y="2867"/>
              <a:ext cx="144" cy="1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17" name="Line 249"/>
            <p:cNvSpPr>
              <a:spLocks noChangeShapeType="1"/>
            </p:cNvSpPr>
            <p:nvPr/>
          </p:nvSpPr>
          <p:spPr bwMode="auto">
            <a:xfrm flipV="1">
              <a:off x="3661" y="3004"/>
              <a:ext cx="2" cy="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18" name="Line 250"/>
            <p:cNvSpPr>
              <a:spLocks noChangeShapeType="1"/>
            </p:cNvSpPr>
            <p:nvPr/>
          </p:nvSpPr>
          <p:spPr bwMode="auto">
            <a:xfrm>
              <a:off x="3517" y="2925"/>
              <a:ext cx="144" cy="7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19" name="Line 251"/>
            <p:cNvSpPr>
              <a:spLocks noChangeShapeType="1"/>
            </p:cNvSpPr>
            <p:nvPr/>
          </p:nvSpPr>
          <p:spPr bwMode="auto">
            <a:xfrm>
              <a:off x="4028" y="2522"/>
              <a:ext cx="1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0" name="Freeform 252"/>
            <p:cNvSpPr>
              <a:spLocks/>
            </p:cNvSpPr>
            <p:nvPr/>
          </p:nvSpPr>
          <p:spPr bwMode="auto">
            <a:xfrm>
              <a:off x="4021" y="2522"/>
              <a:ext cx="14" cy="115"/>
            </a:xfrm>
            <a:custGeom>
              <a:avLst/>
              <a:gdLst>
                <a:gd name="T0" fmla="*/ 7 w 14"/>
                <a:gd name="T1" fmla="*/ 115 h 115"/>
                <a:gd name="T2" fmla="*/ 7 w 14"/>
                <a:gd name="T3" fmla="*/ 115 h 115"/>
                <a:gd name="T4" fmla="*/ 0 w 14"/>
                <a:gd name="T5" fmla="*/ 115 h 115"/>
                <a:gd name="T6" fmla="*/ 0 w 14"/>
                <a:gd name="T7" fmla="*/ 0 h 115"/>
                <a:gd name="T8" fmla="*/ 14 w 14"/>
                <a:gd name="T9" fmla="*/ 0 h 115"/>
                <a:gd name="T10" fmla="*/ 7 w 14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5">
                  <a:moveTo>
                    <a:pt x="7" y="115"/>
                  </a:moveTo>
                  <a:lnTo>
                    <a:pt x="7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7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1" name="Line 253"/>
            <p:cNvSpPr>
              <a:spLocks noChangeShapeType="1"/>
            </p:cNvSpPr>
            <p:nvPr/>
          </p:nvSpPr>
          <p:spPr bwMode="auto">
            <a:xfrm flipH="1" flipV="1">
              <a:off x="3467" y="2522"/>
              <a:ext cx="14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2" name="Line 254"/>
            <p:cNvSpPr>
              <a:spLocks noChangeShapeType="1"/>
            </p:cNvSpPr>
            <p:nvPr/>
          </p:nvSpPr>
          <p:spPr bwMode="auto">
            <a:xfrm flipH="1">
              <a:off x="3891" y="2925"/>
              <a:ext cx="86" cy="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3" name="Line 255"/>
            <p:cNvSpPr>
              <a:spLocks noChangeShapeType="1"/>
            </p:cNvSpPr>
            <p:nvPr/>
          </p:nvSpPr>
          <p:spPr bwMode="auto">
            <a:xfrm flipH="1" flipV="1">
              <a:off x="3719" y="2867"/>
              <a:ext cx="172" cy="1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4" name="Line 256"/>
            <p:cNvSpPr>
              <a:spLocks noChangeShapeType="1"/>
            </p:cNvSpPr>
            <p:nvPr/>
          </p:nvSpPr>
          <p:spPr bwMode="auto">
            <a:xfrm>
              <a:off x="3891" y="3004"/>
              <a:ext cx="1" cy="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5" name="Line 257"/>
            <p:cNvSpPr>
              <a:spLocks noChangeShapeType="1"/>
            </p:cNvSpPr>
            <p:nvPr/>
          </p:nvSpPr>
          <p:spPr bwMode="auto">
            <a:xfrm flipH="1">
              <a:off x="4085" y="2500"/>
              <a:ext cx="180" cy="1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6" name="Freeform 258"/>
            <p:cNvSpPr>
              <a:spLocks/>
            </p:cNvSpPr>
            <p:nvPr/>
          </p:nvSpPr>
          <p:spPr bwMode="auto">
            <a:xfrm>
              <a:off x="4079" y="2493"/>
              <a:ext cx="201" cy="159"/>
            </a:xfrm>
            <a:custGeom>
              <a:avLst/>
              <a:gdLst>
                <a:gd name="T0" fmla="*/ 187 w 202"/>
                <a:gd name="T1" fmla="*/ 0 h 159"/>
                <a:gd name="T2" fmla="*/ 187 w 202"/>
                <a:gd name="T3" fmla="*/ 0 h 159"/>
                <a:gd name="T4" fmla="*/ 202 w 202"/>
                <a:gd name="T5" fmla="*/ 15 h 159"/>
                <a:gd name="T6" fmla="*/ 0 w 202"/>
                <a:gd name="T7" fmla="*/ 159 h 159"/>
                <a:gd name="T8" fmla="*/ 0 w 202"/>
                <a:gd name="T9" fmla="*/ 159 h 159"/>
                <a:gd name="T10" fmla="*/ 187 w 202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159">
                  <a:moveTo>
                    <a:pt x="187" y="0"/>
                  </a:moveTo>
                  <a:lnTo>
                    <a:pt x="187" y="0"/>
                  </a:lnTo>
                  <a:lnTo>
                    <a:pt x="202" y="1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7" name="Line 259"/>
            <p:cNvSpPr>
              <a:spLocks noChangeShapeType="1"/>
            </p:cNvSpPr>
            <p:nvPr/>
          </p:nvSpPr>
          <p:spPr bwMode="auto">
            <a:xfrm>
              <a:off x="3243" y="2515"/>
              <a:ext cx="166" cy="1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8" name="Freeform 260"/>
            <p:cNvSpPr>
              <a:spLocks/>
            </p:cNvSpPr>
            <p:nvPr/>
          </p:nvSpPr>
          <p:spPr bwMode="auto">
            <a:xfrm>
              <a:off x="3243" y="2508"/>
              <a:ext cx="173" cy="129"/>
            </a:xfrm>
            <a:custGeom>
              <a:avLst/>
              <a:gdLst>
                <a:gd name="T0" fmla="*/ 0 w 173"/>
                <a:gd name="T1" fmla="*/ 14 h 129"/>
                <a:gd name="T2" fmla="*/ 0 w 173"/>
                <a:gd name="T3" fmla="*/ 14 h 129"/>
                <a:gd name="T4" fmla="*/ 0 w 173"/>
                <a:gd name="T5" fmla="*/ 0 h 129"/>
                <a:gd name="T6" fmla="*/ 173 w 173"/>
                <a:gd name="T7" fmla="*/ 122 h 129"/>
                <a:gd name="T8" fmla="*/ 173 w 173"/>
                <a:gd name="T9" fmla="*/ 129 h 129"/>
                <a:gd name="T10" fmla="*/ 0 w 173"/>
                <a:gd name="T11" fmla="*/ 1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29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3" y="122"/>
                  </a:lnTo>
                  <a:lnTo>
                    <a:pt x="173" y="1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29" name="Line 261"/>
            <p:cNvSpPr>
              <a:spLocks noChangeShapeType="1"/>
            </p:cNvSpPr>
            <p:nvPr/>
          </p:nvSpPr>
          <p:spPr bwMode="auto">
            <a:xfrm flipV="1">
              <a:off x="3475" y="2738"/>
              <a:ext cx="13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30" name="Line 262"/>
            <p:cNvSpPr>
              <a:spLocks noChangeShapeType="1"/>
            </p:cNvSpPr>
            <p:nvPr/>
          </p:nvSpPr>
          <p:spPr bwMode="auto">
            <a:xfrm flipV="1">
              <a:off x="4021" y="2738"/>
              <a:ext cx="2" cy="1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31" name="Line 263"/>
            <p:cNvSpPr>
              <a:spLocks noChangeShapeType="1"/>
            </p:cNvSpPr>
            <p:nvPr/>
          </p:nvSpPr>
          <p:spPr bwMode="auto">
            <a:xfrm>
              <a:off x="3755" y="1997"/>
              <a:ext cx="0" cy="10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32" name="Freeform 264"/>
            <p:cNvSpPr>
              <a:spLocks/>
            </p:cNvSpPr>
            <p:nvPr/>
          </p:nvSpPr>
          <p:spPr bwMode="auto">
            <a:xfrm>
              <a:off x="3755" y="1982"/>
              <a:ext cx="8" cy="130"/>
            </a:xfrm>
            <a:custGeom>
              <a:avLst/>
              <a:gdLst>
                <a:gd name="T0" fmla="*/ 8 w 8"/>
                <a:gd name="T1" fmla="*/ 123 h 130"/>
                <a:gd name="T2" fmla="*/ 8 w 8"/>
                <a:gd name="T3" fmla="*/ 123 h 130"/>
                <a:gd name="T4" fmla="*/ 0 w 8"/>
                <a:gd name="T5" fmla="*/ 130 h 130"/>
                <a:gd name="T6" fmla="*/ 0 w 8"/>
                <a:gd name="T7" fmla="*/ 123 h 130"/>
                <a:gd name="T8" fmla="*/ 0 w 8"/>
                <a:gd name="T9" fmla="*/ 15 h 130"/>
                <a:gd name="T10" fmla="*/ 0 w 8"/>
                <a:gd name="T11" fmla="*/ 0 h 130"/>
                <a:gd name="T12" fmla="*/ 8 w 8"/>
                <a:gd name="T13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0">
                  <a:moveTo>
                    <a:pt x="8" y="123"/>
                  </a:moveTo>
                  <a:lnTo>
                    <a:pt x="8" y="123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33" name="Line 265"/>
            <p:cNvSpPr>
              <a:spLocks noChangeShapeType="1"/>
            </p:cNvSpPr>
            <p:nvPr/>
          </p:nvSpPr>
          <p:spPr bwMode="auto">
            <a:xfrm>
              <a:off x="4143" y="1536"/>
              <a:ext cx="36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34" name="Line 266"/>
            <p:cNvSpPr>
              <a:spLocks noChangeShapeType="1"/>
            </p:cNvSpPr>
            <p:nvPr/>
          </p:nvSpPr>
          <p:spPr bwMode="auto">
            <a:xfrm flipV="1">
              <a:off x="3547" y="1543"/>
              <a:ext cx="56" cy="1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35" name="Line 267"/>
            <p:cNvSpPr>
              <a:spLocks noChangeShapeType="1"/>
            </p:cNvSpPr>
            <p:nvPr/>
          </p:nvSpPr>
          <p:spPr bwMode="auto">
            <a:xfrm flipH="1" flipV="1">
              <a:off x="3632" y="1925"/>
              <a:ext cx="123" cy="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36" name="Freeform 268"/>
            <p:cNvSpPr>
              <a:spLocks/>
            </p:cNvSpPr>
            <p:nvPr/>
          </p:nvSpPr>
          <p:spPr bwMode="auto">
            <a:xfrm>
              <a:off x="3625" y="1925"/>
              <a:ext cx="138" cy="72"/>
            </a:xfrm>
            <a:custGeom>
              <a:avLst/>
              <a:gdLst>
                <a:gd name="T0" fmla="*/ 0 w 137"/>
                <a:gd name="T1" fmla="*/ 7 h 72"/>
                <a:gd name="T2" fmla="*/ 0 w 137"/>
                <a:gd name="T3" fmla="*/ 7 h 72"/>
                <a:gd name="T4" fmla="*/ 7 w 137"/>
                <a:gd name="T5" fmla="*/ 0 h 72"/>
                <a:gd name="T6" fmla="*/ 137 w 137"/>
                <a:gd name="T7" fmla="*/ 57 h 72"/>
                <a:gd name="T8" fmla="*/ 137 w 137"/>
                <a:gd name="T9" fmla="*/ 72 h 72"/>
                <a:gd name="T10" fmla="*/ 0 w 137"/>
                <a:gd name="T11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72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37" y="57"/>
                  </a:lnTo>
                  <a:lnTo>
                    <a:pt x="137" y="7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37" name="Line 269"/>
            <p:cNvSpPr>
              <a:spLocks noChangeShapeType="1"/>
            </p:cNvSpPr>
            <p:nvPr/>
          </p:nvSpPr>
          <p:spPr bwMode="auto">
            <a:xfrm flipV="1">
              <a:off x="3553" y="1932"/>
              <a:ext cx="79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238" name="Rectangle 270"/>
            <p:cNvSpPr>
              <a:spLocks noChangeArrowheads="1"/>
            </p:cNvSpPr>
            <p:nvPr/>
          </p:nvSpPr>
          <p:spPr bwMode="auto">
            <a:xfrm>
              <a:off x="3970" y="1262"/>
              <a:ext cx="1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39" name="Rectangle 271"/>
            <p:cNvSpPr>
              <a:spLocks noChangeArrowheads="1"/>
            </p:cNvSpPr>
            <p:nvPr/>
          </p:nvSpPr>
          <p:spPr bwMode="auto">
            <a:xfrm>
              <a:off x="3696" y="1262"/>
              <a:ext cx="1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40" name="Rectangle 272"/>
            <p:cNvSpPr>
              <a:spLocks noChangeArrowheads="1"/>
            </p:cNvSpPr>
            <p:nvPr/>
          </p:nvSpPr>
          <p:spPr bwMode="auto">
            <a:xfrm>
              <a:off x="4100" y="1053"/>
              <a:ext cx="1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41" name="Rectangle 273"/>
            <p:cNvSpPr>
              <a:spLocks noChangeArrowheads="1"/>
            </p:cNvSpPr>
            <p:nvPr/>
          </p:nvSpPr>
          <p:spPr bwMode="auto">
            <a:xfrm>
              <a:off x="3963" y="816"/>
              <a:ext cx="12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42" name="Rectangle 274"/>
            <p:cNvSpPr>
              <a:spLocks noChangeArrowheads="1"/>
            </p:cNvSpPr>
            <p:nvPr/>
          </p:nvSpPr>
          <p:spPr bwMode="auto">
            <a:xfrm>
              <a:off x="3560" y="1061"/>
              <a:ext cx="12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43" name="Rectangle 275"/>
            <p:cNvSpPr>
              <a:spLocks noChangeArrowheads="1"/>
            </p:cNvSpPr>
            <p:nvPr/>
          </p:nvSpPr>
          <p:spPr bwMode="auto">
            <a:xfrm>
              <a:off x="3696" y="822"/>
              <a:ext cx="1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grpSp>
          <p:nvGrpSpPr>
            <p:cNvPr id="1236244" name="Group 276"/>
            <p:cNvGrpSpPr>
              <a:grpSpLocks/>
            </p:cNvGrpSpPr>
            <p:nvPr/>
          </p:nvGrpSpPr>
          <p:grpSpPr bwMode="auto">
            <a:xfrm>
              <a:off x="3287" y="1946"/>
              <a:ext cx="319" cy="147"/>
              <a:chOff x="931" y="2756"/>
              <a:chExt cx="318" cy="147"/>
            </a:xfrm>
          </p:grpSpPr>
          <p:sp>
            <p:nvSpPr>
              <p:cNvPr id="1236245" name="Rectangle 277"/>
              <p:cNvSpPr>
                <a:spLocks noChangeArrowheads="1"/>
              </p:cNvSpPr>
              <p:nvPr/>
            </p:nvSpPr>
            <p:spPr bwMode="auto">
              <a:xfrm>
                <a:off x="931" y="2756"/>
                <a:ext cx="25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pitchFamily="34" charset="0"/>
                  </a:rPr>
                  <a:t>EtO </a:t>
                </a:r>
                <a:endParaRPr lang="en-US"/>
              </a:p>
            </p:txBody>
          </p:sp>
          <p:sp>
            <p:nvSpPr>
              <p:cNvPr id="1236246" name="Rectangle 278"/>
              <p:cNvSpPr>
                <a:spLocks noChangeArrowheads="1"/>
              </p:cNvSpPr>
              <p:nvPr/>
            </p:nvSpPr>
            <p:spPr bwMode="auto">
              <a:xfrm>
                <a:off x="1088" y="2792"/>
                <a:ext cx="78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Arial" pitchFamily="34" charset="0"/>
                  </a:rPr>
                  <a:t>2 </a:t>
                </a:r>
                <a:endParaRPr lang="en-US"/>
              </a:p>
            </p:txBody>
          </p:sp>
          <p:sp>
            <p:nvSpPr>
              <p:cNvPr id="1236247" name="Rectangle 279"/>
              <p:cNvSpPr>
                <a:spLocks noChangeArrowheads="1"/>
              </p:cNvSpPr>
              <p:nvPr/>
            </p:nvSpPr>
            <p:spPr bwMode="auto">
              <a:xfrm>
                <a:off x="1124" y="2756"/>
                <a:ext cx="12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pitchFamily="34" charset="0"/>
                  </a:rPr>
                  <a:t>C </a:t>
                </a:r>
                <a:endParaRPr lang="en-US"/>
              </a:p>
            </p:txBody>
          </p:sp>
        </p:grpSp>
        <p:sp>
          <p:nvSpPr>
            <p:cNvPr id="1236248" name="Rectangle 280"/>
            <p:cNvSpPr>
              <a:spLocks noChangeArrowheads="1"/>
            </p:cNvSpPr>
            <p:nvPr/>
          </p:nvSpPr>
          <p:spPr bwMode="auto">
            <a:xfrm>
              <a:off x="3596" y="1701"/>
              <a:ext cx="21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NH </a:t>
              </a:r>
              <a:endParaRPr lang="en-US"/>
            </a:p>
          </p:txBody>
        </p:sp>
        <p:sp>
          <p:nvSpPr>
            <p:cNvPr id="1236249" name="Rectangle 281"/>
            <p:cNvSpPr>
              <a:spLocks noChangeArrowheads="1"/>
            </p:cNvSpPr>
            <p:nvPr/>
          </p:nvSpPr>
          <p:spPr bwMode="auto">
            <a:xfrm>
              <a:off x="3639" y="2766"/>
              <a:ext cx="13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O </a:t>
              </a:r>
              <a:endParaRPr lang="en-US"/>
            </a:p>
          </p:txBody>
        </p:sp>
        <p:sp>
          <p:nvSpPr>
            <p:cNvPr id="1236250" name="Rectangle 282"/>
            <p:cNvSpPr>
              <a:spLocks noChangeArrowheads="1"/>
            </p:cNvSpPr>
            <p:nvPr/>
          </p:nvSpPr>
          <p:spPr bwMode="auto">
            <a:xfrm>
              <a:off x="4280" y="2407"/>
              <a:ext cx="12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51" name="Rectangle 283"/>
            <p:cNvSpPr>
              <a:spLocks noChangeArrowheads="1"/>
            </p:cNvSpPr>
            <p:nvPr/>
          </p:nvSpPr>
          <p:spPr bwMode="auto">
            <a:xfrm>
              <a:off x="3172" y="2428"/>
              <a:ext cx="12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52" name="Rectangle 284"/>
            <p:cNvSpPr>
              <a:spLocks noChangeArrowheads="1"/>
            </p:cNvSpPr>
            <p:nvPr/>
          </p:nvSpPr>
          <p:spPr bwMode="auto">
            <a:xfrm>
              <a:off x="3718" y="2428"/>
              <a:ext cx="13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O </a:t>
              </a:r>
              <a:endParaRPr lang="en-US"/>
            </a:p>
          </p:txBody>
        </p:sp>
        <p:sp>
          <p:nvSpPr>
            <p:cNvPr id="1236253" name="Rectangle 285"/>
            <p:cNvSpPr>
              <a:spLocks noChangeArrowheads="1"/>
            </p:cNvSpPr>
            <p:nvPr/>
          </p:nvSpPr>
          <p:spPr bwMode="auto">
            <a:xfrm>
              <a:off x="3431" y="2414"/>
              <a:ext cx="1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54" name="Rectangle 286"/>
            <p:cNvSpPr>
              <a:spLocks noChangeArrowheads="1"/>
            </p:cNvSpPr>
            <p:nvPr/>
          </p:nvSpPr>
          <p:spPr bwMode="auto">
            <a:xfrm>
              <a:off x="4007" y="2414"/>
              <a:ext cx="1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55" name="Rectangle 287"/>
            <p:cNvSpPr>
              <a:spLocks noChangeArrowheads="1"/>
            </p:cNvSpPr>
            <p:nvPr/>
          </p:nvSpPr>
          <p:spPr bwMode="auto">
            <a:xfrm>
              <a:off x="3272" y="2809"/>
              <a:ext cx="12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56" name="Rectangle 288"/>
            <p:cNvSpPr>
              <a:spLocks noChangeArrowheads="1"/>
            </p:cNvSpPr>
            <p:nvPr/>
          </p:nvSpPr>
          <p:spPr bwMode="auto">
            <a:xfrm>
              <a:off x="4187" y="2789"/>
              <a:ext cx="12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N </a:t>
              </a:r>
              <a:endParaRPr lang="en-US"/>
            </a:p>
          </p:txBody>
        </p:sp>
        <p:sp>
          <p:nvSpPr>
            <p:cNvPr id="1236257" name="Rectangle 289"/>
            <p:cNvSpPr>
              <a:spLocks noChangeArrowheads="1"/>
            </p:cNvSpPr>
            <p:nvPr/>
          </p:nvSpPr>
          <p:spPr bwMode="auto">
            <a:xfrm>
              <a:off x="3985" y="2823"/>
              <a:ext cx="13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O </a:t>
              </a:r>
              <a:endParaRPr lang="en-US"/>
            </a:p>
          </p:txBody>
        </p:sp>
        <p:sp>
          <p:nvSpPr>
            <p:cNvPr id="1236258" name="Rectangle 290"/>
            <p:cNvSpPr>
              <a:spLocks noChangeArrowheads="1"/>
            </p:cNvSpPr>
            <p:nvPr/>
          </p:nvSpPr>
          <p:spPr bwMode="auto">
            <a:xfrm>
              <a:off x="3439" y="2845"/>
              <a:ext cx="13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O </a:t>
              </a:r>
              <a:endParaRPr lang="en-US"/>
            </a:p>
          </p:txBody>
        </p:sp>
        <p:sp>
          <p:nvSpPr>
            <p:cNvPr id="1236259" name="Rectangle 291"/>
            <p:cNvSpPr>
              <a:spLocks noChangeArrowheads="1"/>
            </p:cNvSpPr>
            <p:nvPr/>
          </p:nvSpPr>
          <p:spPr bwMode="auto">
            <a:xfrm>
              <a:off x="3812" y="2766"/>
              <a:ext cx="13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O </a:t>
              </a:r>
              <a:endParaRPr lang="en-US"/>
            </a:p>
          </p:txBody>
        </p:sp>
        <p:sp>
          <p:nvSpPr>
            <p:cNvPr id="1236260" name="Rectangle 292"/>
            <p:cNvSpPr>
              <a:spLocks noChangeArrowheads="1"/>
            </p:cNvSpPr>
            <p:nvPr/>
          </p:nvSpPr>
          <p:spPr bwMode="auto">
            <a:xfrm>
              <a:off x="3618" y="3054"/>
              <a:ext cx="2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Me </a:t>
              </a:r>
              <a:endParaRPr lang="en-US"/>
            </a:p>
          </p:txBody>
        </p:sp>
        <p:sp>
          <p:nvSpPr>
            <p:cNvPr id="1236261" name="Rectangle 293"/>
            <p:cNvSpPr>
              <a:spLocks noChangeArrowheads="1"/>
            </p:cNvSpPr>
            <p:nvPr/>
          </p:nvSpPr>
          <p:spPr bwMode="auto">
            <a:xfrm>
              <a:off x="3848" y="3060"/>
              <a:ext cx="20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Me </a:t>
              </a:r>
              <a:endParaRPr lang="en-US"/>
            </a:p>
          </p:txBody>
        </p:sp>
        <p:sp>
          <p:nvSpPr>
            <p:cNvPr id="1236262" name="Rectangle 294"/>
            <p:cNvSpPr>
              <a:spLocks noChangeArrowheads="1"/>
            </p:cNvSpPr>
            <p:nvPr/>
          </p:nvSpPr>
          <p:spPr bwMode="auto">
            <a:xfrm>
              <a:off x="4172" y="1586"/>
              <a:ext cx="20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Me </a:t>
              </a:r>
              <a:endParaRPr lang="en-US"/>
            </a:p>
          </p:txBody>
        </p:sp>
        <p:grpSp>
          <p:nvGrpSpPr>
            <p:cNvPr id="1236263" name="Group 295"/>
            <p:cNvGrpSpPr>
              <a:grpSpLocks/>
            </p:cNvGrpSpPr>
            <p:nvPr/>
          </p:nvGrpSpPr>
          <p:grpSpPr bwMode="auto">
            <a:xfrm>
              <a:off x="3743" y="981"/>
              <a:ext cx="301" cy="274"/>
              <a:chOff x="1370" y="1799"/>
              <a:chExt cx="302" cy="274"/>
            </a:xfrm>
          </p:grpSpPr>
          <p:sp>
            <p:nvSpPr>
              <p:cNvPr id="1236264" name="Oval 296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302" cy="27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65" name="Oval 297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7" cy="266"/>
              </a:xfrm>
              <a:prstGeom prst="ellipse">
                <a:avLst/>
              </a:prstGeom>
              <a:solidFill>
                <a:srgbClr val="11F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66" name="Oval 298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0" cy="259"/>
              </a:xfrm>
              <a:prstGeom prst="ellipse">
                <a:avLst/>
              </a:prstGeom>
              <a:solidFill>
                <a:srgbClr val="23F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67" name="Oval 299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73" cy="245"/>
              </a:xfrm>
              <a:prstGeom prst="ellipse">
                <a:avLst/>
              </a:prstGeom>
              <a:solidFill>
                <a:srgbClr val="33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68" name="Oval 300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66" cy="238"/>
              </a:xfrm>
              <a:prstGeom prst="ellipse">
                <a:avLst/>
              </a:prstGeom>
              <a:solidFill>
                <a:srgbClr val="43F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69" name="Oval 301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52" cy="223"/>
              </a:xfrm>
              <a:prstGeom prst="ellipse">
                <a:avLst/>
              </a:prstGeom>
              <a:solidFill>
                <a:srgbClr val="53F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0" name="Oval 302"/>
              <p:cNvSpPr>
                <a:spLocks noChangeArrowheads="1"/>
              </p:cNvSpPr>
              <p:nvPr/>
            </p:nvSpPr>
            <p:spPr bwMode="auto">
              <a:xfrm>
                <a:off x="1370" y="1814"/>
                <a:ext cx="251" cy="215"/>
              </a:xfrm>
              <a:prstGeom prst="ellipse">
                <a:avLst/>
              </a:prstGeom>
              <a:solidFill>
                <a:srgbClr val="61F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1" name="Oval 303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7" cy="208"/>
              </a:xfrm>
              <a:prstGeom prst="ellipse">
                <a:avLst/>
              </a:prstGeom>
              <a:solidFill>
                <a:srgbClr val="6FF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2" name="Oval 304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0" cy="201"/>
              </a:xfrm>
              <a:prstGeom prst="ellipse">
                <a:avLst/>
              </a:prstGeom>
              <a:solidFill>
                <a:srgbClr val="7D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3" name="Oval 305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16" cy="201"/>
              </a:xfrm>
              <a:prstGeom prst="ellipse">
                <a:avLst/>
              </a:prstGeom>
              <a:solidFill>
                <a:srgbClr val="8AF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4" name="Oval 306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09" cy="187"/>
              </a:xfrm>
              <a:prstGeom prst="ellipse">
                <a:avLst/>
              </a:prstGeom>
              <a:solidFill>
                <a:srgbClr val="96F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5" name="Oval 307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201" cy="180"/>
              </a:xfrm>
              <a:prstGeom prst="ellipse">
                <a:avLst/>
              </a:prstGeom>
              <a:solidFill>
                <a:srgbClr val="A1F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6" name="Oval 308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194" cy="172"/>
              </a:xfrm>
              <a:prstGeom prst="ellipse">
                <a:avLst/>
              </a:prstGeom>
              <a:solidFill>
                <a:srgbClr val="ACF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7" name="Oval 309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80" cy="158"/>
              </a:xfrm>
              <a:prstGeom prst="ellipse">
                <a:avLst/>
              </a:prstGeom>
              <a:solidFill>
                <a:srgbClr val="B6F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8" name="Oval 310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51"/>
              </a:xfrm>
              <a:prstGeom prst="ellipse">
                <a:avLst/>
              </a:pr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79" name="Oval 311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44"/>
              </a:xfrm>
              <a:prstGeom prst="ellipse">
                <a:avLst/>
              </a:pr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0" name="Oval 312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58" cy="137"/>
              </a:xfrm>
              <a:prstGeom prst="ellipse">
                <a:avLst/>
              </a:prstGeom>
              <a:solidFill>
                <a:srgbClr val="D0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1" name="Oval 313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51" cy="137"/>
              </a:xfrm>
              <a:prstGeom prst="ellipse">
                <a:avLst/>
              </a:prstGeom>
              <a:solidFill>
                <a:srgbClr val="D8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2" name="Oval 314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37" cy="122"/>
              </a:xfrm>
              <a:prstGeom prst="ellipse">
                <a:avLst/>
              </a:prstGeom>
              <a:solidFill>
                <a:srgbClr val="D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3" name="Oval 315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29" cy="115"/>
              </a:xfrm>
              <a:prstGeom prst="ellipse">
                <a:avLst/>
              </a:prstGeom>
              <a:solidFill>
                <a:srgbClr val="E5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4" name="Oval 316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15" cy="101"/>
              </a:xfrm>
              <a:prstGeom prst="ellipse">
                <a:avLst/>
              </a:prstGeom>
              <a:solidFill>
                <a:srgbClr val="EB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5" name="Oval 317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7" cy="101"/>
              </a:xfrm>
              <a:prstGeom prst="ellipse">
                <a:avLst/>
              </a:prstGeom>
              <a:solidFill>
                <a:srgbClr val="E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6" name="Oval 318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0" cy="87"/>
              </a:xfrm>
              <a:prstGeom prst="ellipse">
                <a:avLst/>
              </a:prstGeom>
              <a:solidFill>
                <a:srgbClr val="F4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7" name="Oval 319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86" cy="80"/>
              </a:xfrm>
              <a:prstGeom prst="ellipse">
                <a:avLst/>
              </a:prstGeom>
              <a:solidFill>
                <a:srgbClr val="F7F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8" name="Oval 320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93" cy="79"/>
              </a:xfrm>
              <a:prstGeom prst="ellipse">
                <a:avLst/>
              </a:prstGeom>
              <a:solidFill>
                <a:srgbClr val="FA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89" name="Oval 321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79" cy="72"/>
              </a:xfrm>
              <a:prstGeom prst="ellipse">
                <a:avLst/>
              </a:prstGeom>
              <a:solidFill>
                <a:srgbClr val="FD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90" name="Oval 322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65" cy="58"/>
              </a:xfrm>
              <a:prstGeom prst="ellipse">
                <a:avLst/>
              </a:pr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91" name="Oval 323"/>
              <p:cNvSpPr>
                <a:spLocks noChangeArrowheads="1"/>
              </p:cNvSpPr>
              <p:nvPr/>
            </p:nvSpPr>
            <p:spPr bwMode="auto">
              <a:xfrm>
                <a:off x="1420" y="1850"/>
                <a:ext cx="58" cy="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36292" name="Oval 324"/>
              <p:cNvSpPr>
                <a:spLocks noChangeArrowheads="1"/>
              </p:cNvSpPr>
              <p:nvPr/>
            </p:nvSpPr>
            <p:spPr bwMode="auto">
              <a:xfrm>
                <a:off x="1373" y="1802"/>
                <a:ext cx="289" cy="260"/>
              </a:xfrm>
              <a:prstGeom prst="ellipse">
                <a:avLst/>
              </a:prstGeom>
              <a:noFill/>
              <a:ln w="1111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236293" name="Rectangle 325"/>
            <p:cNvSpPr>
              <a:spLocks noChangeArrowheads="1"/>
            </p:cNvSpPr>
            <p:nvPr/>
          </p:nvSpPr>
          <p:spPr bwMode="auto">
            <a:xfrm>
              <a:off x="3786" y="1000"/>
              <a:ext cx="301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</a:rPr>
                <a:t>Ru</a:t>
              </a:r>
              <a:r>
                <a:rPr lang="en-US" b="1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grpSp>
          <p:nvGrpSpPr>
            <p:cNvPr id="1236294" name="Group 326"/>
            <p:cNvGrpSpPr>
              <a:grpSpLocks/>
            </p:cNvGrpSpPr>
            <p:nvPr/>
          </p:nvGrpSpPr>
          <p:grpSpPr bwMode="auto">
            <a:xfrm>
              <a:off x="3891" y="2587"/>
              <a:ext cx="209" cy="201"/>
              <a:chOff x="1535" y="3397"/>
              <a:chExt cx="209" cy="201"/>
            </a:xfrm>
          </p:grpSpPr>
          <p:grpSp>
            <p:nvGrpSpPr>
              <p:cNvPr id="1236295" name="Group 327"/>
              <p:cNvGrpSpPr>
                <a:grpSpLocks/>
              </p:cNvGrpSpPr>
              <p:nvPr/>
            </p:nvGrpSpPr>
            <p:grpSpPr bwMode="auto">
              <a:xfrm>
                <a:off x="1535" y="3397"/>
                <a:ext cx="209" cy="201"/>
                <a:chOff x="1535" y="3397"/>
                <a:chExt cx="209" cy="201"/>
              </a:xfrm>
            </p:grpSpPr>
            <p:sp>
              <p:nvSpPr>
                <p:cNvPr id="1236296" name="Oval 328"/>
                <p:cNvSpPr>
                  <a:spLocks noChangeArrowheads="1"/>
                </p:cNvSpPr>
                <p:nvPr/>
              </p:nvSpPr>
              <p:spPr bwMode="auto">
                <a:xfrm>
                  <a:off x="1535" y="3397"/>
                  <a:ext cx="209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297" name="Oval 329"/>
                <p:cNvSpPr>
                  <a:spLocks noChangeArrowheads="1"/>
                </p:cNvSpPr>
                <p:nvPr/>
              </p:nvSpPr>
              <p:spPr bwMode="auto">
                <a:xfrm>
                  <a:off x="1535" y="3397"/>
                  <a:ext cx="202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298" name="Oval 330"/>
                <p:cNvSpPr>
                  <a:spLocks noChangeArrowheads="1"/>
                </p:cNvSpPr>
                <p:nvPr/>
              </p:nvSpPr>
              <p:spPr bwMode="auto">
                <a:xfrm>
                  <a:off x="1535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299" name="Oval 331"/>
                <p:cNvSpPr>
                  <a:spLocks noChangeArrowheads="1"/>
                </p:cNvSpPr>
                <p:nvPr/>
              </p:nvSpPr>
              <p:spPr bwMode="auto">
                <a:xfrm>
                  <a:off x="1535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0" name="Oval 332"/>
                <p:cNvSpPr>
                  <a:spLocks noChangeArrowheads="1"/>
                </p:cNvSpPr>
                <p:nvPr/>
              </p:nvSpPr>
              <p:spPr bwMode="auto">
                <a:xfrm>
                  <a:off x="1542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1" name="Oval 333"/>
                <p:cNvSpPr>
                  <a:spLocks noChangeArrowheads="1"/>
                </p:cNvSpPr>
                <p:nvPr/>
              </p:nvSpPr>
              <p:spPr bwMode="auto">
                <a:xfrm>
                  <a:off x="1535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2" name="Oval 334"/>
                <p:cNvSpPr>
                  <a:spLocks noChangeArrowheads="1"/>
                </p:cNvSpPr>
                <p:nvPr/>
              </p:nvSpPr>
              <p:spPr bwMode="auto">
                <a:xfrm>
                  <a:off x="1542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3" name="Oval 335"/>
                <p:cNvSpPr>
                  <a:spLocks noChangeArrowheads="1"/>
                </p:cNvSpPr>
                <p:nvPr/>
              </p:nvSpPr>
              <p:spPr bwMode="auto">
                <a:xfrm>
                  <a:off x="1542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4" name="Oval 336"/>
                <p:cNvSpPr>
                  <a:spLocks noChangeArrowheads="1"/>
                </p:cNvSpPr>
                <p:nvPr/>
              </p:nvSpPr>
              <p:spPr bwMode="auto">
                <a:xfrm>
                  <a:off x="1542" y="3411"/>
                  <a:ext cx="159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5" name="Oval 337"/>
                <p:cNvSpPr>
                  <a:spLocks noChangeArrowheads="1"/>
                </p:cNvSpPr>
                <p:nvPr/>
              </p:nvSpPr>
              <p:spPr bwMode="auto">
                <a:xfrm>
                  <a:off x="1542" y="3411"/>
                  <a:ext cx="151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6" name="Oval 338"/>
                <p:cNvSpPr>
                  <a:spLocks noChangeArrowheads="1"/>
                </p:cNvSpPr>
                <p:nvPr/>
              </p:nvSpPr>
              <p:spPr bwMode="auto">
                <a:xfrm>
                  <a:off x="1549" y="3411"/>
                  <a:ext cx="137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7" name="Oval 339"/>
                <p:cNvSpPr>
                  <a:spLocks noChangeArrowheads="1"/>
                </p:cNvSpPr>
                <p:nvPr/>
              </p:nvSpPr>
              <p:spPr bwMode="auto">
                <a:xfrm>
                  <a:off x="1549" y="3411"/>
                  <a:ext cx="130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8" name="Oval 340"/>
                <p:cNvSpPr>
                  <a:spLocks noChangeArrowheads="1"/>
                </p:cNvSpPr>
                <p:nvPr/>
              </p:nvSpPr>
              <p:spPr bwMode="auto">
                <a:xfrm>
                  <a:off x="1549" y="3418"/>
                  <a:ext cx="130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09" name="Oval 341"/>
                <p:cNvSpPr>
                  <a:spLocks noChangeArrowheads="1"/>
                </p:cNvSpPr>
                <p:nvPr/>
              </p:nvSpPr>
              <p:spPr bwMode="auto">
                <a:xfrm>
                  <a:off x="1549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0" name="Oval 342"/>
                <p:cNvSpPr>
                  <a:spLocks noChangeArrowheads="1"/>
                </p:cNvSpPr>
                <p:nvPr/>
              </p:nvSpPr>
              <p:spPr bwMode="auto">
                <a:xfrm>
                  <a:off x="1549" y="3418"/>
                  <a:ext cx="123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1" name="Oval 343"/>
                <p:cNvSpPr>
                  <a:spLocks noChangeArrowheads="1"/>
                </p:cNvSpPr>
                <p:nvPr/>
              </p:nvSpPr>
              <p:spPr bwMode="auto">
                <a:xfrm>
                  <a:off x="1549" y="3418"/>
                  <a:ext cx="108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2" name="Oval 344"/>
                <p:cNvSpPr>
                  <a:spLocks noChangeArrowheads="1"/>
                </p:cNvSpPr>
                <p:nvPr/>
              </p:nvSpPr>
              <p:spPr bwMode="auto">
                <a:xfrm>
                  <a:off x="1557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3" name="Oval 345"/>
                <p:cNvSpPr>
                  <a:spLocks noChangeArrowheads="1"/>
                </p:cNvSpPr>
                <p:nvPr/>
              </p:nvSpPr>
              <p:spPr bwMode="auto">
                <a:xfrm>
                  <a:off x="1557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4" name="Oval 346"/>
                <p:cNvSpPr>
                  <a:spLocks noChangeArrowheads="1"/>
                </p:cNvSpPr>
                <p:nvPr/>
              </p:nvSpPr>
              <p:spPr bwMode="auto">
                <a:xfrm>
                  <a:off x="1557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5" name="Oval 347"/>
                <p:cNvSpPr>
                  <a:spLocks noChangeArrowheads="1"/>
                </p:cNvSpPr>
                <p:nvPr/>
              </p:nvSpPr>
              <p:spPr bwMode="auto">
                <a:xfrm>
                  <a:off x="1557" y="3426"/>
                  <a:ext cx="79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6" name="Oval 348"/>
                <p:cNvSpPr>
                  <a:spLocks noChangeArrowheads="1"/>
                </p:cNvSpPr>
                <p:nvPr/>
              </p:nvSpPr>
              <p:spPr bwMode="auto">
                <a:xfrm>
                  <a:off x="1564" y="3433"/>
                  <a:ext cx="65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7" name="Oval 349"/>
                <p:cNvSpPr>
                  <a:spLocks noChangeArrowheads="1"/>
                </p:cNvSpPr>
                <p:nvPr/>
              </p:nvSpPr>
              <p:spPr bwMode="auto">
                <a:xfrm>
                  <a:off x="1557" y="3426"/>
                  <a:ext cx="72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8" name="Oval 350"/>
                <p:cNvSpPr>
                  <a:spLocks noChangeArrowheads="1"/>
                </p:cNvSpPr>
                <p:nvPr/>
              </p:nvSpPr>
              <p:spPr bwMode="auto">
                <a:xfrm>
                  <a:off x="1564" y="3433"/>
                  <a:ext cx="57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19" name="Oval 351"/>
                <p:cNvSpPr>
                  <a:spLocks noChangeArrowheads="1"/>
                </p:cNvSpPr>
                <p:nvPr/>
              </p:nvSpPr>
              <p:spPr bwMode="auto">
                <a:xfrm>
                  <a:off x="1564" y="3433"/>
                  <a:ext cx="50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20" name="Oval 352"/>
                <p:cNvSpPr>
                  <a:spLocks noChangeArrowheads="1"/>
                </p:cNvSpPr>
                <p:nvPr/>
              </p:nvSpPr>
              <p:spPr bwMode="auto">
                <a:xfrm>
                  <a:off x="1571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21" name="Oval 353"/>
                <p:cNvSpPr>
                  <a:spLocks noChangeArrowheads="1"/>
                </p:cNvSpPr>
                <p:nvPr/>
              </p:nvSpPr>
              <p:spPr bwMode="auto">
                <a:xfrm>
                  <a:off x="1538" y="3407"/>
                  <a:ext cx="203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236322" name="Rectangle 354"/>
              <p:cNvSpPr>
                <a:spLocks noChangeArrowheads="1"/>
              </p:cNvSpPr>
              <p:nvPr/>
            </p:nvSpPr>
            <p:spPr bwMode="auto">
              <a:xfrm>
                <a:off x="1564" y="3441"/>
                <a:ext cx="17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00"/>
                    </a:solidFill>
                  </a:rPr>
                  <a:t>Mn</a:t>
                </a:r>
                <a:endParaRPr lang="en-US"/>
              </a:p>
            </p:txBody>
          </p:sp>
        </p:grpSp>
        <p:grpSp>
          <p:nvGrpSpPr>
            <p:cNvPr id="1236323" name="Group 355"/>
            <p:cNvGrpSpPr>
              <a:grpSpLocks/>
            </p:cNvGrpSpPr>
            <p:nvPr/>
          </p:nvGrpSpPr>
          <p:grpSpPr bwMode="auto">
            <a:xfrm>
              <a:off x="3373" y="2587"/>
              <a:ext cx="216" cy="201"/>
              <a:chOff x="1017" y="3397"/>
              <a:chExt cx="216" cy="201"/>
            </a:xfrm>
          </p:grpSpPr>
          <p:grpSp>
            <p:nvGrpSpPr>
              <p:cNvPr id="1236324" name="Group 356"/>
              <p:cNvGrpSpPr>
                <a:grpSpLocks/>
              </p:cNvGrpSpPr>
              <p:nvPr/>
            </p:nvGrpSpPr>
            <p:grpSpPr bwMode="auto">
              <a:xfrm>
                <a:off x="1017" y="3397"/>
                <a:ext cx="216" cy="201"/>
                <a:chOff x="1017" y="3397"/>
                <a:chExt cx="216" cy="201"/>
              </a:xfrm>
            </p:grpSpPr>
            <p:sp>
              <p:nvSpPr>
                <p:cNvPr id="1236325" name="Oval 357"/>
                <p:cNvSpPr>
                  <a:spLocks noChangeArrowheads="1"/>
                </p:cNvSpPr>
                <p:nvPr/>
              </p:nvSpPr>
              <p:spPr bwMode="auto">
                <a:xfrm>
                  <a:off x="1017" y="3397"/>
                  <a:ext cx="216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26" name="Oval 358"/>
                <p:cNvSpPr>
                  <a:spLocks noChangeArrowheads="1"/>
                </p:cNvSpPr>
                <p:nvPr/>
              </p:nvSpPr>
              <p:spPr bwMode="auto">
                <a:xfrm>
                  <a:off x="1017" y="3397"/>
                  <a:ext cx="201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27" name="Oval 359"/>
                <p:cNvSpPr>
                  <a:spLocks noChangeArrowheads="1"/>
                </p:cNvSpPr>
                <p:nvPr/>
              </p:nvSpPr>
              <p:spPr bwMode="auto">
                <a:xfrm>
                  <a:off x="1024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28" name="Oval 360"/>
                <p:cNvSpPr>
                  <a:spLocks noChangeArrowheads="1"/>
                </p:cNvSpPr>
                <p:nvPr/>
              </p:nvSpPr>
              <p:spPr bwMode="auto">
                <a:xfrm>
                  <a:off x="1024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29" name="Oval 361"/>
                <p:cNvSpPr>
                  <a:spLocks noChangeArrowheads="1"/>
                </p:cNvSpPr>
                <p:nvPr/>
              </p:nvSpPr>
              <p:spPr bwMode="auto">
                <a:xfrm>
                  <a:off x="1024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0" name="Oval 362"/>
                <p:cNvSpPr>
                  <a:spLocks noChangeArrowheads="1"/>
                </p:cNvSpPr>
                <p:nvPr/>
              </p:nvSpPr>
              <p:spPr bwMode="auto">
                <a:xfrm>
                  <a:off x="1024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1" name="Oval 363"/>
                <p:cNvSpPr>
                  <a:spLocks noChangeArrowheads="1"/>
                </p:cNvSpPr>
                <p:nvPr/>
              </p:nvSpPr>
              <p:spPr bwMode="auto">
                <a:xfrm>
                  <a:off x="1024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2" name="Oval 364"/>
                <p:cNvSpPr>
                  <a:spLocks noChangeArrowheads="1"/>
                </p:cNvSpPr>
                <p:nvPr/>
              </p:nvSpPr>
              <p:spPr bwMode="auto">
                <a:xfrm>
                  <a:off x="1024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3" name="Oval 365"/>
                <p:cNvSpPr>
                  <a:spLocks noChangeArrowheads="1"/>
                </p:cNvSpPr>
                <p:nvPr/>
              </p:nvSpPr>
              <p:spPr bwMode="auto">
                <a:xfrm>
                  <a:off x="1031" y="3411"/>
                  <a:ext cx="151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4" name="Oval 366"/>
                <p:cNvSpPr>
                  <a:spLocks noChangeArrowheads="1"/>
                </p:cNvSpPr>
                <p:nvPr/>
              </p:nvSpPr>
              <p:spPr bwMode="auto">
                <a:xfrm>
                  <a:off x="1031" y="3411"/>
                  <a:ext cx="144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5" name="Oval 367"/>
                <p:cNvSpPr>
                  <a:spLocks noChangeArrowheads="1"/>
                </p:cNvSpPr>
                <p:nvPr/>
              </p:nvSpPr>
              <p:spPr bwMode="auto">
                <a:xfrm>
                  <a:off x="1031" y="3411"/>
                  <a:ext cx="144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6" name="Oval 368"/>
                <p:cNvSpPr>
                  <a:spLocks noChangeArrowheads="1"/>
                </p:cNvSpPr>
                <p:nvPr/>
              </p:nvSpPr>
              <p:spPr bwMode="auto">
                <a:xfrm>
                  <a:off x="1031" y="3411"/>
                  <a:ext cx="137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7" name="Oval 369"/>
                <p:cNvSpPr>
                  <a:spLocks noChangeArrowheads="1"/>
                </p:cNvSpPr>
                <p:nvPr/>
              </p:nvSpPr>
              <p:spPr bwMode="auto">
                <a:xfrm>
                  <a:off x="1039" y="3418"/>
                  <a:ext cx="122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8" name="Oval 370"/>
                <p:cNvSpPr>
                  <a:spLocks noChangeArrowheads="1"/>
                </p:cNvSpPr>
                <p:nvPr/>
              </p:nvSpPr>
              <p:spPr bwMode="auto">
                <a:xfrm>
                  <a:off x="1031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39" name="Oval 371"/>
                <p:cNvSpPr>
                  <a:spLocks noChangeArrowheads="1"/>
                </p:cNvSpPr>
                <p:nvPr/>
              </p:nvSpPr>
              <p:spPr bwMode="auto">
                <a:xfrm>
                  <a:off x="1039" y="3418"/>
                  <a:ext cx="115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0" name="Oval 372"/>
                <p:cNvSpPr>
                  <a:spLocks noChangeArrowheads="1"/>
                </p:cNvSpPr>
                <p:nvPr/>
              </p:nvSpPr>
              <p:spPr bwMode="auto">
                <a:xfrm>
                  <a:off x="1039" y="3418"/>
                  <a:ext cx="107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1" name="Oval 373"/>
                <p:cNvSpPr>
                  <a:spLocks noChangeArrowheads="1"/>
                </p:cNvSpPr>
                <p:nvPr/>
              </p:nvSpPr>
              <p:spPr bwMode="auto">
                <a:xfrm>
                  <a:off x="1039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2" name="Oval 374"/>
                <p:cNvSpPr>
                  <a:spLocks noChangeArrowheads="1"/>
                </p:cNvSpPr>
                <p:nvPr/>
              </p:nvSpPr>
              <p:spPr bwMode="auto">
                <a:xfrm>
                  <a:off x="1039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3" name="Oval 375"/>
                <p:cNvSpPr>
                  <a:spLocks noChangeArrowheads="1"/>
                </p:cNvSpPr>
                <p:nvPr/>
              </p:nvSpPr>
              <p:spPr bwMode="auto">
                <a:xfrm>
                  <a:off x="1046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4" name="Oval 376"/>
                <p:cNvSpPr>
                  <a:spLocks noChangeArrowheads="1"/>
                </p:cNvSpPr>
                <p:nvPr/>
              </p:nvSpPr>
              <p:spPr bwMode="auto">
                <a:xfrm>
                  <a:off x="1046" y="3426"/>
                  <a:ext cx="72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5" name="Oval 377"/>
                <p:cNvSpPr>
                  <a:spLocks noChangeArrowheads="1"/>
                </p:cNvSpPr>
                <p:nvPr/>
              </p:nvSpPr>
              <p:spPr bwMode="auto">
                <a:xfrm>
                  <a:off x="1046" y="3433"/>
                  <a:ext cx="72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6" name="Oval 378"/>
                <p:cNvSpPr>
                  <a:spLocks noChangeArrowheads="1"/>
                </p:cNvSpPr>
                <p:nvPr/>
              </p:nvSpPr>
              <p:spPr bwMode="auto">
                <a:xfrm>
                  <a:off x="1046" y="3426"/>
                  <a:ext cx="65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7" name="Oval 379"/>
                <p:cNvSpPr>
                  <a:spLocks noChangeArrowheads="1"/>
                </p:cNvSpPr>
                <p:nvPr/>
              </p:nvSpPr>
              <p:spPr bwMode="auto">
                <a:xfrm>
                  <a:off x="1046" y="3433"/>
                  <a:ext cx="65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8" name="Oval 380"/>
                <p:cNvSpPr>
                  <a:spLocks noChangeArrowheads="1"/>
                </p:cNvSpPr>
                <p:nvPr/>
              </p:nvSpPr>
              <p:spPr bwMode="auto">
                <a:xfrm>
                  <a:off x="1046" y="3433"/>
                  <a:ext cx="57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49" name="Oval 381"/>
                <p:cNvSpPr>
                  <a:spLocks noChangeArrowheads="1"/>
                </p:cNvSpPr>
                <p:nvPr/>
              </p:nvSpPr>
              <p:spPr bwMode="auto">
                <a:xfrm>
                  <a:off x="1053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236350" name="Oval 382"/>
                <p:cNvSpPr>
                  <a:spLocks noChangeArrowheads="1"/>
                </p:cNvSpPr>
                <p:nvPr/>
              </p:nvSpPr>
              <p:spPr bwMode="auto">
                <a:xfrm>
                  <a:off x="1027" y="3407"/>
                  <a:ext cx="196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236351" name="Rectangle 383"/>
              <p:cNvSpPr>
                <a:spLocks noChangeArrowheads="1"/>
              </p:cNvSpPr>
              <p:nvPr/>
            </p:nvSpPr>
            <p:spPr bwMode="auto">
              <a:xfrm>
                <a:off x="1046" y="3441"/>
                <a:ext cx="17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100" b="1">
                    <a:solidFill>
                      <a:srgbClr val="000000"/>
                    </a:solidFill>
                  </a:rPr>
                  <a:t>Mn</a:t>
                </a:r>
                <a:endParaRPr lang="en-US"/>
              </a:p>
            </p:txBody>
          </p:sp>
        </p:grpSp>
      </p:grpSp>
      <p:sp>
        <p:nvSpPr>
          <p:cNvPr id="1236352" name="Oval 384"/>
          <p:cNvSpPr>
            <a:spLocks noChangeArrowheads="1"/>
          </p:cNvSpPr>
          <p:nvPr/>
        </p:nvSpPr>
        <p:spPr bwMode="auto">
          <a:xfrm>
            <a:off x="6197600" y="3946525"/>
            <a:ext cx="600075" cy="1141413"/>
          </a:xfrm>
          <a:prstGeom prst="ellipse">
            <a:avLst/>
          </a:prstGeom>
          <a:solidFill>
            <a:srgbClr val="FCFC5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36353" name="Rectangle 385"/>
          <p:cNvSpPr>
            <a:spLocks noChangeArrowheads="1"/>
          </p:cNvSpPr>
          <p:nvPr/>
        </p:nvSpPr>
        <p:spPr bwMode="auto">
          <a:xfrm>
            <a:off x="3514725" y="1295400"/>
            <a:ext cx="7132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grpSp>
        <p:nvGrpSpPr>
          <p:cNvPr id="1236354" name="Group 386"/>
          <p:cNvGrpSpPr>
            <a:grpSpLocks/>
          </p:cNvGrpSpPr>
          <p:nvPr/>
        </p:nvGrpSpPr>
        <p:grpSpPr bwMode="auto">
          <a:xfrm>
            <a:off x="3992563" y="1477963"/>
            <a:ext cx="4329112" cy="3865562"/>
            <a:chOff x="2351" y="558"/>
            <a:chExt cx="961" cy="828"/>
          </a:xfrm>
        </p:grpSpPr>
        <p:sp>
          <p:nvSpPr>
            <p:cNvPr id="1236355" name="Line 387"/>
            <p:cNvSpPr>
              <a:spLocks noChangeShapeType="1"/>
            </p:cNvSpPr>
            <p:nvPr/>
          </p:nvSpPr>
          <p:spPr bwMode="auto">
            <a:xfrm flipH="1">
              <a:off x="2840" y="1002"/>
              <a:ext cx="34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56" name="Line 388"/>
            <p:cNvSpPr>
              <a:spLocks noChangeShapeType="1"/>
            </p:cNvSpPr>
            <p:nvPr/>
          </p:nvSpPr>
          <p:spPr bwMode="auto">
            <a:xfrm flipH="1">
              <a:off x="2840" y="998"/>
              <a:ext cx="27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57" name="Line 389"/>
            <p:cNvSpPr>
              <a:spLocks noChangeShapeType="1"/>
            </p:cNvSpPr>
            <p:nvPr/>
          </p:nvSpPr>
          <p:spPr bwMode="auto">
            <a:xfrm>
              <a:off x="2874" y="962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58" name="Line 390"/>
            <p:cNvSpPr>
              <a:spLocks noChangeShapeType="1"/>
            </p:cNvSpPr>
            <p:nvPr/>
          </p:nvSpPr>
          <p:spPr bwMode="auto">
            <a:xfrm>
              <a:off x="2854" y="951"/>
              <a:ext cx="20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59" name="Line 391"/>
            <p:cNvSpPr>
              <a:spLocks noChangeShapeType="1"/>
            </p:cNvSpPr>
            <p:nvPr/>
          </p:nvSpPr>
          <p:spPr bwMode="auto">
            <a:xfrm>
              <a:off x="2850" y="957"/>
              <a:ext cx="17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0" name="Line 392"/>
            <p:cNvSpPr>
              <a:spLocks noChangeShapeType="1"/>
            </p:cNvSpPr>
            <p:nvPr/>
          </p:nvSpPr>
          <p:spPr bwMode="auto">
            <a:xfrm flipH="1">
              <a:off x="2804" y="949"/>
              <a:ext cx="22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1" name="Line 393"/>
            <p:cNvSpPr>
              <a:spLocks noChangeShapeType="1"/>
            </p:cNvSpPr>
            <p:nvPr/>
          </p:nvSpPr>
          <p:spPr bwMode="auto">
            <a:xfrm flipH="1" flipV="1">
              <a:off x="2803" y="963"/>
              <a:ext cx="1" cy="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2" name="Line 394"/>
            <p:cNvSpPr>
              <a:spLocks noChangeShapeType="1"/>
            </p:cNvSpPr>
            <p:nvPr/>
          </p:nvSpPr>
          <p:spPr bwMode="auto">
            <a:xfrm flipH="1" flipV="1">
              <a:off x="2810" y="967"/>
              <a:ext cx="2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3" name="Line 395"/>
            <p:cNvSpPr>
              <a:spLocks noChangeShapeType="1"/>
            </p:cNvSpPr>
            <p:nvPr/>
          </p:nvSpPr>
          <p:spPr bwMode="auto">
            <a:xfrm flipH="1" flipV="1">
              <a:off x="2804" y="1004"/>
              <a:ext cx="36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4" name="Line 396"/>
            <p:cNvSpPr>
              <a:spLocks noChangeShapeType="1"/>
            </p:cNvSpPr>
            <p:nvPr/>
          </p:nvSpPr>
          <p:spPr bwMode="auto">
            <a:xfrm flipH="1" flipV="1">
              <a:off x="2768" y="942"/>
              <a:ext cx="35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5" name="Line 397"/>
            <p:cNvSpPr>
              <a:spLocks noChangeShapeType="1"/>
            </p:cNvSpPr>
            <p:nvPr/>
          </p:nvSpPr>
          <p:spPr bwMode="auto">
            <a:xfrm>
              <a:off x="2768" y="916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6" name="Line 398"/>
            <p:cNvSpPr>
              <a:spLocks noChangeShapeType="1"/>
            </p:cNvSpPr>
            <p:nvPr/>
          </p:nvSpPr>
          <p:spPr bwMode="auto">
            <a:xfrm>
              <a:off x="2760" y="916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7" name="Line 399"/>
            <p:cNvSpPr>
              <a:spLocks noChangeShapeType="1"/>
            </p:cNvSpPr>
            <p:nvPr/>
          </p:nvSpPr>
          <p:spPr bwMode="auto">
            <a:xfrm>
              <a:off x="2732" y="881"/>
              <a:ext cx="23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8" name="Line 400"/>
            <p:cNvSpPr>
              <a:spLocks noChangeShapeType="1"/>
            </p:cNvSpPr>
            <p:nvPr/>
          </p:nvSpPr>
          <p:spPr bwMode="auto">
            <a:xfrm flipV="1">
              <a:off x="2697" y="881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69" name="Line 401"/>
            <p:cNvSpPr>
              <a:spLocks noChangeShapeType="1"/>
            </p:cNvSpPr>
            <p:nvPr/>
          </p:nvSpPr>
          <p:spPr bwMode="auto">
            <a:xfrm flipV="1">
              <a:off x="2704" y="890"/>
              <a:ext cx="28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0" name="Line 402"/>
            <p:cNvSpPr>
              <a:spLocks noChangeShapeType="1"/>
            </p:cNvSpPr>
            <p:nvPr/>
          </p:nvSpPr>
          <p:spPr bwMode="auto">
            <a:xfrm flipV="1">
              <a:off x="2697" y="901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1" name="Line 403"/>
            <p:cNvSpPr>
              <a:spLocks noChangeShapeType="1"/>
            </p:cNvSpPr>
            <p:nvPr/>
          </p:nvSpPr>
          <p:spPr bwMode="auto">
            <a:xfrm flipH="1" flipV="1">
              <a:off x="2697" y="942"/>
              <a:ext cx="35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2" name="Line 404"/>
            <p:cNvSpPr>
              <a:spLocks noChangeShapeType="1"/>
            </p:cNvSpPr>
            <p:nvPr/>
          </p:nvSpPr>
          <p:spPr bwMode="auto">
            <a:xfrm flipH="1" flipV="1">
              <a:off x="2704" y="937"/>
              <a:ext cx="28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3" name="Line 405"/>
            <p:cNvSpPr>
              <a:spLocks noChangeShapeType="1"/>
            </p:cNvSpPr>
            <p:nvPr/>
          </p:nvSpPr>
          <p:spPr bwMode="auto">
            <a:xfrm flipH="1">
              <a:off x="2732" y="942"/>
              <a:ext cx="36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4" name="Line 406"/>
            <p:cNvSpPr>
              <a:spLocks noChangeShapeType="1"/>
            </p:cNvSpPr>
            <p:nvPr/>
          </p:nvSpPr>
          <p:spPr bwMode="auto">
            <a:xfrm>
              <a:off x="2935" y="766"/>
              <a:ext cx="33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5" name="Line 407"/>
            <p:cNvSpPr>
              <a:spLocks noChangeShapeType="1"/>
            </p:cNvSpPr>
            <p:nvPr/>
          </p:nvSpPr>
          <p:spPr bwMode="auto">
            <a:xfrm>
              <a:off x="2935" y="775"/>
              <a:ext cx="26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6" name="Line 408"/>
            <p:cNvSpPr>
              <a:spLocks noChangeShapeType="1"/>
            </p:cNvSpPr>
            <p:nvPr/>
          </p:nvSpPr>
          <p:spPr bwMode="auto">
            <a:xfrm flipV="1">
              <a:off x="2900" y="766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7" name="Line 409"/>
            <p:cNvSpPr>
              <a:spLocks noChangeShapeType="1"/>
            </p:cNvSpPr>
            <p:nvPr/>
          </p:nvSpPr>
          <p:spPr bwMode="auto">
            <a:xfrm flipV="1">
              <a:off x="2900" y="786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8" name="Line 410"/>
            <p:cNvSpPr>
              <a:spLocks noChangeShapeType="1"/>
            </p:cNvSpPr>
            <p:nvPr/>
          </p:nvSpPr>
          <p:spPr bwMode="auto">
            <a:xfrm flipV="1">
              <a:off x="2907" y="790"/>
              <a:ext cx="1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79" name="Line 411"/>
            <p:cNvSpPr>
              <a:spLocks noChangeShapeType="1"/>
            </p:cNvSpPr>
            <p:nvPr/>
          </p:nvSpPr>
          <p:spPr bwMode="auto">
            <a:xfrm flipH="1" flipV="1">
              <a:off x="2915" y="836"/>
              <a:ext cx="19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0" name="Line 412"/>
            <p:cNvSpPr>
              <a:spLocks noChangeShapeType="1"/>
            </p:cNvSpPr>
            <p:nvPr/>
          </p:nvSpPr>
          <p:spPr bwMode="auto">
            <a:xfrm flipH="1">
              <a:off x="2934" y="828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1" name="Line 413"/>
            <p:cNvSpPr>
              <a:spLocks noChangeShapeType="1"/>
            </p:cNvSpPr>
            <p:nvPr/>
          </p:nvSpPr>
          <p:spPr bwMode="auto">
            <a:xfrm flipH="1">
              <a:off x="2934" y="824"/>
              <a:ext cx="27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2" name="Line 414"/>
            <p:cNvSpPr>
              <a:spLocks noChangeShapeType="1"/>
            </p:cNvSpPr>
            <p:nvPr/>
          </p:nvSpPr>
          <p:spPr bwMode="auto">
            <a:xfrm>
              <a:off x="2969" y="788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3" name="Line 415"/>
            <p:cNvSpPr>
              <a:spLocks noChangeShapeType="1"/>
            </p:cNvSpPr>
            <p:nvPr/>
          </p:nvSpPr>
          <p:spPr bwMode="auto">
            <a:xfrm flipV="1">
              <a:off x="2934" y="848"/>
              <a:ext cx="1" cy="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4" name="Line 416"/>
            <p:cNvSpPr>
              <a:spLocks noChangeShapeType="1"/>
            </p:cNvSpPr>
            <p:nvPr/>
          </p:nvSpPr>
          <p:spPr bwMode="auto">
            <a:xfrm flipH="1">
              <a:off x="2915" y="888"/>
              <a:ext cx="19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5" name="Line 417"/>
            <p:cNvSpPr>
              <a:spLocks noChangeShapeType="1"/>
            </p:cNvSpPr>
            <p:nvPr/>
          </p:nvSpPr>
          <p:spPr bwMode="auto">
            <a:xfrm flipV="1">
              <a:off x="2918" y="896"/>
              <a:ext cx="16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6" name="Line 418"/>
            <p:cNvSpPr>
              <a:spLocks noChangeShapeType="1"/>
            </p:cNvSpPr>
            <p:nvPr/>
          </p:nvSpPr>
          <p:spPr bwMode="auto">
            <a:xfrm flipV="1">
              <a:off x="2900" y="92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7" name="Line 419"/>
            <p:cNvSpPr>
              <a:spLocks noChangeShapeType="1"/>
            </p:cNvSpPr>
            <p:nvPr/>
          </p:nvSpPr>
          <p:spPr bwMode="auto">
            <a:xfrm flipH="1" flipV="1">
              <a:off x="2900" y="949"/>
              <a:ext cx="34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8" name="Line 420"/>
            <p:cNvSpPr>
              <a:spLocks noChangeShapeType="1"/>
            </p:cNvSpPr>
            <p:nvPr/>
          </p:nvSpPr>
          <p:spPr bwMode="auto">
            <a:xfrm flipH="1" flipV="1">
              <a:off x="2907" y="945"/>
              <a:ext cx="27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89" name="Line 421"/>
            <p:cNvSpPr>
              <a:spLocks noChangeShapeType="1"/>
            </p:cNvSpPr>
            <p:nvPr/>
          </p:nvSpPr>
          <p:spPr bwMode="auto">
            <a:xfrm flipH="1">
              <a:off x="2934" y="949"/>
              <a:ext cx="35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0" name="Line 422"/>
            <p:cNvSpPr>
              <a:spLocks noChangeShapeType="1"/>
            </p:cNvSpPr>
            <p:nvPr/>
          </p:nvSpPr>
          <p:spPr bwMode="auto">
            <a:xfrm>
              <a:off x="2969" y="908"/>
              <a:ext cx="1" cy="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1" name="Line 423"/>
            <p:cNvSpPr>
              <a:spLocks noChangeShapeType="1"/>
            </p:cNvSpPr>
            <p:nvPr/>
          </p:nvSpPr>
          <p:spPr bwMode="auto">
            <a:xfrm>
              <a:off x="2961" y="911"/>
              <a:ext cx="1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2" name="Line 424"/>
            <p:cNvSpPr>
              <a:spLocks noChangeShapeType="1"/>
            </p:cNvSpPr>
            <p:nvPr/>
          </p:nvSpPr>
          <p:spPr bwMode="auto">
            <a:xfrm>
              <a:off x="2934" y="888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3" name="Line 425"/>
            <p:cNvSpPr>
              <a:spLocks noChangeShapeType="1"/>
            </p:cNvSpPr>
            <p:nvPr/>
          </p:nvSpPr>
          <p:spPr bwMode="auto">
            <a:xfrm flipV="1">
              <a:off x="2692" y="795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4" name="Line 426"/>
            <p:cNvSpPr>
              <a:spLocks noChangeShapeType="1"/>
            </p:cNvSpPr>
            <p:nvPr/>
          </p:nvSpPr>
          <p:spPr bwMode="auto">
            <a:xfrm flipV="1">
              <a:off x="2698" y="799"/>
              <a:ext cx="1" cy="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5" name="Line 427"/>
            <p:cNvSpPr>
              <a:spLocks noChangeShapeType="1"/>
            </p:cNvSpPr>
            <p:nvPr/>
          </p:nvSpPr>
          <p:spPr bwMode="auto">
            <a:xfrm flipH="1" flipV="1">
              <a:off x="2692" y="835"/>
              <a:ext cx="33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6" name="Line 428"/>
            <p:cNvSpPr>
              <a:spLocks noChangeShapeType="1"/>
            </p:cNvSpPr>
            <p:nvPr/>
          </p:nvSpPr>
          <p:spPr bwMode="auto">
            <a:xfrm flipH="1">
              <a:off x="2725" y="842"/>
              <a:ext cx="24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7" name="Line 429"/>
            <p:cNvSpPr>
              <a:spLocks noChangeShapeType="1"/>
            </p:cNvSpPr>
            <p:nvPr/>
          </p:nvSpPr>
          <p:spPr bwMode="auto">
            <a:xfrm flipH="1">
              <a:off x="2725" y="835"/>
              <a:ext cx="20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8" name="Line 430"/>
            <p:cNvSpPr>
              <a:spLocks noChangeShapeType="1"/>
            </p:cNvSpPr>
            <p:nvPr/>
          </p:nvSpPr>
          <p:spPr bwMode="auto">
            <a:xfrm flipV="1">
              <a:off x="2760" y="795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399" name="Line 431"/>
            <p:cNvSpPr>
              <a:spLocks noChangeShapeType="1"/>
            </p:cNvSpPr>
            <p:nvPr/>
          </p:nvSpPr>
          <p:spPr bwMode="auto">
            <a:xfrm>
              <a:off x="2727" y="775"/>
              <a:ext cx="34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0" name="Line 432"/>
            <p:cNvSpPr>
              <a:spLocks noChangeShapeType="1"/>
            </p:cNvSpPr>
            <p:nvPr/>
          </p:nvSpPr>
          <p:spPr bwMode="auto">
            <a:xfrm>
              <a:off x="2727" y="783"/>
              <a:ext cx="27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1" name="Line 433"/>
            <p:cNvSpPr>
              <a:spLocks noChangeShapeType="1"/>
            </p:cNvSpPr>
            <p:nvPr/>
          </p:nvSpPr>
          <p:spPr bwMode="auto">
            <a:xfrm flipV="1">
              <a:off x="2692" y="775"/>
              <a:ext cx="35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2" name="Line 434"/>
            <p:cNvSpPr>
              <a:spLocks noChangeShapeType="1"/>
            </p:cNvSpPr>
            <p:nvPr/>
          </p:nvSpPr>
          <p:spPr bwMode="auto">
            <a:xfrm flipH="1">
              <a:off x="2761" y="777"/>
              <a:ext cx="34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3" name="Line 435"/>
            <p:cNvSpPr>
              <a:spLocks noChangeShapeType="1"/>
            </p:cNvSpPr>
            <p:nvPr/>
          </p:nvSpPr>
          <p:spPr bwMode="auto">
            <a:xfrm flipH="1" flipV="1">
              <a:off x="2795" y="777"/>
              <a:ext cx="24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4" name="Line 436"/>
            <p:cNvSpPr>
              <a:spLocks noChangeShapeType="1"/>
            </p:cNvSpPr>
            <p:nvPr/>
          </p:nvSpPr>
          <p:spPr bwMode="auto">
            <a:xfrm flipH="1" flipV="1">
              <a:off x="2802" y="773"/>
              <a:ext cx="20" cy="1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5" name="Line 437"/>
            <p:cNvSpPr>
              <a:spLocks noChangeShapeType="1"/>
            </p:cNvSpPr>
            <p:nvPr/>
          </p:nvSpPr>
          <p:spPr bwMode="auto">
            <a:xfrm flipH="1">
              <a:off x="2846" y="776"/>
              <a:ext cx="2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6" name="Line 438"/>
            <p:cNvSpPr>
              <a:spLocks noChangeShapeType="1"/>
            </p:cNvSpPr>
            <p:nvPr/>
          </p:nvSpPr>
          <p:spPr bwMode="auto">
            <a:xfrm>
              <a:off x="2867" y="735"/>
              <a:ext cx="1" cy="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7" name="Line 439"/>
            <p:cNvSpPr>
              <a:spLocks noChangeShapeType="1"/>
            </p:cNvSpPr>
            <p:nvPr/>
          </p:nvSpPr>
          <p:spPr bwMode="auto">
            <a:xfrm>
              <a:off x="2859" y="739"/>
              <a:ext cx="1" cy="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8" name="Line 440"/>
            <p:cNvSpPr>
              <a:spLocks noChangeShapeType="1"/>
            </p:cNvSpPr>
            <p:nvPr/>
          </p:nvSpPr>
          <p:spPr bwMode="auto">
            <a:xfrm>
              <a:off x="2828" y="716"/>
              <a:ext cx="39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09" name="Line 441"/>
            <p:cNvSpPr>
              <a:spLocks noChangeShapeType="1"/>
            </p:cNvSpPr>
            <p:nvPr/>
          </p:nvSpPr>
          <p:spPr bwMode="auto">
            <a:xfrm flipV="1">
              <a:off x="2795" y="715"/>
              <a:ext cx="34" cy="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0" name="Line 442"/>
            <p:cNvSpPr>
              <a:spLocks noChangeShapeType="1"/>
            </p:cNvSpPr>
            <p:nvPr/>
          </p:nvSpPr>
          <p:spPr bwMode="auto">
            <a:xfrm flipV="1">
              <a:off x="2802" y="723"/>
              <a:ext cx="27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1" name="Line 443"/>
            <p:cNvSpPr>
              <a:spLocks noChangeShapeType="1"/>
            </p:cNvSpPr>
            <p:nvPr/>
          </p:nvSpPr>
          <p:spPr bwMode="auto">
            <a:xfrm flipV="1">
              <a:off x="2795" y="738"/>
              <a:ext cx="1" cy="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2" name="Line 444"/>
            <p:cNvSpPr>
              <a:spLocks noChangeShapeType="1"/>
            </p:cNvSpPr>
            <p:nvPr/>
          </p:nvSpPr>
          <p:spPr bwMode="auto">
            <a:xfrm flipH="1">
              <a:off x="2783" y="883"/>
              <a:ext cx="28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3" name="Line 445"/>
            <p:cNvSpPr>
              <a:spLocks noChangeShapeType="1"/>
            </p:cNvSpPr>
            <p:nvPr/>
          </p:nvSpPr>
          <p:spPr bwMode="auto">
            <a:xfrm>
              <a:off x="2853" y="883"/>
              <a:ext cx="33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4" name="Freeform 446"/>
            <p:cNvSpPr>
              <a:spLocks/>
            </p:cNvSpPr>
            <p:nvPr/>
          </p:nvSpPr>
          <p:spPr bwMode="auto">
            <a:xfrm>
              <a:off x="2852" y="882"/>
              <a:ext cx="37" cy="22"/>
            </a:xfrm>
            <a:custGeom>
              <a:avLst/>
              <a:gdLst>
                <a:gd name="T0" fmla="*/ 0 w 74"/>
                <a:gd name="T1" fmla="*/ 4 h 44"/>
                <a:gd name="T2" fmla="*/ 2 w 74"/>
                <a:gd name="T3" fmla="*/ 0 h 44"/>
                <a:gd name="T4" fmla="*/ 74 w 74"/>
                <a:gd name="T5" fmla="*/ 30 h 44"/>
                <a:gd name="T6" fmla="*/ 66 w 74"/>
                <a:gd name="T7" fmla="*/ 44 h 44"/>
                <a:gd name="T8" fmla="*/ 0 w 74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4">
                  <a:moveTo>
                    <a:pt x="0" y="4"/>
                  </a:moveTo>
                  <a:lnTo>
                    <a:pt x="2" y="0"/>
                  </a:lnTo>
                  <a:lnTo>
                    <a:pt x="74" y="30"/>
                  </a:lnTo>
                  <a:lnTo>
                    <a:pt x="66" y="4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5" name="Line 447"/>
            <p:cNvSpPr>
              <a:spLocks noChangeShapeType="1"/>
            </p:cNvSpPr>
            <p:nvPr/>
          </p:nvSpPr>
          <p:spPr bwMode="auto">
            <a:xfrm flipV="1">
              <a:off x="2811" y="86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6" name="Freeform 448"/>
            <p:cNvSpPr>
              <a:spLocks/>
            </p:cNvSpPr>
            <p:nvPr/>
          </p:nvSpPr>
          <p:spPr bwMode="auto">
            <a:xfrm>
              <a:off x="2811" y="861"/>
              <a:ext cx="2" cy="1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2 w 3"/>
                <a:gd name="T5" fmla="*/ 3 h 3"/>
                <a:gd name="T6" fmla="*/ 0 w 3"/>
                <a:gd name="T7" fmla="*/ 2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7" name="Line 449"/>
            <p:cNvSpPr>
              <a:spLocks noChangeShapeType="1"/>
            </p:cNvSpPr>
            <p:nvPr/>
          </p:nvSpPr>
          <p:spPr bwMode="auto">
            <a:xfrm>
              <a:off x="2805" y="85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8" name="Freeform 450"/>
            <p:cNvSpPr>
              <a:spLocks/>
            </p:cNvSpPr>
            <p:nvPr/>
          </p:nvSpPr>
          <p:spPr bwMode="auto">
            <a:xfrm>
              <a:off x="2804" y="857"/>
              <a:ext cx="3" cy="3"/>
            </a:xfrm>
            <a:custGeom>
              <a:avLst/>
              <a:gdLst>
                <a:gd name="T0" fmla="*/ 4 w 6"/>
                <a:gd name="T1" fmla="*/ 0 h 6"/>
                <a:gd name="T2" fmla="*/ 6 w 6"/>
                <a:gd name="T3" fmla="*/ 1 h 6"/>
                <a:gd name="T4" fmla="*/ 3 w 6"/>
                <a:gd name="T5" fmla="*/ 6 h 6"/>
                <a:gd name="T6" fmla="*/ 0 w 6"/>
                <a:gd name="T7" fmla="*/ 5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6" y="1"/>
                  </a:lnTo>
                  <a:lnTo>
                    <a:pt x="3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19" name="Line 451"/>
            <p:cNvSpPr>
              <a:spLocks noChangeShapeType="1"/>
            </p:cNvSpPr>
            <p:nvPr/>
          </p:nvSpPr>
          <p:spPr bwMode="auto">
            <a:xfrm flipH="1">
              <a:off x="2799" y="85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0" name="Freeform 452"/>
            <p:cNvSpPr>
              <a:spLocks/>
            </p:cNvSpPr>
            <p:nvPr/>
          </p:nvSpPr>
          <p:spPr bwMode="auto">
            <a:xfrm>
              <a:off x="2798" y="853"/>
              <a:ext cx="3" cy="4"/>
            </a:xfrm>
            <a:custGeom>
              <a:avLst/>
              <a:gdLst>
                <a:gd name="T0" fmla="*/ 5 w 7"/>
                <a:gd name="T1" fmla="*/ 0 h 9"/>
                <a:gd name="T2" fmla="*/ 7 w 7"/>
                <a:gd name="T3" fmla="*/ 1 h 9"/>
                <a:gd name="T4" fmla="*/ 2 w 7"/>
                <a:gd name="T5" fmla="*/ 9 h 9"/>
                <a:gd name="T6" fmla="*/ 0 w 7"/>
                <a:gd name="T7" fmla="*/ 8 h 9"/>
                <a:gd name="T8" fmla="*/ 5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5" y="0"/>
                  </a:moveTo>
                  <a:lnTo>
                    <a:pt x="7" y="1"/>
                  </a:lnTo>
                  <a:lnTo>
                    <a:pt x="2" y="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1" name="Line 453"/>
            <p:cNvSpPr>
              <a:spLocks noChangeShapeType="1"/>
            </p:cNvSpPr>
            <p:nvPr/>
          </p:nvSpPr>
          <p:spPr bwMode="auto">
            <a:xfrm flipH="1">
              <a:off x="2793" y="85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2" name="Freeform 454"/>
            <p:cNvSpPr>
              <a:spLocks/>
            </p:cNvSpPr>
            <p:nvPr/>
          </p:nvSpPr>
          <p:spPr bwMode="auto">
            <a:xfrm>
              <a:off x="2792" y="850"/>
              <a:ext cx="3" cy="5"/>
            </a:xfrm>
            <a:custGeom>
              <a:avLst/>
              <a:gdLst>
                <a:gd name="T0" fmla="*/ 4 w 6"/>
                <a:gd name="T1" fmla="*/ 0 h 10"/>
                <a:gd name="T2" fmla="*/ 6 w 6"/>
                <a:gd name="T3" fmla="*/ 1 h 10"/>
                <a:gd name="T4" fmla="*/ 2 w 6"/>
                <a:gd name="T5" fmla="*/ 10 h 10"/>
                <a:gd name="T6" fmla="*/ 0 w 6"/>
                <a:gd name="T7" fmla="*/ 9 h 10"/>
                <a:gd name="T8" fmla="*/ 4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4" y="0"/>
                  </a:moveTo>
                  <a:lnTo>
                    <a:pt x="6" y="1"/>
                  </a:lnTo>
                  <a:lnTo>
                    <a:pt x="2" y="10"/>
                  </a:lnTo>
                  <a:lnTo>
                    <a:pt x="0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3" name="Line 455"/>
            <p:cNvSpPr>
              <a:spLocks noChangeShapeType="1"/>
            </p:cNvSpPr>
            <p:nvPr/>
          </p:nvSpPr>
          <p:spPr bwMode="auto">
            <a:xfrm flipH="1">
              <a:off x="2787" y="847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4" name="Freeform 456"/>
            <p:cNvSpPr>
              <a:spLocks/>
            </p:cNvSpPr>
            <p:nvPr/>
          </p:nvSpPr>
          <p:spPr bwMode="auto">
            <a:xfrm>
              <a:off x="2785" y="846"/>
              <a:ext cx="5" cy="6"/>
            </a:xfrm>
            <a:custGeom>
              <a:avLst/>
              <a:gdLst>
                <a:gd name="T0" fmla="*/ 7 w 9"/>
                <a:gd name="T1" fmla="*/ 0 h 14"/>
                <a:gd name="T2" fmla="*/ 9 w 9"/>
                <a:gd name="T3" fmla="*/ 1 h 14"/>
                <a:gd name="T4" fmla="*/ 2 w 9"/>
                <a:gd name="T5" fmla="*/ 14 h 14"/>
                <a:gd name="T6" fmla="*/ 0 w 9"/>
                <a:gd name="T7" fmla="*/ 13 h 14"/>
                <a:gd name="T8" fmla="*/ 7 w 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7" y="0"/>
                  </a:moveTo>
                  <a:lnTo>
                    <a:pt x="9" y="1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5" name="Line 457"/>
            <p:cNvSpPr>
              <a:spLocks noChangeShapeType="1"/>
            </p:cNvSpPr>
            <p:nvPr/>
          </p:nvSpPr>
          <p:spPr bwMode="auto">
            <a:xfrm flipH="1">
              <a:off x="2780" y="843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6" name="Freeform 458"/>
            <p:cNvSpPr>
              <a:spLocks/>
            </p:cNvSpPr>
            <p:nvPr/>
          </p:nvSpPr>
          <p:spPr bwMode="auto">
            <a:xfrm>
              <a:off x="2779" y="842"/>
              <a:ext cx="5" cy="8"/>
            </a:xfrm>
            <a:custGeom>
              <a:avLst/>
              <a:gdLst>
                <a:gd name="T0" fmla="*/ 8 w 10"/>
                <a:gd name="T1" fmla="*/ 0 h 16"/>
                <a:gd name="T2" fmla="*/ 10 w 10"/>
                <a:gd name="T3" fmla="*/ 1 h 16"/>
                <a:gd name="T4" fmla="*/ 2 w 10"/>
                <a:gd name="T5" fmla="*/ 16 h 16"/>
                <a:gd name="T6" fmla="*/ 0 w 10"/>
                <a:gd name="T7" fmla="*/ 15 h 16"/>
                <a:gd name="T8" fmla="*/ 8 w 1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8" y="0"/>
                  </a:moveTo>
                  <a:lnTo>
                    <a:pt x="10" y="1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7" name="Line 459"/>
            <p:cNvSpPr>
              <a:spLocks noChangeShapeType="1"/>
            </p:cNvSpPr>
            <p:nvPr/>
          </p:nvSpPr>
          <p:spPr bwMode="auto">
            <a:xfrm flipH="1">
              <a:off x="2774" y="839"/>
              <a:ext cx="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8" name="Freeform 460"/>
            <p:cNvSpPr>
              <a:spLocks/>
            </p:cNvSpPr>
            <p:nvPr/>
          </p:nvSpPr>
          <p:spPr bwMode="auto">
            <a:xfrm>
              <a:off x="2773" y="838"/>
              <a:ext cx="5" cy="9"/>
            </a:xfrm>
            <a:custGeom>
              <a:avLst/>
              <a:gdLst>
                <a:gd name="T0" fmla="*/ 9 w 12"/>
                <a:gd name="T1" fmla="*/ 0 h 18"/>
                <a:gd name="T2" fmla="*/ 12 w 12"/>
                <a:gd name="T3" fmla="*/ 2 h 18"/>
                <a:gd name="T4" fmla="*/ 3 w 12"/>
                <a:gd name="T5" fmla="*/ 18 h 18"/>
                <a:gd name="T6" fmla="*/ 0 w 12"/>
                <a:gd name="T7" fmla="*/ 17 h 18"/>
                <a:gd name="T8" fmla="*/ 9 w 1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9" y="0"/>
                  </a:moveTo>
                  <a:lnTo>
                    <a:pt x="12" y="2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29" name="Line 461"/>
            <p:cNvSpPr>
              <a:spLocks noChangeShapeType="1"/>
            </p:cNvSpPr>
            <p:nvPr/>
          </p:nvSpPr>
          <p:spPr bwMode="auto">
            <a:xfrm>
              <a:off x="2657" y="775"/>
              <a:ext cx="34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0" name="Line 462"/>
            <p:cNvSpPr>
              <a:spLocks noChangeShapeType="1"/>
            </p:cNvSpPr>
            <p:nvPr/>
          </p:nvSpPr>
          <p:spPr bwMode="auto">
            <a:xfrm flipH="1">
              <a:off x="2969" y="767"/>
              <a:ext cx="34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1" name="Line 463"/>
            <p:cNvSpPr>
              <a:spLocks noChangeShapeType="1"/>
            </p:cNvSpPr>
            <p:nvPr/>
          </p:nvSpPr>
          <p:spPr bwMode="auto">
            <a:xfrm flipH="1" flipV="1">
              <a:off x="3004" y="767"/>
              <a:ext cx="34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2" name="Line 464"/>
            <p:cNvSpPr>
              <a:spLocks noChangeShapeType="1"/>
            </p:cNvSpPr>
            <p:nvPr/>
          </p:nvSpPr>
          <p:spPr bwMode="auto">
            <a:xfrm flipH="1" flipV="1">
              <a:off x="3011" y="763"/>
              <a:ext cx="28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3" name="Line 465"/>
            <p:cNvSpPr>
              <a:spLocks noChangeShapeType="1"/>
            </p:cNvSpPr>
            <p:nvPr/>
          </p:nvSpPr>
          <p:spPr bwMode="auto">
            <a:xfrm flipH="1">
              <a:off x="3038" y="767"/>
              <a:ext cx="36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4" name="Line 466"/>
            <p:cNvSpPr>
              <a:spLocks noChangeShapeType="1"/>
            </p:cNvSpPr>
            <p:nvPr/>
          </p:nvSpPr>
          <p:spPr bwMode="auto">
            <a:xfrm>
              <a:off x="3074" y="727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5" name="Line 467"/>
            <p:cNvSpPr>
              <a:spLocks noChangeShapeType="1"/>
            </p:cNvSpPr>
            <p:nvPr/>
          </p:nvSpPr>
          <p:spPr bwMode="auto">
            <a:xfrm>
              <a:off x="3067" y="73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6" name="Line 468"/>
            <p:cNvSpPr>
              <a:spLocks noChangeShapeType="1"/>
            </p:cNvSpPr>
            <p:nvPr/>
          </p:nvSpPr>
          <p:spPr bwMode="auto">
            <a:xfrm>
              <a:off x="3038" y="705"/>
              <a:ext cx="36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7" name="Line 469"/>
            <p:cNvSpPr>
              <a:spLocks noChangeShapeType="1"/>
            </p:cNvSpPr>
            <p:nvPr/>
          </p:nvSpPr>
          <p:spPr bwMode="auto">
            <a:xfrm flipV="1">
              <a:off x="3004" y="705"/>
              <a:ext cx="35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8" name="Line 470"/>
            <p:cNvSpPr>
              <a:spLocks noChangeShapeType="1"/>
            </p:cNvSpPr>
            <p:nvPr/>
          </p:nvSpPr>
          <p:spPr bwMode="auto">
            <a:xfrm flipV="1">
              <a:off x="3011" y="713"/>
              <a:ext cx="28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39" name="Line 471"/>
            <p:cNvSpPr>
              <a:spLocks noChangeShapeType="1"/>
            </p:cNvSpPr>
            <p:nvPr/>
          </p:nvSpPr>
          <p:spPr bwMode="auto">
            <a:xfrm flipV="1">
              <a:off x="3004" y="726"/>
              <a:ext cx="1" cy="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0" name="Line 472"/>
            <p:cNvSpPr>
              <a:spLocks noChangeShapeType="1"/>
            </p:cNvSpPr>
            <p:nvPr/>
          </p:nvSpPr>
          <p:spPr bwMode="auto">
            <a:xfrm>
              <a:off x="2656" y="734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1" name="Line 473"/>
            <p:cNvSpPr>
              <a:spLocks noChangeShapeType="1"/>
            </p:cNvSpPr>
            <p:nvPr/>
          </p:nvSpPr>
          <p:spPr bwMode="auto">
            <a:xfrm>
              <a:off x="2649" y="738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2" name="Line 474"/>
            <p:cNvSpPr>
              <a:spLocks noChangeShapeType="1"/>
            </p:cNvSpPr>
            <p:nvPr/>
          </p:nvSpPr>
          <p:spPr bwMode="auto">
            <a:xfrm>
              <a:off x="2622" y="713"/>
              <a:ext cx="34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3" name="Line 475"/>
            <p:cNvSpPr>
              <a:spLocks noChangeShapeType="1"/>
            </p:cNvSpPr>
            <p:nvPr/>
          </p:nvSpPr>
          <p:spPr bwMode="auto">
            <a:xfrm flipV="1">
              <a:off x="2587" y="713"/>
              <a:ext cx="35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4" name="Line 476"/>
            <p:cNvSpPr>
              <a:spLocks noChangeShapeType="1"/>
            </p:cNvSpPr>
            <p:nvPr/>
          </p:nvSpPr>
          <p:spPr bwMode="auto">
            <a:xfrm flipV="1">
              <a:off x="2594" y="722"/>
              <a:ext cx="28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5" name="Line 477"/>
            <p:cNvSpPr>
              <a:spLocks noChangeShapeType="1"/>
            </p:cNvSpPr>
            <p:nvPr/>
          </p:nvSpPr>
          <p:spPr bwMode="auto">
            <a:xfrm flipV="1">
              <a:off x="2586" y="734"/>
              <a:ext cx="1" cy="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6" name="Line 478"/>
            <p:cNvSpPr>
              <a:spLocks noChangeShapeType="1"/>
            </p:cNvSpPr>
            <p:nvPr/>
          </p:nvSpPr>
          <p:spPr bwMode="auto">
            <a:xfrm flipH="1" flipV="1">
              <a:off x="2586" y="774"/>
              <a:ext cx="36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7" name="Line 479"/>
            <p:cNvSpPr>
              <a:spLocks noChangeShapeType="1"/>
            </p:cNvSpPr>
            <p:nvPr/>
          </p:nvSpPr>
          <p:spPr bwMode="auto">
            <a:xfrm flipH="1" flipV="1">
              <a:off x="2593" y="770"/>
              <a:ext cx="29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8" name="Line 480"/>
            <p:cNvSpPr>
              <a:spLocks noChangeShapeType="1"/>
            </p:cNvSpPr>
            <p:nvPr/>
          </p:nvSpPr>
          <p:spPr bwMode="auto">
            <a:xfrm flipH="1">
              <a:off x="2622" y="775"/>
              <a:ext cx="34" cy="1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49" name="Line 481"/>
            <p:cNvSpPr>
              <a:spLocks noChangeShapeType="1"/>
            </p:cNvSpPr>
            <p:nvPr/>
          </p:nvSpPr>
          <p:spPr bwMode="auto">
            <a:xfrm flipV="1">
              <a:off x="3075" y="713"/>
              <a:ext cx="22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0" name="Line 482"/>
            <p:cNvSpPr>
              <a:spLocks noChangeShapeType="1"/>
            </p:cNvSpPr>
            <p:nvPr/>
          </p:nvSpPr>
          <p:spPr bwMode="auto">
            <a:xfrm flipH="1" flipV="1">
              <a:off x="2567" y="722"/>
              <a:ext cx="19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1" name="Line 483"/>
            <p:cNvSpPr>
              <a:spLocks noChangeShapeType="1"/>
            </p:cNvSpPr>
            <p:nvPr/>
          </p:nvSpPr>
          <p:spPr bwMode="auto">
            <a:xfrm flipH="1" flipV="1">
              <a:off x="3125" y="716"/>
              <a:ext cx="19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2" name="Line 484"/>
            <p:cNvSpPr>
              <a:spLocks noChangeShapeType="1"/>
            </p:cNvSpPr>
            <p:nvPr/>
          </p:nvSpPr>
          <p:spPr bwMode="auto">
            <a:xfrm flipH="1">
              <a:off x="3144" y="707"/>
              <a:ext cx="36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3" name="Line 485"/>
            <p:cNvSpPr>
              <a:spLocks noChangeShapeType="1"/>
            </p:cNvSpPr>
            <p:nvPr/>
          </p:nvSpPr>
          <p:spPr bwMode="auto">
            <a:xfrm>
              <a:off x="3180" y="666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4" name="Line 486"/>
            <p:cNvSpPr>
              <a:spLocks noChangeShapeType="1"/>
            </p:cNvSpPr>
            <p:nvPr/>
          </p:nvSpPr>
          <p:spPr bwMode="auto">
            <a:xfrm>
              <a:off x="3187" y="670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5" name="Line 487"/>
            <p:cNvSpPr>
              <a:spLocks noChangeShapeType="1"/>
            </p:cNvSpPr>
            <p:nvPr/>
          </p:nvSpPr>
          <p:spPr bwMode="auto">
            <a:xfrm>
              <a:off x="3145" y="645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6" name="Line 488"/>
            <p:cNvSpPr>
              <a:spLocks noChangeShapeType="1"/>
            </p:cNvSpPr>
            <p:nvPr/>
          </p:nvSpPr>
          <p:spPr bwMode="auto">
            <a:xfrm flipV="1">
              <a:off x="3110" y="645"/>
              <a:ext cx="34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7" name="Line 489"/>
            <p:cNvSpPr>
              <a:spLocks noChangeShapeType="1"/>
            </p:cNvSpPr>
            <p:nvPr/>
          </p:nvSpPr>
          <p:spPr bwMode="auto">
            <a:xfrm flipV="1">
              <a:off x="3110" y="665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8" name="Line 490"/>
            <p:cNvSpPr>
              <a:spLocks noChangeShapeType="1"/>
            </p:cNvSpPr>
            <p:nvPr/>
          </p:nvSpPr>
          <p:spPr bwMode="auto">
            <a:xfrm>
              <a:off x="2552" y="673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59" name="Line 491"/>
            <p:cNvSpPr>
              <a:spLocks noChangeShapeType="1"/>
            </p:cNvSpPr>
            <p:nvPr/>
          </p:nvSpPr>
          <p:spPr bwMode="auto">
            <a:xfrm>
              <a:off x="2516" y="653"/>
              <a:ext cx="36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0" name="Line 492"/>
            <p:cNvSpPr>
              <a:spLocks noChangeShapeType="1"/>
            </p:cNvSpPr>
            <p:nvPr/>
          </p:nvSpPr>
          <p:spPr bwMode="auto">
            <a:xfrm flipH="1">
              <a:off x="2482" y="653"/>
              <a:ext cx="34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1" name="Line 493"/>
            <p:cNvSpPr>
              <a:spLocks noChangeShapeType="1"/>
            </p:cNvSpPr>
            <p:nvPr/>
          </p:nvSpPr>
          <p:spPr bwMode="auto">
            <a:xfrm>
              <a:off x="2481" y="673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2" name="Line 494"/>
            <p:cNvSpPr>
              <a:spLocks noChangeShapeType="1"/>
            </p:cNvSpPr>
            <p:nvPr/>
          </p:nvSpPr>
          <p:spPr bwMode="auto">
            <a:xfrm flipV="1">
              <a:off x="2474" y="677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3" name="Line 495"/>
            <p:cNvSpPr>
              <a:spLocks noChangeShapeType="1"/>
            </p:cNvSpPr>
            <p:nvPr/>
          </p:nvSpPr>
          <p:spPr bwMode="auto">
            <a:xfrm flipH="1" flipV="1">
              <a:off x="2482" y="713"/>
              <a:ext cx="34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4" name="Line 496"/>
            <p:cNvSpPr>
              <a:spLocks noChangeShapeType="1"/>
            </p:cNvSpPr>
            <p:nvPr/>
          </p:nvSpPr>
          <p:spPr bwMode="auto">
            <a:xfrm flipH="1">
              <a:off x="2516" y="720"/>
              <a:ext cx="23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5" name="Line 497"/>
            <p:cNvSpPr>
              <a:spLocks noChangeShapeType="1"/>
            </p:cNvSpPr>
            <p:nvPr/>
          </p:nvSpPr>
          <p:spPr bwMode="auto">
            <a:xfrm flipH="1" flipV="1">
              <a:off x="3180" y="707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6" name="Line 498"/>
            <p:cNvSpPr>
              <a:spLocks noChangeShapeType="1"/>
            </p:cNvSpPr>
            <p:nvPr/>
          </p:nvSpPr>
          <p:spPr bwMode="auto">
            <a:xfrm flipH="1">
              <a:off x="3215" y="707"/>
              <a:ext cx="36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7" name="Line 499"/>
            <p:cNvSpPr>
              <a:spLocks noChangeShapeType="1"/>
            </p:cNvSpPr>
            <p:nvPr/>
          </p:nvSpPr>
          <p:spPr bwMode="auto">
            <a:xfrm flipH="1">
              <a:off x="3215" y="702"/>
              <a:ext cx="28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8" name="Line 500"/>
            <p:cNvSpPr>
              <a:spLocks noChangeShapeType="1"/>
            </p:cNvSpPr>
            <p:nvPr/>
          </p:nvSpPr>
          <p:spPr bwMode="auto">
            <a:xfrm>
              <a:off x="3251" y="666"/>
              <a:ext cx="1" cy="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69" name="Line 501"/>
            <p:cNvSpPr>
              <a:spLocks noChangeShapeType="1"/>
            </p:cNvSpPr>
            <p:nvPr/>
          </p:nvSpPr>
          <p:spPr bwMode="auto">
            <a:xfrm>
              <a:off x="3216" y="645"/>
              <a:ext cx="34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0" name="Line 502"/>
            <p:cNvSpPr>
              <a:spLocks noChangeShapeType="1"/>
            </p:cNvSpPr>
            <p:nvPr/>
          </p:nvSpPr>
          <p:spPr bwMode="auto">
            <a:xfrm>
              <a:off x="3215" y="653"/>
              <a:ext cx="28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1" name="Line 503"/>
            <p:cNvSpPr>
              <a:spLocks noChangeShapeType="1"/>
            </p:cNvSpPr>
            <p:nvPr/>
          </p:nvSpPr>
          <p:spPr bwMode="auto">
            <a:xfrm flipV="1">
              <a:off x="3180" y="645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2" name="Line 504"/>
            <p:cNvSpPr>
              <a:spLocks noChangeShapeType="1"/>
            </p:cNvSpPr>
            <p:nvPr/>
          </p:nvSpPr>
          <p:spPr bwMode="auto">
            <a:xfrm flipH="1" flipV="1">
              <a:off x="2446" y="653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3" name="Line 505"/>
            <p:cNvSpPr>
              <a:spLocks noChangeShapeType="1"/>
            </p:cNvSpPr>
            <p:nvPr/>
          </p:nvSpPr>
          <p:spPr bwMode="auto">
            <a:xfrm flipV="1">
              <a:off x="2411" y="653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4" name="Line 506"/>
            <p:cNvSpPr>
              <a:spLocks noChangeShapeType="1"/>
            </p:cNvSpPr>
            <p:nvPr/>
          </p:nvSpPr>
          <p:spPr bwMode="auto">
            <a:xfrm flipV="1">
              <a:off x="2418" y="661"/>
              <a:ext cx="28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5" name="Line 507"/>
            <p:cNvSpPr>
              <a:spLocks noChangeShapeType="1"/>
            </p:cNvSpPr>
            <p:nvPr/>
          </p:nvSpPr>
          <p:spPr bwMode="auto">
            <a:xfrm flipV="1">
              <a:off x="2411" y="673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6" name="Line 508"/>
            <p:cNvSpPr>
              <a:spLocks noChangeShapeType="1"/>
            </p:cNvSpPr>
            <p:nvPr/>
          </p:nvSpPr>
          <p:spPr bwMode="auto">
            <a:xfrm flipH="1" flipV="1">
              <a:off x="2410" y="712"/>
              <a:ext cx="36" cy="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7" name="Line 509"/>
            <p:cNvSpPr>
              <a:spLocks noChangeShapeType="1"/>
            </p:cNvSpPr>
            <p:nvPr/>
          </p:nvSpPr>
          <p:spPr bwMode="auto">
            <a:xfrm flipH="1" flipV="1">
              <a:off x="2418" y="708"/>
              <a:ext cx="28" cy="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8" name="Line 510"/>
            <p:cNvSpPr>
              <a:spLocks noChangeShapeType="1"/>
            </p:cNvSpPr>
            <p:nvPr/>
          </p:nvSpPr>
          <p:spPr bwMode="auto">
            <a:xfrm flipH="1">
              <a:off x="2446" y="713"/>
              <a:ext cx="35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79" name="Line 511"/>
            <p:cNvSpPr>
              <a:spLocks noChangeShapeType="1"/>
            </p:cNvSpPr>
            <p:nvPr/>
          </p:nvSpPr>
          <p:spPr bwMode="auto">
            <a:xfrm>
              <a:off x="2516" y="612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0" name="Line 512"/>
            <p:cNvSpPr>
              <a:spLocks noChangeShapeType="1"/>
            </p:cNvSpPr>
            <p:nvPr/>
          </p:nvSpPr>
          <p:spPr bwMode="auto">
            <a:xfrm>
              <a:off x="2509" y="616"/>
              <a:ext cx="1" cy="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1" name="Line 513"/>
            <p:cNvSpPr>
              <a:spLocks noChangeShapeType="1"/>
            </p:cNvSpPr>
            <p:nvPr/>
          </p:nvSpPr>
          <p:spPr bwMode="auto">
            <a:xfrm>
              <a:off x="2481" y="592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2" name="Line 514"/>
            <p:cNvSpPr>
              <a:spLocks noChangeShapeType="1"/>
            </p:cNvSpPr>
            <p:nvPr/>
          </p:nvSpPr>
          <p:spPr bwMode="auto">
            <a:xfrm flipV="1">
              <a:off x="2446" y="592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3" name="Line 515"/>
            <p:cNvSpPr>
              <a:spLocks noChangeShapeType="1"/>
            </p:cNvSpPr>
            <p:nvPr/>
          </p:nvSpPr>
          <p:spPr bwMode="auto">
            <a:xfrm flipV="1">
              <a:off x="2453" y="600"/>
              <a:ext cx="28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4" name="Line 516"/>
            <p:cNvSpPr>
              <a:spLocks noChangeShapeType="1"/>
            </p:cNvSpPr>
            <p:nvPr/>
          </p:nvSpPr>
          <p:spPr bwMode="auto">
            <a:xfrm flipV="1">
              <a:off x="2446" y="613"/>
              <a:ext cx="1" cy="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5" name="Line 517"/>
            <p:cNvSpPr>
              <a:spLocks noChangeShapeType="1"/>
            </p:cNvSpPr>
            <p:nvPr/>
          </p:nvSpPr>
          <p:spPr bwMode="auto">
            <a:xfrm flipV="1">
              <a:off x="3215" y="605"/>
              <a:ext cx="1" cy="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6" name="Line 518"/>
            <p:cNvSpPr>
              <a:spLocks noChangeShapeType="1"/>
            </p:cNvSpPr>
            <p:nvPr/>
          </p:nvSpPr>
          <p:spPr bwMode="auto">
            <a:xfrm>
              <a:off x="3180" y="583"/>
              <a:ext cx="35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7" name="Line 519"/>
            <p:cNvSpPr>
              <a:spLocks noChangeShapeType="1"/>
            </p:cNvSpPr>
            <p:nvPr/>
          </p:nvSpPr>
          <p:spPr bwMode="auto">
            <a:xfrm>
              <a:off x="3180" y="592"/>
              <a:ext cx="28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8" name="Line 520"/>
            <p:cNvSpPr>
              <a:spLocks noChangeShapeType="1"/>
            </p:cNvSpPr>
            <p:nvPr/>
          </p:nvSpPr>
          <p:spPr bwMode="auto">
            <a:xfrm flipV="1">
              <a:off x="3144" y="583"/>
              <a:ext cx="37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89" name="Line 521"/>
            <p:cNvSpPr>
              <a:spLocks noChangeShapeType="1"/>
            </p:cNvSpPr>
            <p:nvPr/>
          </p:nvSpPr>
          <p:spPr bwMode="auto">
            <a:xfrm flipV="1">
              <a:off x="3144" y="604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0" name="Line 522"/>
            <p:cNvSpPr>
              <a:spLocks noChangeShapeType="1"/>
            </p:cNvSpPr>
            <p:nvPr/>
          </p:nvSpPr>
          <p:spPr bwMode="auto">
            <a:xfrm>
              <a:off x="3151" y="608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1" name="Line 523"/>
            <p:cNvSpPr>
              <a:spLocks noChangeShapeType="1"/>
            </p:cNvSpPr>
            <p:nvPr/>
          </p:nvSpPr>
          <p:spPr bwMode="auto">
            <a:xfrm flipH="1">
              <a:off x="3251" y="645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2" name="Line 524"/>
            <p:cNvSpPr>
              <a:spLocks noChangeShapeType="1"/>
            </p:cNvSpPr>
            <p:nvPr/>
          </p:nvSpPr>
          <p:spPr bwMode="auto">
            <a:xfrm>
              <a:off x="3286" y="619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3" name="Line 525"/>
            <p:cNvSpPr>
              <a:spLocks noChangeShapeType="1"/>
            </p:cNvSpPr>
            <p:nvPr/>
          </p:nvSpPr>
          <p:spPr bwMode="auto">
            <a:xfrm>
              <a:off x="3251" y="583"/>
              <a:ext cx="24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4" name="Line 526"/>
            <p:cNvSpPr>
              <a:spLocks noChangeShapeType="1"/>
            </p:cNvSpPr>
            <p:nvPr/>
          </p:nvSpPr>
          <p:spPr bwMode="auto">
            <a:xfrm flipV="1">
              <a:off x="3216" y="583"/>
              <a:ext cx="35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5" name="Line 527"/>
            <p:cNvSpPr>
              <a:spLocks noChangeShapeType="1"/>
            </p:cNvSpPr>
            <p:nvPr/>
          </p:nvSpPr>
          <p:spPr bwMode="auto">
            <a:xfrm>
              <a:off x="2411" y="592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6" name="Line 528"/>
            <p:cNvSpPr>
              <a:spLocks noChangeShapeType="1"/>
            </p:cNvSpPr>
            <p:nvPr/>
          </p:nvSpPr>
          <p:spPr bwMode="auto">
            <a:xfrm flipV="1">
              <a:off x="2391" y="592"/>
              <a:ext cx="20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7" name="Line 529"/>
            <p:cNvSpPr>
              <a:spLocks noChangeShapeType="1"/>
            </p:cNvSpPr>
            <p:nvPr/>
          </p:nvSpPr>
          <p:spPr bwMode="auto">
            <a:xfrm flipV="1">
              <a:off x="2376" y="627"/>
              <a:ext cx="1" cy="2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8" name="Line 530"/>
            <p:cNvSpPr>
              <a:spLocks noChangeShapeType="1"/>
            </p:cNvSpPr>
            <p:nvPr/>
          </p:nvSpPr>
          <p:spPr bwMode="auto">
            <a:xfrm flipH="1" flipV="1">
              <a:off x="2376" y="653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499" name="Line 531"/>
            <p:cNvSpPr>
              <a:spLocks noChangeShapeType="1"/>
            </p:cNvSpPr>
            <p:nvPr/>
          </p:nvSpPr>
          <p:spPr bwMode="auto">
            <a:xfrm flipH="1">
              <a:off x="3302" y="590"/>
              <a:ext cx="8" cy="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0" name="Line 532"/>
            <p:cNvSpPr>
              <a:spLocks noChangeShapeType="1"/>
            </p:cNvSpPr>
            <p:nvPr/>
          </p:nvSpPr>
          <p:spPr bwMode="auto">
            <a:xfrm flipH="1" flipV="1">
              <a:off x="3286" y="640"/>
              <a:ext cx="26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1" name="Line 533"/>
            <p:cNvSpPr>
              <a:spLocks noChangeShapeType="1"/>
            </p:cNvSpPr>
            <p:nvPr/>
          </p:nvSpPr>
          <p:spPr bwMode="auto">
            <a:xfrm flipH="1" flipV="1">
              <a:off x="3282" y="646"/>
              <a:ext cx="26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2" name="Line 534"/>
            <p:cNvSpPr>
              <a:spLocks noChangeShapeType="1"/>
            </p:cNvSpPr>
            <p:nvPr/>
          </p:nvSpPr>
          <p:spPr bwMode="auto">
            <a:xfrm>
              <a:off x="3247" y="558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3" name="Line 535"/>
            <p:cNvSpPr>
              <a:spLocks noChangeShapeType="1"/>
            </p:cNvSpPr>
            <p:nvPr/>
          </p:nvSpPr>
          <p:spPr bwMode="auto">
            <a:xfrm>
              <a:off x="3254" y="558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4" name="Line 536"/>
            <p:cNvSpPr>
              <a:spLocks noChangeShapeType="1"/>
            </p:cNvSpPr>
            <p:nvPr/>
          </p:nvSpPr>
          <p:spPr bwMode="auto">
            <a:xfrm flipV="1">
              <a:off x="3148" y="725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5" name="Line 537"/>
            <p:cNvSpPr>
              <a:spLocks noChangeShapeType="1"/>
            </p:cNvSpPr>
            <p:nvPr/>
          </p:nvSpPr>
          <p:spPr bwMode="auto">
            <a:xfrm flipV="1">
              <a:off x="3141" y="725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6" name="Line 538"/>
            <p:cNvSpPr>
              <a:spLocks noChangeShapeType="1"/>
            </p:cNvSpPr>
            <p:nvPr/>
          </p:nvSpPr>
          <p:spPr bwMode="auto">
            <a:xfrm>
              <a:off x="3086" y="656"/>
              <a:ext cx="24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7" name="Line 539"/>
            <p:cNvSpPr>
              <a:spLocks noChangeShapeType="1"/>
            </p:cNvSpPr>
            <p:nvPr/>
          </p:nvSpPr>
          <p:spPr bwMode="auto">
            <a:xfrm>
              <a:off x="3089" y="650"/>
              <a:ext cx="24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8" name="Line 540"/>
            <p:cNvSpPr>
              <a:spLocks noChangeShapeType="1"/>
            </p:cNvSpPr>
            <p:nvPr/>
          </p:nvSpPr>
          <p:spPr bwMode="auto">
            <a:xfrm>
              <a:off x="2351" y="597"/>
              <a:ext cx="13" cy="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09" name="Line 541"/>
            <p:cNvSpPr>
              <a:spLocks noChangeShapeType="1"/>
            </p:cNvSpPr>
            <p:nvPr/>
          </p:nvSpPr>
          <p:spPr bwMode="auto">
            <a:xfrm flipV="1">
              <a:off x="2355" y="655"/>
              <a:ext cx="24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0" name="Line 542"/>
            <p:cNvSpPr>
              <a:spLocks noChangeShapeType="1"/>
            </p:cNvSpPr>
            <p:nvPr/>
          </p:nvSpPr>
          <p:spPr bwMode="auto">
            <a:xfrm flipV="1">
              <a:off x="2352" y="649"/>
              <a:ext cx="24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1" name="Line 543"/>
            <p:cNvSpPr>
              <a:spLocks noChangeShapeType="1"/>
            </p:cNvSpPr>
            <p:nvPr/>
          </p:nvSpPr>
          <p:spPr bwMode="auto">
            <a:xfrm>
              <a:off x="2408" y="566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2" name="Line 544"/>
            <p:cNvSpPr>
              <a:spLocks noChangeShapeType="1"/>
            </p:cNvSpPr>
            <p:nvPr/>
          </p:nvSpPr>
          <p:spPr bwMode="auto">
            <a:xfrm>
              <a:off x="2415" y="566"/>
              <a:ext cx="1" cy="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3" name="Line 545"/>
            <p:cNvSpPr>
              <a:spLocks noChangeShapeType="1"/>
            </p:cNvSpPr>
            <p:nvPr/>
          </p:nvSpPr>
          <p:spPr bwMode="auto">
            <a:xfrm flipV="1">
              <a:off x="2519" y="73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4" name="Line 546"/>
            <p:cNvSpPr>
              <a:spLocks noChangeShapeType="1"/>
            </p:cNvSpPr>
            <p:nvPr/>
          </p:nvSpPr>
          <p:spPr bwMode="auto">
            <a:xfrm flipV="1">
              <a:off x="2512" y="731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5" name="Line 547"/>
            <p:cNvSpPr>
              <a:spLocks noChangeShapeType="1"/>
            </p:cNvSpPr>
            <p:nvPr/>
          </p:nvSpPr>
          <p:spPr bwMode="auto">
            <a:xfrm flipH="1">
              <a:off x="2548" y="656"/>
              <a:ext cx="25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6" name="Line 548"/>
            <p:cNvSpPr>
              <a:spLocks noChangeShapeType="1"/>
            </p:cNvSpPr>
            <p:nvPr/>
          </p:nvSpPr>
          <p:spPr bwMode="auto">
            <a:xfrm flipH="1">
              <a:off x="2552" y="663"/>
              <a:ext cx="24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7" name="Line 549"/>
            <p:cNvSpPr>
              <a:spLocks noChangeShapeType="1"/>
            </p:cNvSpPr>
            <p:nvPr/>
          </p:nvSpPr>
          <p:spPr bwMode="auto">
            <a:xfrm flipH="1">
              <a:off x="2661" y="942"/>
              <a:ext cx="36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8" name="Line 550"/>
            <p:cNvSpPr>
              <a:spLocks noChangeShapeType="1"/>
            </p:cNvSpPr>
            <p:nvPr/>
          </p:nvSpPr>
          <p:spPr bwMode="auto">
            <a:xfrm>
              <a:off x="2910" y="1186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19" name="Line 551"/>
            <p:cNvSpPr>
              <a:spLocks noChangeShapeType="1"/>
            </p:cNvSpPr>
            <p:nvPr/>
          </p:nvSpPr>
          <p:spPr bwMode="auto">
            <a:xfrm flipH="1" flipV="1">
              <a:off x="2909" y="1194"/>
              <a:ext cx="29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0" name="Line 552"/>
            <p:cNvSpPr>
              <a:spLocks noChangeShapeType="1"/>
            </p:cNvSpPr>
            <p:nvPr/>
          </p:nvSpPr>
          <p:spPr bwMode="auto">
            <a:xfrm>
              <a:off x="2945" y="1206"/>
              <a:ext cx="1" cy="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1" name="Line 553"/>
            <p:cNvSpPr>
              <a:spLocks noChangeShapeType="1"/>
            </p:cNvSpPr>
            <p:nvPr/>
          </p:nvSpPr>
          <p:spPr bwMode="auto">
            <a:xfrm flipV="1">
              <a:off x="2910" y="1246"/>
              <a:ext cx="34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2" name="Line 554"/>
            <p:cNvSpPr>
              <a:spLocks noChangeShapeType="1"/>
            </p:cNvSpPr>
            <p:nvPr/>
          </p:nvSpPr>
          <p:spPr bwMode="auto">
            <a:xfrm flipV="1">
              <a:off x="2909" y="1242"/>
              <a:ext cx="29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3" name="Line 555"/>
            <p:cNvSpPr>
              <a:spLocks noChangeShapeType="1"/>
            </p:cNvSpPr>
            <p:nvPr/>
          </p:nvSpPr>
          <p:spPr bwMode="auto">
            <a:xfrm>
              <a:off x="2875" y="1246"/>
              <a:ext cx="34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4" name="Line 556"/>
            <p:cNvSpPr>
              <a:spLocks noChangeShapeType="1"/>
            </p:cNvSpPr>
            <p:nvPr/>
          </p:nvSpPr>
          <p:spPr bwMode="auto">
            <a:xfrm flipV="1">
              <a:off x="2874" y="1205"/>
              <a:ext cx="1" cy="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5" name="Line 557"/>
            <p:cNvSpPr>
              <a:spLocks noChangeShapeType="1"/>
            </p:cNvSpPr>
            <p:nvPr/>
          </p:nvSpPr>
          <p:spPr bwMode="auto">
            <a:xfrm>
              <a:off x="2881" y="1210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6" name="Line 558"/>
            <p:cNvSpPr>
              <a:spLocks noChangeShapeType="1"/>
            </p:cNvSpPr>
            <p:nvPr/>
          </p:nvSpPr>
          <p:spPr bwMode="auto">
            <a:xfrm flipV="1">
              <a:off x="2874" y="1186"/>
              <a:ext cx="35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7" name="Line 559"/>
            <p:cNvSpPr>
              <a:spLocks noChangeShapeType="1"/>
            </p:cNvSpPr>
            <p:nvPr/>
          </p:nvSpPr>
          <p:spPr bwMode="auto">
            <a:xfrm>
              <a:off x="2910" y="1267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8" name="Line 560"/>
            <p:cNvSpPr>
              <a:spLocks noChangeShapeType="1"/>
            </p:cNvSpPr>
            <p:nvPr/>
          </p:nvSpPr>
          <p:spPr bwMode="auto">
            <a:xfrm>
              <a:off x="2945" y="1246"/>
              <a:ext cx="35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29" name="Line 561"/>
            <p:cNvSpPr>
              <a:spLocks noChangeShapeType="1"/>
            </p:cNvSpPr>
            <p:nvPr/>
          </p:nvSpPr>
          <p:spPr bwMode="auto">
            <a:xfrm>
              <a:off x="2980" y="1267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0" name="Line 562"/>
            <p:cNvSpPr>
              <a:spLocks noChangeShapeType="1"/>
            </p:cNvSpPr>
            <p:nvPr/>
          </p:nvSpPr>
          <p:spPr bwMode="auto">
            <a:xfrm flipV="1">
              <a:off x="2839" y="1246"/>
              <a:ext cx="34" cy="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1" name="Line 563"/>
            <p:cNvSpPr>
              <a:spLocks noChangeShapeType="1"/>
            </p:cNvSpPr>
            <p:nvPr/>
          </p:nvSpPr>
          <p:spPr bwMode="auto">
            <a:xfrm flipV="1">
              <a:off x="2839" y="1267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2" name="Line 564"/>
            <p:cNvSpPr>
              <a:spLocks noChangeShapeType="1"/>
            </p:cNvSpPr>
            <p:nvPr/>
          </p:nvSpPr>
          <p:spPr bwMode="auto">
            <a:xfrm flipV="1">
              <a:off x="2994" y="131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3" name="Freeform 565"/>
            <p:cNvSpPr>
              <a:spLocks/>
            </p:cNvSpPr>
            <p:nvPr/>
          </p:nvSpPr>
          <p:spPr bwMode="auto">
            <a:xfrm>
              <a:off x="2994" y="1316"/>
              <a:ext cx="1" cy="2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3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4" name="Line 566"/>
            <p:cNvSpPr>
              <a:spLocks noChangeShapeType="1"/>
            </p:cNvSpPr>
            <p:nvPr/>
          </p:nvSpPr>
          <p:spPr bwMode="auto">
            <a:xfrm>
              <a:off x="2999" y="132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5" name="Freeform 567"/>
            <p:cNvSpPr>
              <a:spLocks/>
            </p:cNvSpPr>
            <p:nvPr/>
          </p:nvSpPr>
          <p:spPr bwMode="auto">
            <a:xfrm>
              <a:off x="2999" y="1320"/>
              <a:ext cx="2" cy="2"/>
            </a:xfrm>
            <a:custGeom>
              <a:avLst/>
              <a:gdLst>
                <a:gd name="T0" fmla="*/ 2 w 4"/>
                <a:gd name="T1" fmla="*/ 0 h 5"/>
                <a:gd name="T2" fmla="*/ 4 w 4"/>
                <a:gd name="T3" fmla="*/ 1 h 5"/>
                <a:gd name="T4" fmla="*/ 2 w 4"/>
                <a:gd name="T5" fmla="*/ 5 h 5"/>
                <a:gd name="T6" fmla="*/ 0 w 4"/>
                <a:gd name="T7" fmla="*/ 4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4" y="1"/>
                  </a:lnTo>
                  <a:lnTo>
                    <a:pt x="2" y="5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6" name="Line 568"/>
            <p:cNvSpPr>
              <a:spLocks noChangeShapeType="1"/>
            </p:cNvSpPr>
            <p:nvPr/>
          </p:nvSpPr>
          <p:spPr bwMode="auto">
            <a:xfrm>
              <a:off x="3006" y="13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7" name="Freeform 569"/>
            <p:cNvSpPr>
              <a:spLocks/>
            </p:cNvSpPr>
            <p:nvPr/>
          </p:nvSpPr>
          <p:spPr bwMode="auto">
            <a:xfrm>
              <a:off x="3005" y="1323"/>
              <a:ext cx="2" cy="3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1 h 7"/>
                <a:gd name="T4" fmla="*/ 2 w 6"/>
                <a:gd name="T5" fmla="*/ 7 h 7"/>
                <a:gd name="T6" fmla="*/ 0 w 6"/>
                <a:gd name="T7" fmla="*/ 6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1"/>
                  </a:lnTo>
                  <a:lnTo>
                    <a:pt x="2" y="7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8" name="Line 570"/>
            <p:cNvSpPr>
              <a:spLocks noChangeShapeType="1"/>
            </p:cNvSpPr>
            <p:nvPr/>
          </p:nvSpPr>
          <p:spPr bwMode="auto">
            <a:xfrm flipH="1">
              <a:off x="3011" y="13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39" name="Freeform 571"/>
            <p:cNvSpPr>
              <a:spLocks/>
            </p:cNvSpPr>
            <p:nvPr/>
          </p:nvSpPr>
          <p:spPr bwMode="auto">
            <a:xfrm>
              <a:off x="3010" y="1326"/>
              <a:ext cx="3" cy="4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1 h 8"/>
                <a:gd name="T4" fmla="*/ 3 w 6"/>
                <a:gd name="T5" fmla="*/ 8 h 8"/>
                <a:gd name="T6" fmla="*/ 0 w 6"/>
                <a:gd name="T7" fmla="*/ 6 h 8"/>
                <a:gd name="T8" fmla="*/ 4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1"/>
                  </a:lnTo>
                  <a:lnTo>
                    <a:pt x="3" y="8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0" name="Line 572"/>
            <p:cNvSpPr>
              <a:spLocks noChangeShapeType="1"/>
            </p:cNvSpPr>
            <p:nvPr/>
          </p:nvSpPr>
          <p:spPr bwMode="auto">
            <a:xfrm flipH="1">
              <a:off x="3017" y="13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1" name="Freeform 573"/>
            <p:cNvSpPr>
              <a:spLocks/>
            </p:cNvSpPr>
            <p:nvPr/>
          </p:nvSpPr>
          <p:spPr bwMode="auto">
            <a:xfrm>
              <a:off x="3015" y="1330"/>
              <a:ext cx="4" cy="4"/>
            </a:xfrm>
            <a:custGeom>
              <a:avLst/>
              <a:gdLst>
                <a:gd name="T0" fmla="*/ 6 w 8"/>
                <a:gd name="T1" fmla="*/ 0 h 9"/>
                <a:gd name="T2" fmla="*/ 8 w 8"/>
                <a:gd name="T3" fmla="*/ 2 h 9"/>
                <a:gd name="T4" fmla="*/ 3 w 8"/>
                <a:gd name="T5" fmla="*/ 9 h 9"/>
                <a:gd name="T6" fmla="*/ 0 w 8"/>
                <a:gd name="T7" fmla="*/ 8 h 9"/>
                <a:gd name="T8" fmla="*/ 6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lnTo>
                    <a:pt x="8" y="2"/>
                  </a:lnTo>
                  <a:lnTo>
                    <a:pt x="3" y="9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2" name="Line 574"/>
            <p:cNvSpPr>
              <a:spLocks noChangeShapeType="1"/>
            </p:cNvSpPr>
            <p:nvPr/>
          </p:nvSpPr>
          <p:spPr bwMode="auto">
            <a:xfrm flipH="1">
              <a:off x="3022" y="133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3" name="Freeform 575"/>
            <p:cNvSpPr>
              <a:spLocks/>
            </p:cNvSpPr>
            <p:nvPr/>
          </p:nvSpPr>
          <p:spPr bwMode="auto">
            <a:xfrm>
              <a:off x="3021" y="1333"/>
              <a:ext cx="4" cy="6"/>
            </a:xfrm>
            <a:custGeom>
              <a:avLst/>
              <a:gdLst>
                <a:gd name="T0" fmla="*/ 5 w 8"/>
                <a:gd name="T1" fmla="*/ 0 h 11"/>
                <a:gd name="T2" fmla="*/ 8 w 8"/>
                <a:gd name="T3" fmla="*/ 1 h 11"/>
                <a:gd name="T4" fmla="*/ 2 w 8"/>
                <a:gd name="T5" fmla="*/ 11 h 11"/>
                <a:gd name="T6" fmla="*/ 0 w 8"/>
                <a:gd name="T7" fmla="*/ 10 h 11"/>
                <a:gd name="T8" fmla="*/ 5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4" name="Line 576"/>
            <p:cNvSpPr>
              <a:spLocks noChangeShapeType="1"/>
            </p:cNvSpPr>
            <p:nvPr/>
          </p:nvSpPr>
          <p:spPr bwMode="auto">
            <a:xfrm flipH="1">
              <a:off x="3028" y="1338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5" name="Freeform 577"/>
            <p:cNvSpPr>
              <a:spLocks/>
            </p:cNvSpPr>
            <p:nvPr/>
          </p:nvSpPr>
          <p:spPr bwMode="auto">
            <a:xfrm>
              <a:off x="3026" y="1336"/>
              <a:ext cx="5" cy="7"/>
            </a:xfrm>
            <a:custGeom>
              <a:avLst/>
              <a:gdLst>
                <a:gd name="T0" fmla="*/ 7 w 9"/>
                <a:gd name="T1" fmla="*/ 0 h 12"/>
                <a:gd name="T2" fmla="*/ 9 w 9"/>
                <a:gd name="T3" fmla="*/ 1 h 12"/>
                <a:gd name="T4" fmla="*/ 2 w 9"/>
                <a:gd name="T5" fmla="*/ 12 h 12"/>
                <a:gd name="T6" fmla="*/ 0 w 9"/>
                <a:gd name="T7" fmla="*/ 11 h 12"/>
                <a:gd name="T8" fmla="*/ 7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7" y="0"/>
                  </a:moveTo>
                  <a:lnTo>
                    <a:pt x="9" y="1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6" name="Line 578"/>
            <p:cNvSpPr>
              <a:spLocks noChangeShapeType="1"/>
            </p:cNvSpPr>
            <p:nvPr/>
          </p:nvSpPr>
          <p:spPr bwMode="auto">
            <a:xfrm flipH="1">
              <a:off x="3033" y="1342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7" name="Freeform 579"/>
            <p:cNvSpPr>
              <a:spLocks/>
            </p:cNvSpPr>
            <p:nvPr/>
          </p:nvSpPr>
          <p:spPr bwMode="auto">
            <a:xfrm>
              <a:off x="3032" y="1340"/>
              <a:ext cx="5" cy="7"/>
            </a:xfrm>
            <a:custGeom>
              <a:avLst/>
              <a:gdLst>
                <a:gd name="T0" fmla="*/ 9 w 11"/>
                <a:gd name="T1" fmla="*/ 0 h 13"/>
                <a:gd name="T2" fmla="*/ 11 w 11"/>
                <a:gd name="T3" fmla="*/ 1 h 13"/>
                <a:gd name="T4" fmla="*/ 2 w 11"/>
                <a:gd name="T5" fmla="*/ 13 h 13"/>
                <a:gd name="T6" fmla="*/ 0 w 11"/>
                <a:gd name="T7" fmla="*/ 12 h 13"/>
                <a:gd name="T8" fmla="*/ 9 w 1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9" y="0"/>
                  </a:moveTo>
                  <a:lnTo>
                    <a:pt x="11" y="1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8" name="Line 580"/>
            <p:cNvSpPr>
              <a:spLocks noChangeShapeType="1"/>
            </p:cNvSpPr>
            <p:nvPr/>
          </p:nvSpPr>
          <p:spPr bwMode="auto">
            <a:xfrm flipH="1">
              <a:off x="3038" y="1345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49" name="Freeform 581"/>
            <p:cNvSpPr>
              <a:spLocks/>
            </p:cNvSpPr>
            <p:nvPr/>
          </p:nvSpPr>
          <p:spPr bwMode="auto">
            <a:xfrm>
              <a:off x="3037" y="1343"/>
              <a:ext cx="6" cy="8"/>
            </a:xfrm>
            <a:custGeom>
              <a:avLst/>
              <a:gdLst>
                <a:gd name="T0" fmla="*/ 9 w 12"/>
                <a:gd name="T1" fmla="*/ 0 h 15"/>
                <a:gd name="T2" fmla="*/ 12 w 12"/>
                <a:gd name="T3" fmla="*/ 1 h 15"/>
                <a:gd name="T4" fmla="*/ 3 w 12"/>
                <a:gd name="T5" fmla="*/ 15 h 15"/>
                <a:gd name="T6" fmla="*/ 0 w 12"/>
                <a:gd name="T7" fmla="*/ 14 h 15"/>
                <a:gd name="T8" fmla="*/ 9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9" y="0"/>
                  </a:moveTo>
                  <a:lnTo>
                    <a:pt x="12" y="1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50" name="Line 582"/>
            <p:cNvSpPr>
              <a:spLocks noChangeShapeType="1"/>
            </p:cNvSpPr>
            <p:nvPr/>
          </p:nvSpPr>
          <p:spPr bwMode="auto">
            <a:xfrm flipH="1">
              <a:off x="3044" y="1348"/>
              <a:ext cx="3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51" name="Freeform 583"/>
            <p:cNvSpPr>
              <a:spLocks/>
            </p:cNvSpPr>
            <p:nvPr/>
          </p:nvSpPr>
          <p:spPr bwMode="auto">
            <a:xfrm>
              <a:off x="3043" y="1347"/>
              <a:ext cx="6" cy="8"/>
            </a:xfrm>
            <a:custGeom>
              <a:avLst/>
              <a:gdLst>
                <a:gd name="T0" fmla="*/ 10 w 12"/>
                <a:gd name="T1" fmla="*/ 0 h 17"/>
                <a:gd name="T2" fmla="*/ 12 w 12"/>
                <a:gd name="T3" fmla="*/ 1 h 17"/>
                <a:gd name="T4" fmla="*/ 2 w 12"/>
                <a:gd name="T5" fmla="*/ 17 h 17"/>
                <a:gd name="T6" fmla="*/ 0 w 12"/>
                <a:gd name="T7" fmla="*/ 16 h 17"/>
                <a:gd name="T8" fmla="*/ 10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lnTo>
                    <a:pt x="12" y="1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52" name="Freeform 584"/>
            <p:cNvSpPr>
              <a:spLocks/>
            </p:cNvSpPr>
            <p:nvPr/>
          </p:nvSpPr>
          <p:spPr bwMode="auto">
            <a:xfrm>
              <a:off x="3017" y="1334"/>
              <a:ext cx="30" cy="14"/>
            </a:xfrm>
            <a:custGeom>
              <a:avLst/>
              <a:gdLst>
                <a:gd name="T0" fmla="*/ 19 w 58"/>
                <a:gd name="T1" fmla="*/ 0 h 29"/>
                <a:gd name="T2" fmla="*/ 0 w 58"/>
                <a:gd name="T3" fmla="*/ 5 h 29"/>
                <a:gd name="T4" fmla="*/ 33 w 58"/>
                <a:gd name="T5" fmla="*/ 29 h 29"/>
                <a:gd name="T6" fmla="*/ 58 w 58"/>
                <a:gd name="T7" fmla="*/ 24 h 29"/>
                <a:gd name="T8" fmla="*/ 19 w 5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9">
                  <a:moveTo>
                    <a:pt x="19" y="0"/>
                  </a:moveTo>
                  <a:lnTo>
                    <a:pt x="0" y="5"/>
                  </a:lnTo>
                  <a:lnTo>
                    <a:pt x="33" y="29"/>
                  </a:lnTo>
                  <a:lnTo>
                    <a:pt x="58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53" name="Line 585"/>
            <p:cNvSpPr>
              <a:spLocks noChangeShapeType="1"/>
            </p:cNvSpPr>
            <p:nvPr/>
          </p:nvSpPr>
          <p:spPr bwMode="auto">
            <a:xfrm>
              <a:off x="3052" y="1356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554" name="Line 586"/>
            <p:cNvSpPr>
              <a:spLocks noChangeShapeType="1"/>
            </p:cNvSpPr>
            <p:nvPr/>
          </p:nvSpPr>
          <p:spPr bwMode="auto">
            <a:xfrm flipH="1">
              <a:off x="2994" y="1270"/>
              <a:ext cx="49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236555" name="Freeform 587"/>
          <p:cNvSpPr>
            <a:spLocks/>
          </p:cNvSpPr>
          <p:nvPr/>
        </p:nvSpPr>
        <p:spPr bwMode="auto">
          <a:xfrm>
            <a:off x="6889750" y="4783138"/>
            <a:ext cx="238125" cy="153987"/>
          </a:xfrm>
          <a:custGeom>
            <a:avLst/>
            <a:gdLst>
              <a:gd name="T0" fmla="*/ 92 w 105"/>
              <a:gd name="T1" fmla="*/ 0 h 67"/>
              <a:gd name="T2" fmla="*/ 105 w 105"/>
              <a:gd name="T3" fmla="*/ 13 h 67"/>
              <a:gd name="T4" fmla="*/ 1 w 105"/>
              <a:gd name="T5" fmla="*/ 67 h 67"/>
              <a:gd name="T6" fmla="*/ 0 w 105"/>
              <a:gd name="T7" fmla="*/ 63 h 67"/>
              <a:gd name="T8" fmla="*/ 92 w 105"/>
              <a:gd name="T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" h="67">
                <a:moveTo>
                  <a:pt x="92" y="0"/>
                </a:moveTo>
                <a:lnTo>
                  <a:pt x="105" y="13"/>
                </a:lnTo>
                <a:lnTo>
                  <a:pt x="1" y="67"/>
                </a:lnTo>
                <a:lnTo>
                  <a:pt x="0" y="63"/>
                </a:lnTo>
                <a:lnTo>
                  <a:pt x="9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56" name="Line 588"/>
          <p:cNvSpPr>
            <a:spLocks noChangeShapeType="1"/>
          </p:cNvSpPr>
          <p:nvPr/>
        </p:nvSpPr>
        <p:spPr bwMode="auto">
          <a:xfrm>
            <a:off x="7115175" y="4802188"/>
            <a:ext cx="152400" cy="936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57" name="Line 589"/>
          <p:cNvSpPr>
            <a:spLocks noChangeShapeType="1"/>
          </p:cNvSpPr>
          <p:nvPr/>
        </p:nvSpPr>
        <p:spPr bwMode="auto">
          <a:xfrm>
            <a:off x="6132513" y="501173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58" name="Freeform 590"/>
          <p:cNvSpPr>
            <a:spLocks/>
          </p:cNvSpPr>
          <p:nvPr/>
        </p:nvSpPr>
        <p:spPr bwMode="auto">
          <a:xfrm>
            <a:off x="6132513" y="5011738"/>
            <a:ext cx="4762" cy="4762"/>
          </a:xfrm>
          <a:custGeom>
            <a:avLst/>
            <a:gdLst>
              <a:gd name="T0" fmla="*/ 4 w 4"/>
              <a:gd name="T1" fmla="*/ 2 h 3"/>
              <a:gd name="T2" fmla="*/ 1 w 4"/>
              <a:gd name="T3" fmla="*/ 3 h 3"/>
              <a:gd name="T4" fmla="*/ 0 w 4"/>
              <a:gd name="T5" fmla="*/ 1 h 3"/>
              <a:gd name="T6" fmla="*/ 2 w 4"/>
              <a:gd name="T7" fmla="*/ 0 h 3"/>
              <a:gd name="T8" fmla="*/ 4 w 4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2"/>
                </a:moveTo>
                <a:lnTo>
                  <a:pt x="1" y="3"/>
                </a:lnTo>
                <a:lnTo>
                  <a:pt x="0" y="1"/>
                </a:lnTo>
                <a:lnTo>
                  <a:pt x="2" y="0"/>
                </a:lnTo>
                <a:lnTo>
                  <a:pt x="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59" name="Line 591"/>
          <p:cNvSpPr>
            <a:spLocks noChangeShapeType="1"/>
          </p:cNvSpPr>
          <p:nvPr/>
        </p:nvSpPr>
        <p:spPr bwMode="auto">
          <a:xfrm>
            <a:off x="6110288" y="503555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0" name="Freeform 592"/>
          <p:cNvSpPr>
            <a:spLocks/>
          </p:cNvSpPr>
          <p:nvPr/>
        </p:nvSpPr>
        <p:spPr bwMode="auto">
          <a:xfrm>
            <a:off x="6100763" y="5024438"/>
            <a:ext cx="12700" cy="11112"/>
          </a:xfrm>
          <a:custGeom>
            <a:avLst/>
            <a:gdLst>
              <a:gd name="T0" fmla="*/ 4 w 4"/>
              <a:gd name="T1" fmla="*/ 2 h 3"/>
              <a:gd name="T2" fmla="*/ 2 w 4"/>
              <a:gd name="T3" fmla="*/ 3 h 3"/>
              <a:gd name="T4" fmla="*/ 0 w 4"/>
              <a:gd name="T5" fmla="*/ 1 h 3"/>
              <a:gd name="T6" fmla="*/ 2 w 4"/>
              <a:gd name="T7" fmla="*/ 0 h 3"/>
              <a:gd name="T8" fmla="*/ 4 w 4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2"/>
                </a:moveTo>
                <a:lnTo>
                  <a:pt x="2" y="3"/>
                </a:lnTo>
                <a:lnTo>
                  <a:pt x="0" y="1"/>
                </a:lnTo>
                <a:lnTo>
                  <a:pt x="2" y="0"/>
                </a:lnTo>
                <a:lnTo>
                  <a:pt x="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1" name="Line 593"/>
          <p:cNvSpPr>
            <a:spLocks noChangeShapeType="1"/>
          </p:cNvSpPr>
          <p:nvPr/>
        </p:nvSpPr>
        <p:spPr bwMode="auto">
          <a:xfrm flipV="1">
            <a:off x="6083300" y="504825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2" name="Freeform 594"/>
          <p:cNvSpPr>
            <a:spLocks/>
          </p:cNvSpPr>
          <p:nvPr/>
        </p:nvSpPr>
        <p:spPr bwMode="auto">
          <a:xfrm>
            <a:off x="6073775" y="5043488"/>
            <a:ext cx="12700" cy="14287"/>
          </a:xfrm>
          <a:custGeom>
            <a:avLst/>
            <a:gdLst>
              <a:gd name="T0" fmla="*/ 6 w 6"/>
              <a:gd name="T1" fmla="*/ 4 h 5"/>
              <a:gd name="T2" fmla="*/ 4 w 6"/>
              <a:gd name="T3" fmla="*/ 5 h 5"/>
              <a:gd name="T4" fmla="*/ 0 w 6"/>
              <a:gd name="T5" fmla="*/ 1 h 5"/>
              <a:gd name="T6" fmla="*/ 3 w 6"/>
              <a:gd name="T7" fmla="*/ 0 h 5"/>
              <a:gd name="T8" fmla="*/ 6 w 6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4"/>
                </a:moveTo>
                <a:lnTo>
                  <a:pt x="4" y="5"/>
                </a:lnTo>
                <a:lnTo>
                  <a:pt x="0" y="1"/>
                </a:lnTo>
                <a:lnTo>
                  <a:pt x="3" y="0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3" name="Line 595"/>
          <p:cNvSpPr>
            <a:spLocks noChangeShapeType="1"/>
          </p:cNvSpPr>
          <p:nvPr/>
        </p:nvSpPr>
        <p:spPr bwMode="auto">
          <a:xfrm flipV="1">
            <a:off x="6056313" y="5067300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4" name="Freeform 596"/>
          <p:cNvSpPr>
            <a:spLocks/>
          </p:cNvSpPr>
          <p:nvPr/>
        </p:nvSpPr>
        <p:spPr bwMode="auto">
          <a:xfrm>
            <a:off x="6046788" y="5057775"/>
            <a:ext cx="14287" cy="19050"/>
          </a:xfrm>
          <a:custGeom>
            <a:avLst/>
            <a:gdLst>
              <a:gd name="T0" fmla="*/ 7 w 7"/>
              <a:gd name="T1" fmla="*/ 7 h 8"/>
              <a:gd name="T2" fmla="*/ 5 w 7"/>
              <a:gd name="T3" fmla="*/ 8 h 8"/>
              <a:gd name="T4" fmla="*/ 0 w 7"/>
              <a:gd name="T5" fmla="*/ 2 h 8"/>
              <a:gd name="T6" fmla="*/ 2 w 7"/>
              <a:gd name="T7" fmla="*/ 0 h 8"/>
              <a:gd name="T8" fmla="*/ 7 w 7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7" y="7"/>
                </a:moveTo>
                <a:lnTo>
                  <a:pt x="5" y="8"/>
                </a:lnTo>
                <a:lnTo>
                  <a:pt x="0" y="2"/>
                </a:lnTo>
                <a:lnTo>
                  <a:pt x="2" y="0"/>
                </a:ln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5" name="Line 597"/>
          <p:cNvSpPr>
            <a:spLocks noChangeShapeType="1"/>
          </p:cNvSpPr>
          <p:nvPr/>
        </p:nvSpPr>
        <p:spPr bwMode="auto">
          <a:xfrm flipH="1" flipV="1">
            <a:off x="6027738" y="5083175"/>
            <a:ext cx="635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6" name="Freeform 598"/>
          <p:cNvSpPr>
            <a:spLocks/>
          </p:cNvSpPr>
          <p:nvPr/>
        </p:nvSpPr>
        <p:spPr bwMode="auto">
          <a:xfrm>
            <a:off x="6019800" y="5076825"/>
            <a:ext cx="17463" cy="23813"/>
          </a:xfrm>
          <a:custGeom>
            <a:avLst/>
            <a:gdLst>
              <a:gd name="T0" fmla="*/ 8 w 8"/>
              <a:gd name="T1" fmla="*/ 8 h 9"/>
              <a:gd name="T2" fmla="*/ 5 w 8"/>
              <a:gd name="T3" fmla="*/ 9 h 9"/>
              <a:gd name="T4" fmla="*/ 0 w 8"/>
              <a:gd name="T5" fmla="*/ 1 h 9"/>
              <a:gd name="T6" fmla="*/ 2 w 8"/>
              <a:gd name="T7" fmla="*/ 0 h 9"/>
              <a:gd name="T8" fmla="*/ 8 w 8"/>
              <a:gd name="T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8" y="8"/>
                </a:moveTo>
                <a:lnTo>
                  <a:pt x="5" y="9"/>
                </a:lnTo>
                <a:lnTo>
                  <a:pt x="0" y="1"/>
                </a:lnTo>
                <a:lnTo>
                  <a:pt x="2" y="0"/>
                </a:lnTo>
                <a:lnTo>
                  <a:pt x="8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7" name="Line 599"/>
          <p:cNvSpPr>
            <a:spLocks noChangeShapeType="1"/>
          </p:cNvSpPr>
          <p:nvPr/>
        </p:nvSpPr>
        <p:spPr bwMode="auto">
          <a:xfrm flipH="1" flipV="1">
            <a:off x="5995988" y="5100638"/>
            <a:ext cx="4762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8" name="Freeform 600"/>
          <p:cNvSpPr>
            <a:spLocks/>
          </p:cNvSpPr>
          <p:nvPr/>
        </p:nvSpPr>
        <p:spPr bwMode="auto">
          <a:xfrm>
            <a:off x="5992813" y="5095875"/>
            <a:ext cx="17462" cy="23813"/>
          </a:xfrm>
          <a:custGeom>
            <a:avLst/>
            <a:gdLst>
              <a:gd name="T0" fmla="*/ 9 w 9"/>
              <a:gd name="T1" fmla="*/ 9 h 10"/>
              <a:gd name="T2" fmla="*/ 7 w 9"/>
              <a:gd name="T3" fmla="*/ 10 h 10"/>
              <a:gd name="T4" fmla="*/ 0 w 9"/>
              <a:gd name="T5" fmla="*/ 1 h 10"/>
              <a:gd name="T6" fmla="*/ 3 w 9"/>
              <a:gd name="T7" fmla="*/ 0 h 10"/>
              <a:gd name="T8" fmla="*/ 9 w 9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9" y="9"/>
                </a:moveTo>
                <a:lnTo>
                  <a:pt x="7" y="10"/>
                </a:lnTo>
                <a:lnTo>
                  <a:pt x="0" y="1"/>
                </a:lnTo>
                <a:lnTo>
                  <a:pt x="3" y="0"/>
                </a:lnTo>
                <a:lnTo>
                  <a:pt x="9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69" name="Line 601"/>
          <p:cNvSpPr>
            <a:spLocks noChangeShapeType="1"/>
          </p:cNvSpPr>
          <p:nvPr/>
        </p:nvSpPr>
        <p:spPr bwMode="auto">
          <a:xfrm flipH="1" flipV="1">
            <a:off x="5972175" y="5119688"/>
            <a:ext cx="7938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0" name="Freeform 602"/>
          <p:cNvSpPr>
            <a:spLocks/>
          </p:cNvSpPr>
          <p:nvPr/>
        </p:nvSpPr>
        <p:spPr bwMode="auto">
          <a:xfrm>
            <a:off x="5961063" y="5110163"/>
            <a:ext cx="26987" cy="28575"/>
          </a:xfrm>
          <a:custGeom>
            <a:avLst/>
            <a:gdLst>
              <a:gd name="T0" fmla="*/ 10 w 10"/>
              <a:gd name="T1" fmla="*/ 11 h 12"/>
              <a:gd name="T2" fmla="*/ 8 w 10"/>
              <a:gd name="T3" fmla="*/ 12 h 12"/>
              <a:gd name="T4" fmla="*/ 0 w 10"/>
              <a:gd name="T5" fmla="*/ 1 h 12"/>
              <a:gd name="T6" fmla="*/ 2 w 10"/>
              <a:gd name="T7" fmla="*/ 0 h 12"/>
              <a:gd name="T8" fmla="*/ 10 w 10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10" y="11"/>
                </a:moveTo>
                <a:lnTo>
                  <a:pt x="8" y="12"/>
                </a:lnTo>
                <a:lnTo>
                  <a:pt x="0" y="1"/>
                </a:lnTo>
                <a:lnTo>
                  <a:pt x="2" y="0"/>
                </a:lnTo>
                <a:lnTo>
                  <a:pt x="1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1" name="Line 603"/>
          <p:cNvSpPr>
            <a:spLocks noChangeShapeType="1"/>
          </p:cNvSpPr>
          <p:nvPr/>
        </p:nvSpPr>
        <p:spPr bwMode="auto">
          <a:xfrm flipH="1" flipV="1">
            <a:off x="5943600" y="5133975"/>
            <a:ext cx="952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2" name="Freeform 604"/>
          <p:cNvSpPr>
            <a:spLocks/>
          </p:cNvSpPr>
          <p:nvPr/>
        </p:nvSpPr>
        <p:spPr bwMode="auto">
          <a:xfrm>
            <a:off x="5932488" y="5127625"/>
            <a:ext cx="28575" cy="33338"/>
          </a:xfrm>
          <a:custGeom>
            <a:avLst/>
            <a:gdLst>
              <a:gd name="T0" fmla="*/ 11 w 11"/>
              <a:gd name="T1" fmla="*/ 12 h 13"/>
              <a:gd name="T2" fmla="*/ 9 w 11"/>
              <a:gd name="T3" fmla="*/ 13 h 13"/>
              <a:gd name="T4" fmla="*/ 0 w 11"/>
              <a:gd name="T5" fmla="*/ 1 h 13"/>
              <a:gd name="T6" fmla="*/ 2 w 11"/>
              <a:gd name="T7" fmla="*/ 0 h 13"/>
              <a:gd name="T8" fmla="*/ 11 w 11"/>
              <a:gd name="T9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11" y="12"/>
                </a:moveTo>
                <a:lnTo>
                  <a:pt x="9" y="13"/>
                </a:lnTo>
                <a:lnTo>
                  <a:pt x="0" y="1"/>
                </a:lnTo>
                <a:lnTo>
                  <a:pt x="2" y="0"/>
                </a:lnTo>
                <a:lnTo>
                  <a:pt x="11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3" name="Line 605"/>
          <p:cNvSpPr>
            <a:spLocks noChangeShapeType="1"/>
          </p:cNvSpPr>
          <p:nvPr/>
        </p:nvSpPr>
        <p:spPr bwMode="auto">
          <a:xfrm flipH="1" flipV="1">
            <a:off x="5916613" y="5146675"/>
            <a:ext cx="14287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4" name="Freeform 606"/>
          <p:cNvSpPr>
            <a:spLocks/>
          </p:cNvSpPr>
          <p:nvPr/>
        </p:nvSpPr>
        <p:spPr bwMode="auto">
          <a:xfrm>
            <a:off x="5905500" y="5141913"/>
            <a:ext cx="26988" cy="38100"/>
          </a:xfrm>
          <a:custGeom>
            <a:avLst/>
            <a:gdLst>
              <a:gd name="T0" fmla="*/ 13 w 13"/>
              <a:gd name="T1" fmla="*/ 13 h 14"/>
              <a:gd name="T2" fmla="*/ 10 w 13"/>
              <a:gd name="T3" fmla="*/ 14 h 14"/>
              <a:gd name="T4" fmla="*/ 0 w 13"/>
              <a:gd name="T5" fmla="*/ 1 h 14"/>
              <a:gd name="T6" fmla="*/ 2 w 13"/>
              <a:gd name="T7" fmla="*/ 0 h 14"/>
              <a:gd name="T8" fmla="*/ 13 w 13"/>
              <a:gd name="T9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13" y="13"/>
                </a:moveTo>
                <a:lnTo>
                  <a:pt x="10" y="14"/>
                </a:lnTo>
                <a:lnTo>
                  <a:pt x="0" y="1"/>
                </a:lnTo>
                <a:lnTo>
                  <a:pt x="2" y="0"/>
                </a:lnTo>
                <a:lnTo>
                  <a:pt x="1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5" name="Line 607"/>
          <p:cNvSpPr>
            <a:spLocks noChangeShapeType="1"/>
          </p:cNvSpPr>
          <p:nvPr/>
        </p:nvSpPr>
        <p:spPr bwMode="auto">
          <a:xfrm flipH="1" flipV="1">
            <a:off x="5889625" y="5165725"/>
            <a:ext cx="14288" cy="33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6" name="Freeform 608"/>
          <p:cNvSpPr>
            <a:spLocks/>
          </p:cNvSpPr>
          <p:nvPr/>
        </p:nvSpPr>
        <p:spPr bwMode="auto">
          <a:xfrm>
            <a:off x="5881688" y="5160963"/>
            <a:ext cx="30162" cy="38100"/>
          </a:xfrm>
          <a:custGeom>
            <a:avLst/>
            <a:gdLst>
              <a:gd name="T0" fmla="*/ 13 w 13"/>
              <a:gd name="T1" fmla="*/ 16 h 17"/>
              <a:gd name="T2" fmla="*/ 11 w 13"/>
              <a:gd name="T3" fmla="*/ 17 h 17"/>
              <a:gd name="T4" fmla="*/ 0 w 13"/>
              <a:gd name="T5" fmla="*/ 1 h 17"/>
              <a:gd name="T6" fmla="*/ 2 w 13"/>
              <a:gd name="T7" fmla="*/ 0 h 17"/>
              <a:gd name="T8" fmla="*/ 13 w 13"/>
              <a:gd name="T9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7">
                <a:moveTo>
                  <a:pt x="13" y="16"/>
                </a:moveTo>
                <a:lnTo>
                  <a:pt x="11" y="17"/>
                </a:lnTo>
                <a:lnTo>
                  <a:pt x="0" y="1"/>
                </a:lnTo>
                <a:lnTo>
                  <a:pt x="2" y="0"/>
                </a:lnTo>
                <a:lnTo>
                  <a:pt x="1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7" name="Freeform 609"/>
          <p:cNvSpPr>
            <a:spLocks/>
          </p:cNvSpPr>
          <p:nvPr/>
        </p:nvSpPr>
        <p:spPr bwMode="auto">
          <a:xfrm>
            <a:off x="5889625" y="5100638"/>
            <a:ext cx="130175" cy="69850"/>
          </a:xfrm>
          <a:custGeom>
            <a:avLst/>
            <a:gdLst>
              <a:gd name="T0" fmla="*/ 0 w 59"/>
              <a:gd name="T1" fmla="*/ 24 h 30"/>
              <a:gd name="T2" fmla="*/ 27 w 59"/>
              <a:gd name="T3" fmla="*/ 30 h 30"/>
              <a:gd name="T4" fmla="*/ 59 w 59"/>
              <a:gd name="T5" fmla="*/ 6 h 30"/>
              <a:gd name="T6" fmla="*/ 40 w 59"/>
              <a:gd name="T7" fmla="*/ 0 h 30"/>
              <a:gd name="T8" fmla="*/ 0 w 59"/>
              <a:gd name="T9" fmla="*/ 2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30">
                <a:moveTo>
                  <a:pt x="0" y="24"/>
                </a:moveTo>
                <a:lnTo>
                  <a:pt x="27" y="30"/>
                </a:lnTo>
                <a:lnTo>
                  <a:pt x="59" y="6"/>
                </a:lnTo>
                <a:lnTo>
                  <a:pt x="40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8" name="Line 610"/>
          <p:cNvSpPr>
            <a:spLocks noChangeShapeType="1"/>
          </p:cNvSpPr>
          <p:nvPr/>
        </p:nvSpPr>
        <p:spPr bwMode="auto">
          <a:xfrm>
            <a:off x="5870575" y="5203825"/>
            <a:ext cx="6350" cy="1397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79" name="Line 611"/>
          <p:cNvSpPr>
            <a:spLocks noChangeShapeType="1"/>
          </p:cNvSpPr>
          <p:nvPr/>
        </p:nvSpPr>
        <p:spPr bwMode="auto">
          <a:xfrm flipH="1" flipV="1">
            <a:off x="5903913" y="4802188"/>
            <a:ext cx="228600" cy="138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0" name="Freeform 612"/>
          <p:cNvSpPr>
            <a:spLocks/>
          </p:cNvSpPr>
          <p:nvPr/>
        </p:nvSpPr>
        <p:spPr bwMode="auto">
          <a:xfrm>
            <a:off x="5889625" y="4787900"/>
            <a:ext cx="247650" cy="158750"/>
          </a:xfrm>
          <a:custGeom>
            <a:avLst/>
            <a:gdLst>
              <a:gd name="T0" fmla="*/ 0 w 110"/>
              <a:gd name="T1" fmla="*/ 12 h 67"/>
              <a:gd name="T2" fmla="*/ 13 w 110"/>
              <a:gd name="T3" fmla="*/ 0 h 67"/>
              <a:gd name="T4" fmla="*/ 110 w 110"/>
              <a:gd name="T5" fmla="*/ 64 h 67"/>
              <a:gd name="T6" fmla="*/ 109 w 110"/>
              <a:gd name="T7" fmla="*/ 67 h 67"/>
              <a:gd name="T8" fmla="*/ 0 w 110"/>
              <a:gd name="T9" fmla="*/ 1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67">
                <a:moveTo>
                  <a:pt x="0" y="12"/>
                </a:moveTo>
                <a:lnTo>
                  <a:pt x="13" y="0"/>
                </a:lnTo>
                <a:lnTo>
                  <a:pt x="110" y="64"/>
                </a:lnTo>
                <a:lnTo>
                  <a:pt x="109" y="67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1" name="Line 613"/>
          <p:cNvSpPr>
            <a:spLocks noChangeShapeType="1"/>
          </p:cNvSpPr>
          <p:nvPr/>
        </p:nvSpPr>
        <p:spPr bwMode="auto">
          <a:xfrm flipV="1">
            <a:off x="5753100" y="4806950"/>
            <a:ext cx="150813" cy="936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2" name="Line 614"/>
          <p:cNvSpPr>
            <a:spLocks noChangeShapeType="1"/>
          </p:cNvSpPr>
          <p:nvPr/>
        </p:nvSpPr>
        <p:spPr bwMode="auto">
          <a:xfrm>
            <a:off x="5870575" y="5348288"/>
            <a:ext cx="90488" cy="539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3" name="Line 615"/>
          <p:cNvSpPr>
            <a:spLocks noChangeShapeType="1"/>
          </p:cNvSpPr>
          <p:nvPr/>
        </p:nvSpPr>
        <p:spPr bwMode="auto">
          <a:xfrm flipH="1" flipV="1">
            <a:off x="5870575" y="5381625"/>
            <a:ext cx="76200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4" name="Line 616"/>
          <p:cNvSpPr>
            <a:spLocks noChangeShapeType="1"/>
          </p:cNvSpPr>
          <p:nvPr/>
        </p:nvSpPr>
        <p:spPr bwMode="auto">
          <a:xfrm>
            <a:off x="6019800" y="5511800"/>
            <a:ext cx="3175" cy="1174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5" name="Line 617"/>
          <p:cNvSpPr>
            <a:spLocks noChangeShapeType="1"/>
          </p:cNvSpPr>
          <p:nvPr/>
        </p:nvSpPr>
        <p:spPr bwMode="auto">
          <a:xfrm flipH="1">
            <a:off x="5870575" y="5629275"/>
            <a:ext cx="149225" cy="92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6" name="Line 618"/>
          <p:cNvSpPr>
            <a:spLocks noChangeShapeType="1"/>
          </p:cNvSpPr>
          <p:nvPr/>
        </p:nvSpPr>
        <p:spPr bwMode="auto">
          <a:xfrm flipV="1">
            <a:off x="5870575" y="5608638"/>
            <a:ext cx="117475" cy="746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7" name="Line 619"/>
          <p:cNvSpPr>
            <a:spLocks noChangeShapeType="1"/>
          </p:cNvSpPr>
          <p:nvPr/>
        </p:nvSpPr>
        <p:spPr bwMode="auto">
          <a:xfrm flipH="1" flipV="1">
            <a:off x="5708650" y="5629275"/>
            <a:ext cx="161925" cy="92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8" name="Line 620"/>
          <p:cNvSpPr>
            <a:spLocks noChangeShapeType="1"/>
          </p:cNvSpPr>
          <p:nvPr/>
        </p:nvSpPr>
        <p:spPr bwMode="auto">
          <a:xfrm flipV="1">
            <a:off x="5708650" y="5437188"/>
            <a:ext cx="4763" cy="192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89" name="Line 621"/>
          <p:cNvSpPr>
            <a:spLocks noChangeShapeType="1"/>
          </p:cNvSpPr>
          <p:nvPr/>
        </p:nvSpPr>
        <p:spPr bwMode="auto">
          <a:xfrm>
            <a:off x="5740400" y="5461000"/>
            <a:ext cx="4763" cy="1476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0" name="Line 622"/>
          <p:cNvSpPr>
            <a:spLocks noChangeShapeType="1"/>
          </p:cNvSpPr>
          <p:nvPr/>
        </p:nvSpPr>
        <p:spPr bwMode="auto">
          <a:xfrm flipV="1">
            <a:off x="5708650" y="5348288"/>
            <a:ext cx="161925" cy="936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1" name="Line 623"/>
          <p:cNvSpPr>
            <a:spLocks noChangeShapeType="1"/>
          </p:cNvSpPr>
          <p:nvPr/>
        </p:nvSpPr>
        <p:spPr bwMode="auto">
          <a:xfrm>
            <a:off x="7154863" y="5348288"/>
            <a:ext cx="153987" cy="936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2" name="Line 624"/>
          <p:cNvSpPr>
            <a:spLocks noChangeShapeType="1"/>
          </p:cNvSpPr>
          <p:nvPr/>
        </p:nvSpPr>
        <p:spPr bwMode="auto">
          <a:xfrm flipH="1" flipV="1">
            <a:off x="7150100" y="5381625"/>
            <a:ext cx="127000" cy="793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3" name="Line 625"/>
          <p:cNvSpPr>
            <a:spLocks noChangeShapeType="1"/>
          </p:cNvSpPr>
          <p:nvPr/>
        </p:nvSpPr>
        <p:spPr bwMode="auto">
          <a:xfrm>
            <a:off x="7308850" y="5441950"/>
            <a:ext cx="3175" cy="1873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4" name="Line 626"/>
          <p:cNvSpPr>
            <a:spLocks noChangeShapeType="1"/>
          </p:cNvSpPr>
          <p:nvPr/>
        </p:nvSpPr>
        <p:spPr bwMode="auto">
          <a:xfrm flipH="1">
            <a:off x="7150100" y="5629275"/>
            <a:ext cx="158750" cy="92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5" name="Line 627"/>
          <p:cNvSpPr>
            <a:spLocks noChangeShapeType="1"/>
          </p:cNvSpPr>
          <p:nvPr/>
        </p:nvSpPr>
        <p:spPr bwMode="auto">
          <a:xfrm flipV="1">
            <a:off x="7150100" y="5608638"/>
            <a:ext cx="127000" cy="746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6" name="Line 628"/>
          <p:cNvSpPr>
            <a:spLocks noChangeShapeType="1"/>
          </p:cNvSpPr>
          <p:nvPr/>
        </p:nvSpPr>
        <p:spPr bwMode="auto">
          <a:xfrm flipH="1" flipV="1">
            <a:off x="6992938" y="5629275"/>
            <a:ext cx="157162" cy="92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7" name="Line 629"/>
          <p:cNvSpPr>
            <a:spLocks noChangeShapeType="1"/>
          </p:cNvSpPr>
          <p:nvPr/>
        </p:nvSpPr>
        <p:spPr bwMode="auto">
          <a:xfrm flipV="1">
            <a:off x="6992938" y="5511800"/>
            <a:ext cx="4762" cy="1174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8" name="Line 630"/>
          <p:cNvSpPr>
            <a:spLocks noChangeShapeType="1"/>
          </p:cNvSpPr>
          <p:nvPr/>
        </p:nvSpPr>
        <p:spPr bwMode="auto">
          <a:xfrm>
            <a:off x="7024688" y="5511800"/>
            <a:ext cx="3175" cy="96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599" name="Line 631"/>
          <p:cNvSpPr>
            <a:spLocks noChangeShapeType="1"/>
          </p:cNvSpPr>
          <p:nvPr/>
        </p:nvSpPr>
        <p:spPr bwMode="auto">
          <a:xfrm flipH="1">
            <a:off x="7061200" y="5348288"/>
            <a:ext cx="88900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0" name="Line 632"/>
          <p:cNvSpPr>
            <a:spLocks noChangeShapeType="1"/>
          </p:cNvSpPr>
          <p:nvPr/>
        </p:nvSpPr>
        <p:spPr bwMode="auto">
          <a:xfrm flipV="1">
            <a:off x="7272338" y="4802188"/>
            <a:ext cx="163512" cy="936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1" name="Line 633"/>
          <p:cNvSpPr>
            <a:spLocks noChangeShapeType="1"/>
          </p:cNvSpPr>
          <p:nvPr/>
        </p:nvSpPr>
        <p:spPr bwMode="auto">
          <a:xfrm flipH="1">
            <a:off x="7304088" y="4843463"/>
            <a:ext cx="131762" cy="698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2" name="Line 634"/>
          <p:cNvSpPr>
            <a:spLocks noChangeShapeType="1"/>
          </p:cNvSpPr>
          <p:nvPr/>
        </p:nvSpPr>
        <p:spPr bwMode="auto">
          <a:xfrm>
            <a:off x="7435850" y="4802188"/>
            <a:ext cx="155575" cy="936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3" name="Line 635"/>
          <p:cNvSpPr>
            <a:spLocks noChangeShapeType="1"/>
          </p:cNvSpPr>
          <p:nvPr/>
        </p:nvSpPr>
        <p:spPr bwMode="auto">
          <a:xfrm>
            <a:off x="7591425" y="4895850"/>
            <a:ext cx="4763" cy="1873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4" name="Line 636"/>
          <p:cNvSpPr>
            <a:spLocks noChangeShapeType="1"/>
          </p:cNvSpPr>
          <p:nvPr/>
        </p:nvSpPr>
        <p:spPr bwMode="auto">
          <a:xfrm flipV="1">
            <a:off x="7554913" y="4913313"/>
            <a:ext cx="4762" cy="149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5" name="Line 637"/>
          <p:cNvSpPr>
            <a:spLocks noChangeShapeType="1"/>
          </p:cNvSpPr>
          <p:nvPr/>
        </p:nvSpPr>
        <p:spPr bwMode="auto">
          <a:xfrm flipH="1">
            <a:off x="7435850" y="5083175"/>
            <a:ext cx="155575" cy="96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6" name="Line 638"/>
          <p:cNvSpPr>
            <a:spLocks noChangeShapeType="1"/>
          </p:cNvSpPr>
          <p:nvPr/>
        </p:nvSpPr>
        <p:spPr bwMode="auto">
          <a:xfrm flipH="1" flipV="1">
            <a:off x="7345363" y="5122863"/>
            <a:ext cx="90487" cy="571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7" name="Line 639"/>
          <p:cNvSpPr>
            <a:spLocks noChangeShapeType="1"/>
          </p:cNvSpPr>
          <p:nvPr/>
        </p:nvSpPr>
        <p:spPr bwMode="auto">
          <a:xfrm>
            <a:off x="7358063" y="5095875"/>
            <a:ext cx="77787" cy="428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8" name="Line 640"/>
          <p:cNvSpPr>
            <a:spLocks noChangeShapeType="1"/>
          </p:cNvSpPr>
          <p:nvPr/>
        </p:nvSpPr>
        <p:spPr bwMode="auto">
          <a:xfrm flipV="1">
            <a:off x="7272338" y="4895850"/>
            <a:ext cx="4762" cy="127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09" name="Line 641"/>
          <p:cNvSpPr>
            <a:spLocks noChangeShapeType="1"/>
          </p:cNvSpPr>
          <p:nvPr/>
        </p:nvSpPr>
        <p:spPr bwMode="auto">
          <a:xfrm>
            <a:off x="5753100" y="4900613"/>
            <a:ext cx="4763" cy="1238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0" name="Line 642"/>
          <p:cNvSpPr>
            <a:spLocks noChangeShapeType="1"/>
          </p:cNvSpPr>
          <p:nvPr/>
        </p:nvSpPr>
        <p:spPr bwMode="auto">
          <a:xfrm flipV="1">
            <a:off x="5718175" y="4919663"/>
            <a:ext cx="4763" cy="1047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1" name="Line 643"/>
          <p:cNvSpPr>
            <a:spLocks noChangeShapeType="1"/>
          </p:cNvSpPr>
          <p:nvPr/>
        </p:nvSpPr>
        <p:spPr bwMode="auto">
          <a:xfrm flipH="1">
            <a:off x="5592763" y="5119688"/>
            <a:ext cx="107950" cy="66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2" name="Line 644"/>
          <p:cNvSpPr>
            <a:spLocks noChangeShapeType="1"/>
          </p:cNvSpPr>
          <p:nvPr/>
        </p:nvSpPr>
        <p:spPr bwMode="auto">
          <a:xfrm flipH="1" flipV="1">
            <a:off x="5434013" y="5087938"/>
            <a:ext cx="158750" cy="984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3" name="Line 645"/>
          <p:cNvSpPr>
            <a:spLocks noChangeShapeType="1"/>
          </p:cNvSpPr>
          <p:nvPr/>
        </p:nvSpPr>
        <p:spPr bwMode="auto">
          <a:xfrm>
            <a:off x="5470525" y="5067300"/>
            <a:ext cx="122238" cy="746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4" name="Line 646"/>
          <p:cNvSpPr>
            <a:spLocks noChangeShapeType="1"/>
          </p:cNvSpPr>
          <p:nvPr/>
        </p:nvSpPr>
        <p:spPr bwMode="auto">
          <a:xfrm flipV="1">
            <a:off x="5434013" y="4900613"/>
            <a:ext cx="4762" cy="1873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5" name="Line 647"/>
          <p:cNvSpPr>
            <a:spLocks noChangeShapeType="1"/>
          </p:cNvSpPr>
          <p:nvPr/>
        </p:nvSpPr>
        <p:spPr bwMode="auto">
          <a:xfrm flipV="1">
            <a:off x="5434013" y="4802188"/>
            <a:ext cx="163512" cy="984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6" name="Line 648"/>
          <p:cNvSpPr>
            <a:spLocks noChangeShapeType="1"/>
          </p:cNvSpPr>
          <p:nvPr/>
        </p:nvSpPr>
        <p:spPr bwMode="auto">
          <a:xfrm flipH="1">
            <a:off x="5465763" y="4843463"/>
            <a:ext cx="127000" cy="809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7" name="Line 649"/>
          <p:cNvSpPr>
            <a:spLocks noChangeShapeType="1"/>
          </p:cNvSpPr>
          <p:nvPr/>
        </p:nvSpPr>
        <p:spPr bwMode="auto">
          <a:xfrm>
            <a:off x="5592763" y="4806950"/>
            <a:ext cx="157162" cy="936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8" name="Line 650"/>
          <p:cNvSpPr>
            <a:spLocks noChangeShapeType="1"/>
          </p:cNvSpPr>
          <p:nvPr/>
        </p:nvSpPr>
        <p:spPr bwMode="auto">
          <a:xfrm flipV="1">
            <a:off x="6375400" y="5035550"/>
            <a:ext cx="90488" cy="1206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19" name="Line 651"/>
          <p:cNvSpPr>
            <a:spLocks noChangeShapeType="1"/>
          </p:cNvSpPr>
          <p:nvPr/>
        </p:nvSpPr>
        <p:spPr bwMode="auto">
          <a:xfrm flipH="1" flipV="1">
            <a:off x="6556375" y="5035550"/>
            <a:ext cx="80963" cy="1063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0" name="Line 652"/>
          <p:cNvSpPr>
            <a:spLocks noChangeShapeType="1"/>
          </p:cNvSpPr>
          <p:nvPr/>
        </p:nvSpPr>
        <p:spPr bwMode="auto">
          <a:xfrm flipH="1" flipV="1">
            <a:off x="6237288" y="5054600"/>
            <a:ext cx="49212" cy="920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1" name="Line 653"/>
          <p:cNvSpPr>
            <a:spLocks noChangeShapeType="1"/>
          </p:cNvSpPr>
          <p:nvPr/>
        </p:nvSpPr>
        <p:spPr bwMode="auto">
          <a:xfrm flipV="1">
            <a:off x="6713538" y="5043488"/>
            <a:ext cx="71437" cy="1365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2" name="Line 654"/>
          <p:cNvSpPr>
            <a:spLocks noChangeShapeType="1"/>
          </p:cNvSpPr>
          <p:nvPr/>
        </p:nvSpPr>
        <p:spPr bwMode="auto">
          <a:xfrm>
            <a:off x="5821363" y="5106988"/>
            <a:ext cx="42862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3" name="Freeform 655"/>
          <p:cNvSpPr>
            <a:spLocks/>
          </p:cNvSpPr>
          <p:nvPr/>
        </p:nvSpPr>
        <p:spPr bwMode="auto">
          <a:xfrm>
            <a:off x="5816600" y="5087938"/>
            <a:ext cx="436563" cy="115887"/>
          </a:xfrm>
          <a:custGeom>
            <a:avLst/>
            <a:gdLst>
              <a:gd name="T0" fmla="*/ 194 w 194"/>
              <a:gd name="T1" fmla="*/ 47 h 50"/>
              <a:gd name="T2" fmla="*/ 193 w 194"/>
              <a:gd name="T3" fmla="*/ 50 h 50"/>
              <a:gd name="T4" fmla="*/ 0 w 194"/>
              <a:gd name="T5" fmla="*/ 15 h 50"/>
              <a:gd name="T6" fmla="*/ 3 w 194"/>
              <a:gd name="T7" fmla="*/ 0 h 50"/>
              <a:gd name="T8" fmla="*/ 194 w 194"/>
              <a:gd name="T9" fmla="*/ 4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50">
                <a:moveTo>
                  <a:pt x="194" y="47"/>
                </a:moveTo>
                <a:lnTo>
                  <a:pt x="193" y="50"/>
                </a:lnTo>
                <a:lnTo>
                  <a:pt x="0" y="15"/>
                </a:lnTo>
                <a:lnTo>
                  <a:pt x="3" y="0"/>
                </a:lnTo>
                <a:lnTo>
                  <a:pt x="19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4" name="Line 656"/>
          <p:cNvSpPr>
            <a:spLocks noChangeShapeType="1"/>
          </p:cNvSpPr>
          <p:nvPr/>
        </p:nvSpPr>
        <p:spPr bwMode="auto">
          <a:xfrm flipH="1">
            <a:off x="6735763" y="5100638"/>
            <a:ext cx="477837" cy="103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5" name="Freeform 657"/>
          <p:cNvSpPr>
            <a:spLocks/>
          </p:cNvSpPr>
          <p:nvPr/>
        </p:nvSpPr>
        <p:spPr bwMode="auto">
          <a:xfrm>
            <a:off x="6735763" y="5083175"/>
            <a:ext cx="485775" cy="123825"/>
          </a:xfrm>
          <a:custGeom>
            <a:avLst/>
            <a:gdLst>
              <a:gd name="T0" fmla="*/ 0 w 215"/>
              <a:gd name="T1" fmla="*/ 55 h 55"/>
              <a:gd name="T2" fmla="*/ 0 w 215"/>
              <a:gd name="T3" fmla="*/ 51 h 55"/>
              <a:gd name="T4" fmla="*/ 212 w 215"/>
              <a:gd name="T5" fmla="*/ 0 h 55"/>
              <a:gd name="T6" fmla="*/ 215 w 215"/>
              <a:gd name="T7" fmla="*/ 16 h 55"/>
              <a:gd name="T8" fmla="*/ 0 w 215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55">
                <a:moveTo>
                  <a:pt x="0" y="55"/>
                </a:moveTo>
                <a:lnTo>
                  <a:pt x="0" y="51"/>
                </a:lnTo>
                <a:lnTo>
                  <a:pt x="212" y="0"/>
                </a:lnTo>
                <a:lnTo>
                  <a:pt x="215" y="16"/>
                </a:lnTo>
                <a:lnTo>
                  <a:pt x="0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6" name="Line 658"/>
          <p:cNvSpPr>
            <a:spLocks noChangeShapeType="1"/>
          </p:cNvSpPr>
          <p:nvPr/>
        </p:nvSpPr>
        <p:spPr bwMode="auto">
          <a:xfrm flipH="1" flipV="1">
            <a:off x="6286500" y="5264150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7" name="Freeform 659"/>
          <p:cNvSpPr>
            <a:spLocks/>
          </p:cNvSpPr>
          <p:nvPr/>
        </p:nvSpPr>
        <p:spPr bwMode="auto">
          <a:xfrm>
            <a:off x="6280150" y="5264150"/>
            <a:ext cx="12700" cy="4763"/>
          </a:xfrm>
          <a:custGeom>
            <a:avLst/>
            <a:gdLst>
              <a:gd name="T0" fmla="*/ 0 w 4"/>
              <a:gd name="T1" fmla="*/ 1 h 2"/>
              <a:gd name="T2" fmla="*/ 2 w 4"/>
              <a:gd name="T3" fmla="*/ 0 h 2"/>
              <a:gd name="T4" fmla="*/ 4 w 4"/>
              <a:gd name="T5" fmla="*/ 1 h 2"/>
              <a:gd name="T6" fmla="*/ 2 w 4"/>
              <a:gd name="T7" fmla="*/ 2 h 2"/>
              <a:gd name="T8" fmla="*/ 0 w 4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0" y="1"/>
                </a:moveTo>
                <a:lnTo>
                  <a:pt x="2" y="0"/>
                </a:lnTo>
                <a:lnTo>
                  <a:pt x="4" y="1"/>
                </a:lnTo>
                <a:lnTo>
                  <a:pt x="2" y="2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8" name="Line 660"/>
          <p:cNvSpPr>
            <a:spLocks noChangeShapeType="1"/>
          </p:cNvSpPr>
          <p:nvPr/>
        </p:nvSpPr>
        <p:spPr bwMode="auto">
          <a:xfrm flipH="1">
            <a:off x="6259513" y="52832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29" name="Freeform 661"/>
          <p:cNvSpPr>
            <a:spLocks/>
          </p:cNvSpPr>
          <p:nvPr/>
        </p:nvSpPr>
        <p:spPr bwMode="auto">
          <a:xfrm>
            <a:off x="6253163" y="5278438"/>
            <a:ext cx="11112" cy="12700"/>
          </a:xfrm>
          <a:custGeom>
            <a:avLst/>
            <a:gdLst>
              <a:gd name="T0" fmla="*/ 0 w 6"/>
              <a:gd name="T1" fmla="*/ 1 h 6"/>
              <a:gd name="T2" fmla="*/ 2 w 6"/>
              <a:gd name="T3" fmla="*/ 0 h 6"/>
              <a:gd name="T4" fmla="*/ 6 w 6"/>
              <a:gd name="T5" fmla="*/ 4 h 6"/>
              <a:gd name="T6" fmla="*/ 4 w 6"/>
              <a:gd name="T7" fmla="*/ 6 h 6"/>
              <a:gd name="T8" fmla="*/ 0 w 6"/>
              <a:gd name="T9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1"/>
                </a:moveTo>
                <a:lnTo>
                  <a:pt x="2" y="0"/>
                </a:lnTo>
                <a:lnTo>
                  <a:pt x="6" y="4"/>
                </a:lnTo>
                <a:lnTo>
                  <a:pt x="4" y="6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0" name="Line 662"/>
          <p:cNvSpPr>
            <a:spLocks noChangeShapeType="1"/>
          </p:cNvSpPr>
          <p:nvPr/>
        </p:nvSpPr>
        <p:spPr bwMode="auto">
          <a:xfrm>
            <a:off x="6230938" y="5297488"/>
            <a:ext cx="63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1" name="Freeform 663"/>
          <p:cNvSpPr>
            <a:spLocks/>
          </p:cNvSpPr>
          <p:nvPr/>
        </p:nvSpPr>
        <p:spPr bwMode="auto">
          <a:xfrm>
            <a:off x="6223000" y="5297488"/>
            <a:ext cx="14288" cy="12700"/>
          </a:xfrm>
          <a:custGeom>
            <a:avLst/>
            <a:gdLst>
              <a:gd name="T0" fmla="*/ 0 w 6"/>
              <a:gd name="T1" fmla="*/ 1 h 7"/>
              <a:gd name="T2" fmla="*/ 2 w 6"/>
              <a:gd name="T3" fmla="*/ 0 h 7"/>
              <a:gd name="T4" fmla="*/ 6 w 6"/>
              <a:gd name="T5" fmla="*/ 5 h 7"/>
              <a:gd name="T6" fmla="*/ 4 w 6"/>
              <a:gd name="T7" fmla="*/ 7 h 7"/>
              <a:gd name="T8" fmla="*/ 0 w 6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0" y="1"/>
                </a:moveTo>
                <a:lnTo>
                  <a:pt x="2" y="0"/>
                </a:lnTo>
                <a:lnTo>
                  <a:pt x="6" y="5"/>
                </a:lnTo>
                <a:lnTo>
                  <a:pt x="4" y="7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2" name="Line 664"/>
          <p:cNvSpPr>
            <a:spLocks noChangeShapeType="1"/>
          </p:cNvSpPr>
          <p:nvPr/>
        </p:nvSpPr>
        <p:spPr bwMode="auto">
          <a:xfrm>
            <a:off x="6200775" y="5314950"/>
            <a:ext cx="317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3" name="Freeform 665"/>
          <p:cNvSpPr>
            <a:spLocks/>
          </p:cNvSpPr>
          <p:nvPr/>
        </p:nvSpPr>
        <p:spPr bwMode="auto">
          <a:xfrm>
            <a:off x="6191250" y="5310188"/>
            <a:ext cx="17463" cy="23812"/>
          </a:xfrm>
          <a:custGeom>
            <a:avLst/>
            <a:gdLst>
              <a:gd name="T0" fmla="*/ 0 w 8"/>
              <a:gd name="T1" fmla="*/ 1 h 9"/>
              <a:gd name="T2" fmla="*/ 2 w 8"/>
              <a:gd name="T3" fmla="*/ 0 h 9"/>
              <a:gd name="T4" fmla="*/ 8 w 8"/>
              <a:gd name="T5" fmla="*/ 7 h 9"/>
              <a:gd name="T6" fmla="*/ 6 w 8"/>
              <a:gd name="T7" fmla="*/ 9 h 9"/>
              <a:gd name="T8" fmla="*/ 0 w 8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0" y="1"/>
                </a:moveTo>
                <a:lnTo>
                  <a:pt x="2" y="0"/>
                </a:lnTo>
                <a:lnTo>
                  <a:pt x="8" y="7"/>
                </a:lnTo>
                <a:lnTo>
                  <a:pt x="6" y="9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4" name="Line 666"/>
          <p:cNvSpPr>
            <a:spLocks noChangeShapeType="1"/>
          </p:cNvSpPr>
          <p:nvPr/>
        </p:nvSpPr>
        <p:spPr bwMode="auto">
          <a:xfrm>
            <a:off x="6169025" y="5334000"/>
            <a:ext cx="793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5" name="Freeform 667"/>
          <p:cNvSpPr>
            <a:spLocks/>
          </p:cNvSpPr>
          <p:nvPr/>
        </p:nvSpPr>
        <p:spPr bwMode="auto">
          <a:xfrm>
            <a:off x="6159500" y="5329238"/>
            <a:ext cx="22225" cy="28575"/>
          </a:xfrm>
          <a:custGeom>
            <a:avLst/>
            <a:gdLst>
              <a:gd name="T0" fmla="*/ 0 w 9"/>
              <a:gd name="T1" fmla="*/ 2 h 12"/>
              <a:gd name="T2" fmla="*/ 2 w 9"/>
              <a:gd name="T3" fmla="*/ 0 h 12"/>
              <a:gd name="T4" fmla="*/ 9 w 9"/>
              <a:gd name="T5" fmla="*/ 11 h 12"/>
              <a:gd name="T6" fmla="*/ 6 w 9"/>
              <a:gd name="T7" fmla="*/ 12 h 12"/>
              <a:gd name="T8" fmla="*/ 0 w 9"/>
              <a:gd name="T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2">
                <a:moveTo>
                  <a:pt x="0" y="2"/>
                </a:moveTo>
                <a:lnTo>
                  <a:pt x="2" y="0"/>
                </a:lnTo>
                <a:lnTo>
                  <a:pt x="9" y="11"/>
                </a:lnTo>
                <a:lnTo>
                  <a:pt x="6" y="1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6" name="Line 668"/>
          <p:cNvSpPr>
            <a:spLocks noChangeShapeType="1"/>
          </p:cNvSpPr>
          <p:nvPr/>
        </p:nvSpPr>
        <p:spPr bwMode="auto">
          <a:xfrm>
            <a:off x="6137275" y="5353050"/>
            <a:ext cx="14288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7" name="Freeform 669"/>
          <p:cNvSpPr>
            <a:spLocks/>
          </p:cNvSpPr>
          <p:nvPr/>
        </p:nvSpPr>
        <p:spPr bwMode="auto">
          <a:xfrm>
            <a:off x="6132513" y="5348288"/>
            <a:ext cx="22225" cy="26987"/>
          </a:xfrm>
          <a:custGeom>
            <a:avLst/>
            <a:gdLst>
              <a:gd name="T0" fmla="*/ 0 w 10"/>
              <a:gd name="T1" fmla="*/ 1 h 14"/>
              <a:gd name="T2" fmla="*/ 2 w 10"/>
              <a:gd name="T3" fmla="*/ 0 h 14"/>
              <a:gd name="T4" fmla="*/ 10 w 10"/>
              <a:gd name="T5" fmla="*/ 13 h 14"/>
              <a:gd name="T6" fmla="*/ 8 w 10"/>
              <a:gd name="T7" fmla="*/ 14 h 14"/>
              <a:gd name="T8" fmla="*/ 0 w 10"/>
              <a:gd name="T9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">
                <a:moveTo>
                  <a:pt x="0" y="1"/>
                </a:moveTo>
                <a:lnTo>
                  <a:pt x="2" y="0"/>
                </a:lnTo>
                <a:lnTo>
                  <a:pt x="10" y="13"/>
                </a:lnTo>
                <a:lnTo>
                  <a:pt x="8" y="14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8" name="Line 670"/>
          <p:cNvSpPr>
            <a:spLocks noChangeShapeType="1"/>
          </p:cNvSpPr>
          <p:nvPr/>
        </p:nvSpPr>
        <p:spPr bwMode="auto">
          <a:xfrm>
            <a:off x="6110288" y="5367338"/>
            <a:ext cx="793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39" name="Freeform 671"/>
          <p:cNvSpPr>
            <a:spLocks/>
          </p:cNvSpPr>
          <p:nvPr/>
        </p:nvSpPr>
        <p:spPr bwMode="auto">
          <a:xfrm>
            <a:off x="6100763" y="5367338"/>
            <a:ext cx="26987" cy="31750"/>
          </a:xfrm>
          <a:custGeom>
            <a:avLst/>
            <a:gdLst>
              <a:gd name="T0" fmla="*/ 0 w 12"/>
              <a:gd name="T1" fmla="*/ 1 h 15"/>
              <a:gd name="T2" fmla="*/ 2 w 12"/>
              <a:gd name="T3" fmla="*/ 0 h 15"/>
              <a:gd name="T4" fmla="*/ 12 w 12"/>
              <a:gd name="T5" fmla="*/ 14 h 15"/>
              <a:gd name="T6" fmla="*/ 10 w 12"/>
              <a:gd name="T7" fmla="*/ 15 h 15"/>
              <a:gd name="T8" fmla="*/ 0 w 12"/>
              <a:gd name="T9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5">
                <a:moveTo>
                  <a:pt x="0" y="1"/>
                </a:moveTo>
                <a:lnTo>
                  <a:pt x="2" y="0"/>
                </a:lnTo>
                <a:lnTo>
                  <a:pt x="12" y="14"/>
                </a:lnTo>
                <a:lnTo>
                  <a:pt x="10" y="15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0" name="Line 672"/>
          <p:cNvSpPr>
            <a:spLocks noChangeShapeType="1"/>
          </p:cNvSpPr>
          <p:nvPr/>
        </p:nvSpPr>
        <p:spPr bwMode="auto">
          <a:xfrm>
            <a:off x="6078538" y="5386388"/>
            <a:ext cx="1270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1" name="Freeform 673"/>
          <p:cNvSpPr>
            <a:spLocks/>
          </p:cNvSpPr>
          <p:nvPr/>
        </p:nvSpPr>
        <p:spPr bwMode="auto">
          <a:xfrm>
            <a:off x="6069013" y="5381625"/>
            <a:ext cx="31750" cy="39688"/>
          </a:xfrm>
          <a:custGeom>
            <a:avLst/>
            <a:gdLst>
              <a:gd name="T0" fmla="*/ 0 w 14"/>
              <a:gd name="T1" fmla="*/ 1 h 18"/>
              <a:gd name="T2" fmla="*/ 2 w 14"/>
              <a:gd name="T3" fmla="*/ 0 h 18"/>
              <a:gd name="T4" fmla="*/ 14 w 14"/>
              <a:gd name="T5" fmla="*/ 17 h 18"/>
              <a:gd name="T6" fmla="*/ 11 w 14"/>
              <a:gd name="T7" fmla="*/ 18 h 18"/>
              <a:gd name="T8" fmla="*/ 0 w 14"/>
              <a:gd name="T9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8">
                <a:moveTo>
                  <a:pt x="0" y="1"/>
                </a:moveTo>
                <a:lnTo>
                  <a:pt x="2" y="0"/>
                </a:lnTo>
                <a:lnTo>
                  <a:pt x="14" y="17"/>
                </a:lnTo>
                <a:lnTo>
                  <a:pt x="11" y="18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2" name="Line 674"/>
          <p:cNvSpPr>
            <a:spLocks noChangeShapeType="1"/>
          </p:cNvSpPr>
          <p:nvPr/>
        </p:nvSpPr>
        <p:spPr bwMode="auto">
          <a:xfrm flipH="1">
            <a:off x="6743700" y="52498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3" name="Freeform 675"/>
          <p:cNvSpPr>
            <a:spLocks/>
          </p:cNvSpPr>
          <p:nvPr/>
        </p:nvSpPr>
        <p:spPr bwMode="auto">
          <a:xfrm>
            <a:off x="6740525" y="5249863"/>
            <a:ext cx="7938" cy="9525"/>
          </a:xfrm>
          <a:custGeom>
            <a:avLst/>
            <a:gdLst>
              <a:gd name="T0" fmla="*/ 3 w 5"/>
              <a:gd name="T1" fmla="*/ 3 h 3"/>
              <a:gd name="T2" fmla="*/ 0 w 5"/>
              <a:gd name="T3" fmla="*/ 2 h 3"/>
              <a:gd name="T4" fmla="*/ 3 w 5"/>
              <a:gd name="T5" fmla="*/ 0 h 3"/>
              <a:gd name="T6" fmla="*/ 5 w 5"/>
              <a:gd name="T7" fmla="*/ 1 h 3"/>
              <a:gd name="T8" fmla="*/ 3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3" y="3"/>
                </a:moveTo>
                <a:lnTo>
                  <a:pt x="0" y="2"/>
                </a:lnTo>
                <a:lnTo>
                  <a:pt x="3" y="0"/>
                </a:lnTo>
                <a:lnTo>
                  <a:pt x="5" y="1"/>
                </a:lnTo>
                <a:lnTo>
                  <a:pt x="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4" name="Line 676"/>
          <p:cNvSpPr>
            <a:spLocks noChangeShapeType="1"/>
          </p:cNvSpPr>
          <p:nvPr/>
        </p:nvSpPr>
        <p:spPr bwMode="auto">
          <a:xfrm flipV="1">
            <a:off x="6777038" y="52736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5" name="Freeform 677"/>
          <p:cNvSpPr>
            <a:spLocks/>
          </p:cNvSpPr>
          <p:nvPr/>
        </p:nvSpPr>
        <p:spPr bwMode="auto">
          <a:xfrm>
            <a:off x="6767513" y="5268913"/>
            <a:ext cx="12700" cy="14287"/>
          </a:xfrm>
          <a:custGeom>
            <a:avLst/>
            <a:gdLst>
              <a:gd name="T0" fmla="*/ 2 w 4"/>
              <a:gd name="T1" fmla="*/ 4 h 4"/>
              <a:gd name="T2" fmla="*/ 0 w 4"/>
              <a:gd name="T3" fmla="*/ 3 h 4"/>
              <a:gd name="T4" fmla="*/ 2 w 4"/>
              <a:gd name="T5" fmla="*/ 0 h 4"/>
              <a:gd name="T6" fmla="*/ 4 w 4"/>
              <a:gd name="T7" fmla="*/ 1 h 4"/>
              <a:gd name="T8" fmla="*/ 2 w 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4"/>
                </a:moveTo>
                <a:lnTo>
                  <a:pt x="0" y="3"/>
                </a:lnTo>
                <a:lnTo>
                  <a:pt x="2" y="0"/>
                </a:lnTo>
                <a:lnTo>
                  <a:pt x="4" y="1"/>
                </a:lnTo>
                <a:lnTo>
                  <a:pt x="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6" name="Line 678"/>
          <p:cNvSpPr>
            <a:spLocks noChangeShapeType="1"/>
          </p:cNvSpPr>
          <p:nvPr/>
        </p:nvSpPr>
        <p:spPr bwMode="auto">
          <a:xfrm flipV="1">
            <a:off x="6804025" y="5291138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7" name="Freeform 679"/>
          <p:cNvSpPr>
            <a:spLocks/>
          </p:cNvSpPr>
          <p:nvPr/>
        </p:nvSpPr>
        <p:spPr bwMode="auto">
          <a:xfrm>
            <a:off x="6794500" y="5287963"/>
            <a:ext cx="12700" cy="17462"/>
          </a:xfrm>
          <a:custGeom>
            <a:avLst/>
            <a:gdLst>
              <a:gd name="T0" fmla="*/ 2 w 7"/>
              <a:gd name="T1" fmla="*/ 7 h 7"/>
              <a:gd name="T2" fmla="*/ 0 w 7"/>
              <a:gd name="T3" fmla="*/ 6 h 7"/>
              <a:gd name="T4" fmla="*/ 5 w 7"/>
              <a:gd name="T5" fmla="*/ 0 h 7"/>
              <a:gd name="T6" fmla="*/ 7 w 7"/>
              <a:gd name="T7" fmla="*/ 2 h 7"/>
              <a:gd name="T8" fmla="*/ 2 w 7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7">
                <a:moveTo>
                  <a:pt x="2" y="7"/>
                </a:moveTo>
                <a:lnTo>
                  <a:pt x="0" y="6"/>
                </a:lnTo>
                <a:lnTo>
                  <a:pt x="5" y="0"/>
                </a:lnTo>
                <a:lnTo>
                  <a:pt x="7" y="2"/>
                </a:lnTo>
                <a:lnTo>
                  <a:pt x="2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8" name="Line 680"/>
          <p:cNvSpPr>
            <a:spLocks noChangeShapeType="1"/>
          </p:cNvSpPr>
          <p:nvPr/>
        </p:nvSpPr>
        <p:spPr bwMode="auto">
          <a:xfrm flipV="1">
            <a:off x="6826250" y="5310188"/>
            <a:ext cx="4763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49" name="Freeform 681"/>
          <p:cNvSpPr>
            <a:spLocks/>
          </p:cNvSpPr>
          <p:nvPr/>
        </p:nvSpPr>
        <p:spPr bwMode="auto">
          <a:xfrm>
            <a:off x="6821488" y="5305425"/>
            <a:ext cx="17462" cy="17463"/>
          </a:xfrm>
          <a:custGeom>
            <a:avLst/>
            <a:gdLst>
              <a:gd name="T0" fmla="*/ 3 w 8"/>
              <a:gd name="T1" fmla="*/ 9 h 9"/>
              <a:gd name="T2" fmla="*/ 0 w 8"/>
              <a:gd name="T3" fmla="*/ 8 h 9"/>
              <a:gd name="T4" fmla="*/ 6 w 8"/>
              <a:gd name="T5" fmla="*/ 0 h 9"/>
              <a:gd name="T6" fmla="*/ 8 w 8"/>
              <a:gd name="T7" fmla="*/ 1 h 9"/>
              <a:gd name="T8" fmla="*/ 3 w 8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9">
                <a:moveTo>
                  <a:pt x="3" y="9"/>
                </a:moveTo>
                <a:lnTo>
                  <a:pt x="0" y="8"/>
                </a:lnTo>
                <a:lnTo>
                  <a:pt x="6" y="0"/>
                </a:lnTo>
                <a:lnTo>
                  <a:pt x="8" y="1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0" name="Line 682"/>
          <p:cNvSpPr>
            <a:spLocks noChangeShapeType="1"/>
          </p:cNvSpPr>
          <p:nvPr/>
        </p:nvSpPr>
        <p:spPr bwMode="auto">
          <a:xfrm flipV="1">
            <a:off x="6853238" y="5329238"/>
            <a:ext cx="793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1" name="Freeform 683"/>
          <p:cNvSpPr>
            <a:spLocks/>
          </p:cNvSpPr>
          <p:nvPr/>
        </p:nvSpPr>
        <p:spPr bwMode="auto">
          <a:xfrm>
            <a:off x="6845300" y="5322888"/>
            <a:ext cx="22225" cy="25400"/>
          </a:xfrm>
          <a:custGeom>
            <a:avLst/>
            <a:gdLst>
              <a:gd name="T0" fmla="*/ 2 w 10"/>
              <a:gd name="T1" fmla="*/ 11 h 11"/>
              <a:gd name="T2" fmla="*/ 0 w 10"/>
              <a:gd name="T3" fmla="*/ 10 h 11"/>
              <a:gd name="T4" fmla="*/ 7 w 10"/>
              <a:gd name="T5" fmla="*/ 0 h 11"/>
              <a:gd name="T6" fmla="*/ 10 w 10"/>
              <a:gd name="T7" fmla="*/ 1 h 11"/>
              <a:gd name="T8" fmla="*/ 2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2" y="11"/>
                </a:moveTo>
                <a:lnTo>
                  <a:pt x="0" y="10"/>
                </a:lnTo>
                <a:lnTo>
                  <a:pt x="7" y="0"/>
                </a:lnTo>
                <a:lnTo>
                  <a:pt x="10" y="1"/>
                </a:lnTo>
                <a:lnTo>
                  <a:pt x="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2" name="Line 684"/>
          <p:cNvSpPr>
            <a:spLocks noChangeShapeType="1"/>
          </p:cNvSpPr>
          <p:nvPr/>
        </p:nvSpPr>
        <p:spPr bwMode="auto">
          <a:xfrm flipV="1">
            <a:off x="6880225" y="5348288"/>
            <a:ext cx="9525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3" name="Freeform 685"/>
          <p:cNvSpPr>
            <a:spLocks/>
          </p:cNvSpPr>
          <p:nvPr/>
        </p:nvSpPr>
        <p:spPr bwMode="auto">
          <a:xfrm>
            <a:off x="6870700" y="5338763"/>
            <a:ext cx="26988" cy="31750"/>
          </a:xfrm>
          <a:custGeom>
            <a:avLst/>
            <a:gdLst>
              <a:gd name="T0" fmla="*/ 2 w 10"/>
              <a:gd name="T1" fmla="*/ 12 h 12"/>
              <a:gd name="T2" fmla="*/ 0 w 10"/>
              <a:gd name="T3" fmla="*/ 11 h 12"/>
              <a:gd name="T4" fmla="*/ 8 w 10"/>
              <a:gd name="T5" fmla="*/ 0 h 12"/>
              <a:gd name="T6" fmla="*/ 10 w 10"/>
              <a:gd name="T7" fmla="*/ 1 h 12"/>
              <a:gd name="T8" fmla="*/ 2 w 10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2">
                <a:moveTo>
                  <a:pt x="2" y="12"/>
                </a:moveTo>
                <a:lnTo>
                  <a:pt x="0" y="11"/>
                </a:lnTo>
                <a:lnTo>
                  <a:pt x="8" y="0"/>
                </a:lnTo>
                <a:lnTo>
                  <a:pt x="10" y="1"/>
                </a:lnTo>
                <a:lnTo>
                  <a:pt x="2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4" name="Line 686"/>
          <p:cNvSpPr>
            <a:spLocks noChangeShapeType="1"/>
          </p:cNvSpPr>
          <p:nvPr/>
        </p:nvSpPr>
        <p:spPr bwMode="auto">
          <a:xfrm flipV="1">
            <a:off x="6902450" y="5362575"/>
            <a:ext cx="1905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5" name="Freeform 687"/>
          <p:cNvSpPr>
            <a:spLocks/>
          </p:cNvSpPr>
          <p:nvPr/>
        </p:nvSpPr>
        <p:spPr bwMode="auto">
          <a:xfrm>
            <a:off x="6897688" y="5357813"/>
            <a:ext cx="26987" cy="36512"/>
          </a:xfrm>
          <a:custGeom>
            <a:avLst/>
            <a:gdLst>
              <a:gd name="T0" fmla="*/ 2 w 11"/>
              <a:gd name="T1" fmla="*/ 14 h 14"/>
              <a:gd name="T2" fmla="*/ 0 w 11"/>
              <a:gd name="T3" fmla="*/ 13 h 14"/>
              <a:gd name="T4" fmla="*/ 9 w 11"/>
              <a:gd name="T5" fmla="*/ 0 h 14"/>
              <a:gd name="T6" fmla="*/ 11 w 11"/>
              <a:gd name="T7" fmla="*/ 1 h 14"/>
              <a:gd name="T8" fmla="*/ 2 w 11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4">
                <a:moveTo>
                  <a:pt x="2" y="14"/>
                </a:moveTo>
                <a:lnTo>
                  <a:pt x="0" y="13"/>
                </a:lnTo>
                <a:lnTo>
                  <a:pt x="9" y="0"/>
                </a:lnTo>
                <a:lnTo>
                  <a:pt x="11" y="1"/>
                </a:lnTo>
                <a:lnTo>
                  <a:pt x="2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6" name="Line 688"/>
          <p:cNvSpPr>
            <a:spLocks noChangeShapeType="1"/>
          </p:cNvSpPr>
          <p:nvPr/>
        </p:nvSpPr>
        <p:spPr bwMode="auto">
          <a:xfrm flipV="1">
            <a:off x="6929438" y="5381625"/>
            <a:ext cx="1905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7" name="Freeform 689"/>
          <p:cNvSpPr>
            <a:spLocks/>
          </p:cNvSpPr>
          <p:nvPr/>
        </p:nvSpPr>
        <p:spPr bwMode="auto">
          <a:xfrm>
            <a:off x="6924675" y="5375275"/>
            <a:ext cx="26988" cy="42863"/>
          </a:xfrm>
          <a:custGeom>
            <a:avLst/>
            <a:gdLst>
              <a:gd name="T0" fmla="*/ 3 w 14"/>
              <a:gd name="T1" fmla="*/ 17 h 17"/>
              <a:gd name="T2" fmla="*/ 0 w 14"/>
              <a:gd name="T3" fmla="*/ 15 h 17"/>
              <a:gd name="T4" fmla="*/ 12 w 14"/>
              <a:gd name="T5" fmla="*/ 0 h 17"/>
              <a:gd name="T6" fmla="*/ 14 w 14"/>
              <a:gd name="T7" fmla="*/ 1 h 17"/>
              <a:gd name="T8" fmla="*/ 3 w 14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7">
                <a:moveTo>
                  <a:pt x="3" y="17"/>
                </a:moveTo>
                <a:lnTo>
                  <a:pt x="0" y="15"/>
                </a:lnTo>
                <a:lnTo>
                  <a:pt x="12" y="0"/>
                </a:lnTo>
                <a:lnTo>
                  <a:pt x="14" y="1"/>
                </a:lnTo>
                <a:lnTo>
                  <a:pt x="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8" name="Line 690"/>
          <p:cNvSpPr>
            <a:spLocks noChangeShapeType="1"/>
          </p:cNvSpPr>
          <p:nvPr/>
        </p:nvSpPr>
        <p:spPr bwMode="auto">
          <a:xfrm>
            <a:off x="6511925" y="4217988"/>
            <a:ext cx="3175" cy="1873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59" name="Line 691"/>
          <p:cNvSpPr>
            <a:spLocks noChangeShapeType="1"/>
          </p:cNvSpPr>
          <p:nvPr/>
        </p:nvSpPr>
        <p:spPr bwMode="auto">
          <a:xfrm flipV="1">
            <a:off x="6348413" y="4003675"/>
            <a:ext cx="4762" cy="1158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0" name="Line 692"/>
          <p:cNvSpPr>
            <a:spLocks noChangeShapeType="1"/>
          </p:cNvSpPr>
          <p:nvPr/>
        </p:nvSpPr>
        <p:spPr bwMode="auto">
          <a:xfrm flipH="1" flipV="1">
            <a:off x="6191250" y="3840163"/>
            <a:ext cx="107950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1" name="Line 693"/>
          <p:cNvSpPr>
            <a:spLocks noChangeShapeType="1"/>
          </p:cNvSpPr>
          <p:nvPr/>
        </p:nvSpPr>
        <p:spPr bwMode="auto">
          <a:xfrm flipV="1">
            <a:off x="6100763" y="3849688"/>
            <a:ext cx="107950" cy="66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2" name="Line 694"/>
          <p:cNvSpPr>
            <a:spLocks noChangeShapeType="1"/>
          </p:cNvSpPr>
          <p:nvPr/>
        </p:nvSpPr>
        <p:spPr bwMode="auto">
          <a:xfrm flipV="1">
            <a:off x="6083300" y="3821113"/>
            <a:ext cx="107950" cy="666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3" name="Line 695"/>
          <p:cNvSpPr>
            <a:spLocks noChangeShapeType="1"/>
          </p:cNvSpPr>
          <p:nvPr/>
        </p:nvSpPr>
        <p:spPr bwMode="auto">
          <a:xfrm flipV="1">
            <a:off x="6245225" y="4124325"/>
            <a:ext cx="98425" cy="619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4" name="Line 696"/>
          <p:cNvSpPr>
            <a:spLocks noChangeShapeType="1"/>
          </p:cNvSpPr>
          <p:nvPr/>
        </p:nvSpPr>
        <p:spPr bwMode="auto">
          <a:xfrm flipH="1" flipV="1">
            <a:off x="6348413" y="4119563"/>
            <a:ext cx="158750" cy="98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5" name="Freeform 697"/>
          <p:cNvSpPr>
            <a:spLocks/>
          </p:cNvSpPr>
          <p:nvPr/>
        </p:nvSpPr>
        <p:spPr bwMode="auto">
          <a:xfrm>
            <a:off x="6343650" y="4119563"/>
            <a:ext cx="168275" cy="117475"/>
          </a:xfrm>
          <a:custGeom>
            <a:avLst/>
            <a:gdLst>
              <a:gd name="T0" fmla="*/ 0 w 73"/>
              <a:gd name="T1" fmla="*/ 4 h 51"/>
              <a:gd name="T2" fmla="*/ 0 w 73"/>
              <a:gd name="T3" fmla="*/ 2 h 51"/>
              <a:gd name="T4" fmla="*/ 2 w 73"/>
              <a:gd name="T5" fmla="*/ 0 h 51"/>
              <a:gd name="T6" fmla="*/ 73 w 73"/>
              <a:gd name="T7" fmla="*/ 33 h 51"/>
              <a:gd name="T8" fmla="*/ 70 w 73"/>
              <a:gd name="T9" fmla="*/ 51 h 51"/>
              <a:gd name="T10" fmla="*/ 0 w 73"/>
              <a:gd name="T11" fmla="*/ 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51">
                <a:moveTo>
                  <a:pt x="0" y="4"/>
                </a:moveTo>
                <a:lnTo>
                  <a:pt x="0" y="2"/>
                </a:lnTo>
                <a:lnTo>
                  <a:pt x="2" y="0"/>
                </a:lnTo>
                <a:lnTo>
                  <a:pt x="73" y="33"/>
                </a:lnTo>
                <a:lnTo>
                  <a:pt x="70" y="5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6" name="Line 698"/>
          <p:cNvSpPr>
            <a:spLocks noChangeShapeType="1"/>
          </p:cNvSpPr>
          <p:nvPr/>
        </p:nvSpPr>
        <p:spPr bwMode="auto">
          <a:xfrm flipV="1">
            <a:off x="6191250" y="3657600"/>
            <a:ext cx="4763" cy="1825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7" name="Line 699"/>
          <p:cNvSpPr>
            <a:spLocks noChangeShapeType="1"/>
          </p:cNvSpPr>
          <p:nvPr/>
        </p:nvSpPr>
        <p:spPr bwMode="auto">
          <a:xfrm>
            <a:off x="6186488" y="3024188"/>
            <a:ext cx="4762" cy="163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8" name="Line 700"/>
          <p:cNvSpPr>
            <a:spLocks noChangeShapeType="1"/>
          </p:cNvSpPr>
          <p:nvPr/>
        </p:nvSpPr>
        <p:spPr bwMode="auto">
          <a:xfrm>
            <a:off x="6173788" y="2668588"/>
            <a:ext cx="3175" cy="1952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69" name="Line 701"/>
          <p:cNvSpPr>
            <a:spLocks noChangeShapeType="1"/>
          </p:cNvSpPr>
          <p:nvPr/>
        </p:nvSpPr>
        <p:spPr bwMode="auto">
          <a:xfrm flipV="1">
            <a:off x="6245225" y="2779713"/>
            <a:ext cx="157163" cy="936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0" name="Line 702"/>
          <p:cNvSpPr>
            <a:spLocks noChangeShapeType="1"/>
          </p:cNvSpPr>
          <p:nvPr/>
        </p:nvSpPr>
        <p:spPr bwMode="auto">
          <a:xfrm>
            <a:off x="8516938" y="1287463"/>
            <a:ext cx="179387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1" name="Line 703"/>
          <p:cNvSpPr>
            <a:spLocks noChangeShapeType="1"/>
          </p:cNvSpPr>
          <p:nvPr/>
        </p:nvSpPr>
        <p:spPr bwMode="auto">
          <a:xfrm>
            <a:off x="8696325" y="1287463"/>
            <a:ext cx="3175" cy="1952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2" name="Line 704"/>
          <p:cNvSpPr>
            <a:spLocks noChangeShapeType="1"/>
          </p:cNvSpPr>
          <p:nvPr/>
        </p:nvSpPr>
        <p:spPr bwMode="auto">
          <a:xfrm flipV="1">
            <a:off x="6383338" y="5637213"/>
            <a:ext cx="4762" cy="1873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3" name="Line 705"/>
          <p:cNvSpPr>
            <a:spLocks noChangeShapeType="1"/>
          </p:cNvSpPr>
          <p:nvPr/>
        </p:nvSpPr>
        <p:spPr bwMode="auto">
          <a:xfrm flipH="1" flipV="1">
            <a:off x="6272213" y="5524500"/>
            <a:ext cx="107950" cy="1095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4" name="Line 706"/>
          <p:cNvSpPr>
            <a:spLocks noChangeShapeType="1"/>
          </p:cNvSpPr>
          <p:nvPr/>
        </p:nvSpPr>
        <p:spPr bwMode="auto">
          <a:xfrm>
            <a:off x="6299200" y="5497513"/>
            <a:ext cx="84138" cy="84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5" name="Line 707"/>
          <p:cNvSpPr>
            <a:spLocks noChangeShapeType="1"/>
          </p:cNvSpPr>
          <p:nvPr/>
        </p:nvSpPr>
        <p:spPr bwMode="auto">
          <a:xfrm flipH="1">
            <a:off x="6383338" y="5511800"/>
            <a:ext cx="158750" cy="1222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6" name="Freeform 708"/>
          <p:cNvSpPr>
            <a:spLocks/>
          </p:cNvSpPr>
          <p:nvPr/>
        </p:nvSpPr>
        <p:spPr bwMode="auto">
          <a:xfrm>
            <a:off x="6484938" y="5511800"/>
            <a:ext cx="52387" cy="41275"/>
          </a:xfrm>
          <a:custGeom>
            <a:avLst/>
            <a:gdLst>
              <a:gd name="T0" fmla="*/ 23 w 23"/>
              <a:gd name="T1" fmla="*/ 6 h 18"/>
              <a:gd name="T2" fmla="*/ 17 w 23"/>
              <a:gd name="T3" fmla="*/ 0 h 18"/>
              <a:gd name="T4" fmla="*/ 0 w 23"/>
              <a:gd name="T5" fmla="*/ 14 h 18"/>
              <a:gd name="T6" fmla="*/ 5 w 23"/>
              <a:gd name="T7" fmla="*/ 18 h 18"/>
              <a:gd name="T8" fmla="*/ 23 w 23"/>
              <a:gd name="T9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8">
                <a:moveTo>
                  <a:pt x="23" y="6"/>
                </a:moveTo>
                <a:lnTo>
                  <a:pt x="17" y="0"/>
                </a:lnTo>
                <a:lnTo>
                  <a:pt x="0" y="14"/>
                </a:lnTo>
                <a:lnTo>
                  <a:pt x="5" y="18"/>
                </a:lnTo>
                <a:lnTo>
                  <a:pt x="23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7" name="Line 709"/>
          <p:cNvSpPr>
            <a:spLocks noChangeShapeType="1"/>
          </p:cNvSpPr>
          <p:nvPr/>
        </p:nvSpPr>
        <p:spPr bwMode="auto">
          <a:xfrm flipH="1">
            <a:off x="6245225" y="5297488"/>
            <a:ext cx="53975" cy="1158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8" name="Line 710"/>
          <p:cNvSpPr>
            <a:spLocks noChangeShapeType="1"/>
          </p:cNvSpPr>
          <p:nvPr/>
        </p:nvSpPr>
        <p:spPr bwMode="auto">
          <a:xfrm flipH="1">
            <a:off x="6610350" y="5297488"/>
            <a:ext cx="41275" cy="1158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79" name="Line 711"/>
          <p:cNvSpPr>
            <a:spLocks noChangeShapeType="1"/>
          </p:cNvSpPr>
          <p:nvPr/>
        </p:nvSpPr>
        <p:spPr bwMode="auto">
          <a:xfrm>
            <a:off x="6626225" y="5637213"/>
            <a:ext cx="6350" cy="1873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80" name="Line 712"/>
          <p:cNvSpPr>
            <a:spLocks noChangeShapeType="1"/>
          </p:cNvSpPr>
          <p:nvPr/>
        </p:nvSpPr>
        <p:spPr bwMode="auto">
          <a:xfrm flipH="1" flipV="1">
            <a:off x="6500813" y="5519738"/>
            <a:ext cx="125412" cy="1143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81" name="Line 713"/>
          <p:cNvSpPr>
            <a:spLocks noChangeShapeType="1"/>
          </p:cNvSpPr>
          <p:nvPr/>
        </p:nvSpPr>
        <p:spPr bwMode="auto">
          <a:xfrm flipH="1">
            <a:off x="6626225" y="5519738"/>
            <a:ext cx="122238" cy="1143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82" name="Line 714"/>
          <p:cNvSpPr>
            <a:spLocks noChangeShapeType="1"/>
          </p:cNvSpPr>
          <p:nvPr/>
        </p:nvSpPr>
        <p:spPr bwMode="auto">
          <a:xfrm flipH="1">
            <a:off x="6626225" y="5486400"/>
            <a:ext cx="95250" cy="904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83" name="Line 715"/>
          <p:cNvSpPr>
            <a:spLocks noChangeShapeType="1"/>
          </p:cNvSpPr>
          <p:nvPr/>
        </p:nvSpPr>
        <p:spPr bwMode="auto">
          <a:xfrm>
            <a:off x="6721475" y="5305425"/>
            <a:ext cx="55563" cy="1127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84" name="Line 716"/>
          <p:cNvSpPr>
            <a:spLocks noChangeShapeType="1"/>
          </p:cNvSpPr>
          <p:nvPr/>
        </p:nvSpPr>
        <p:spPr bwMode="auto">
          <a:xfrm>
            <a:off x="6383338" y="5297488"/>
            <a:ext cx="41275" cy="1158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36685" name="Rectangle 717"/>
          <p:cNvSpPr>
            <a:spLocks noChangeArrowheads="1"/>
          </p:cNvSpPr>
          <p:nvPr/>
        </p:nvSpPr>
        <p:spPr bwMode="auto">
          <a:xfrm>
            <a:off x="6151563" y="3200400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86" name="Rectangle 718"/>
          <p:cNvSpPr>
            <a:spLocks noChangeArrowheads="1"/>
          </p:cNvSpPr>
          <p:nvPr/>
        </p:nvSpPr>
        <p:spPr bwMode="auto">
          <a:xfrm>
            <a:off x="5830888" y="300513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87" name="Rectangle 719"/>
          <p:cNvSpPr>
            <a:spLocks noChangeArrowheads="1"/>
          </p:cNvSpPr>
          <p:nvPr/>
        </p:nvSpPr>
        <p:spPr bwMode="auto">
          <a:xfrm>
            <a:off x="6426200" y="2660650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88" name="Rectangle 720"/>
          <p:cNvSpPr>
            <a:spLocks noChangeArrowheads="1"/>
          </p:cNvSpPr>
          <p:nvPr/>
        </p:nvSpPr>
        <p:spPr bwMode="auto">
          <a:xfrm>
            <a:off x="6426200" y="3036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89" name="Rectangle 721"/>
          <p:cNvSpPr>
            <a:spLocks noChangeArrowheads="1"/>
          </p:cNvSpPr>
          <p:nvPr/>
        </p:nvSpPr>
        <p:spPr bwMode="auto">
          <a:xfrm>
            <a:off x="5800725" y="2697163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0" name="Rectangle 722"/>
          <p:cNvSpPr>
            <a:spLocks noChangeArrowheads="1"/>
          </p:cNvSpPr>
          <p:nvPr/>
        </p:nvSpPr>
        <p:spPr bwMode="auto">
          <a:xfrm>
            <a:off x="6113463" y="2514600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1" name="Rectangle 723"/>
          <p:cNvSpPr>
            <a:spLocks noChangeArrowheads="1"/>
          </p:cNvSpPr>
          <p:nvPr/>
        </p:nvSpPr>
        <p:spPr bwMode="auto">
          <a:xfrm>
            <a:off x="7372350" y="2100263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2" name="Rectangle 724"/>
          <p:cNvSpPr>
            <a:spLocks noChangeArrowheads="1"/>
          </p:cNvSpPr>
          <p:nvPr/>
        </p:nvSpPr>
        <p:spPr bwMode="auto">
          <a:xfrm>
            <a:off x="4857750" y="2127250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3" name="Rectangle 725"/>
          <p:cNvSpPr>
            <a:spLocks noChangeArrowheads="1"/>
          </p:cNvSpPr>
          <p:nvPr/>
        </p:nvSpPr>
        <p:spPr bwMode="auto">
          <a:xfrm>
            <a:off x="8167688" y="1619250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4" name="Rectangle 726"/>
          <p:cNvSpPr>
            <a:spLocks noChangeArrowheads="1"/>
          </p:cNvSpPr>
          <p:nvPr/>
        </p:nvSpPr>
        <p:spPr bwMode="auto">
          <a:xfrm>
            <a:off x="4068763" y="166052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5" name="Rectangle 727"/>
          <p:cNvSpPr>
            <a:spLocks noChangeArrowheads="1"/>
          </p:cNvSpPr>
          <p:nvPr/>
        </p:nvSpPr>
        <p:spPr bwMode="auto">
          <a:xfrm>
            <a:off x="8321675" y="1525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6" name="Rectangle 728"/>
          <p:cNvSpPr>
            <a:spLocks noChangeArrowheads="1"/>
          </p:cNvSpPr>
          <p:nvPr/>
        </p:nvSpPr>
        <p:spPr bwMode="auto">
          <a:xfrm>
            <a:off x="8415338" y="158432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8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7" name="Rectangle 729"/>
          <p:cNvSpPr>
            <a:spLocks noChangeArrowheads="1"/>
          </p:cNvSpPr>
          <p:nvPr/>
        </p:nvSpPr>
        <p:spPr bwMode="auto">
          <a:xfrm>
            <a:off x="8464550" y="1525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8" name="Rectangle 730"/>
          <p:cNvSpPr>
            <a:spLocks noChangeArrowheads="1"/>
          </p:cNvSpPr>
          <p:nvPr/>
        </p:nvSpPr>
        <p:spPr bwMode="auto">
          <a:xfrm>
            <a:off x="8558213" y="158432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699" name="Rectangle 731"/>
          <p:cNvSpPr>
            <a:spLocks noChangeArrowheads="1"/>
          </p:cNvSpPr>
          <p:nvPr/>
        </p:nvSpPr>
        <p:spPr bwMode="auto">
          <a:xfrm>
            <a:off x="8609013" y="158432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0" name="Rectangle 732"/>
          <p:cNvSpPr>
            <a:spLocks noChangeArrowheads="1"/>
          </p:cNvSpPr>
          <p:nvPr/>
        </p:nvSpPr>
        <p:spPr bwMode="auto">
          <a:xfrm>
            <a:off x="8315325" y="1905000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1" name="Rectangle 733"/>
          <p:cNvSpPr>
            <a:spLocks noChangeArrowheads="1"/>
          </p:cNvSpPr>
          <p:nvPr/>
        </p:nvSpPr>
        <p:spPr bwMode="auto">
          <a:xfrm>
            <a:off x="7997825" y="1333500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2" name="Rectangle 734"/>
          <p:cNvSpPr>
            <a:spLocks noChangeArrowheads="1"/>
          </p:cNvSpPr>
          <p:nvPr/>
        </p:nvSpPr>
        <p:spPr bwMode="auto">
          <a:xfrm>
            <a:off x="7519988" y="2379663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3" name="Rectangle 735"/>
          <p:cNvSpPr>
            <a:spLocks noChangeArrowheads="1"/>
          </p:cNvSpPr>
          <p:nvPr/>
        </p:nvSpPr>
        <p:spPr bwMode="auto">
          <a:xfrm>
            <a:off x="7205663" y="1814513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4" name="Rectangle 736"/>
          <p:cNvSpPr>
            <a:spLocks noChangeArrowheads="1"/>
          </p:cNvSpPr>
          <p:nvPr/>
        </p:nvSpPr>
        <p:spPr bwMode="auto">
          <a:xfrm>
            <a:off x="3636963" y="1560513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5" name="Rectangle 737"/>
          <p:cNvSpPr>
            <a:spLocks noChangeArrowheads="1"/>
          </p:cNvSpPr>
          <p:nvPr/>
        </p:nvSpPr>
        <p:spPr bwMode="auto">
          <a:xfrm>
            <a:off x="3727450" y="162401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8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6" name="Rectangle 738"/>
          <p:cNvSpPr>
            <a:spLocks noChangeArrowheads="1"/>
          </p:cNvSpPr>
          <p:nvPr/>
        </p:nvSpPr>
        <p:spPr bwMode="auto">
          <a:xfrm>
            <a:off x="3781425" y="1560513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7" name="Rectangle 739"/>
          <p:cNvSpPr>
            <a:spLocks noChangeArrowheads="1"/>
          </p:cNvSpPr>
          <p:nvPr/>
        </p:nvSpPr>
        <p:spPr bwMode="auto">
          <a:xfrm>
            <a:off x="3871913" y="162401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8" name="Rectangle 740"/>
          <p:cNvSpPr>
            <a:spLocks noChangeArrowheads="1"/>
          </p:cNvSpPr>
          <p:nvPr/>
        </p:nvSpPr>
        <p:spPr bwMode="auto">
          <a:xfrm>
            <a:off x="3925888" y="162401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09" name="Rectangle 741"/>
          <p:cNvSpPr>
            <a:spLocks noChangeArrowheads="1"/>
          </p:cNvSpPr>
          <p:nvPr/>
        </p:nvSpPr>
        <p:spPr bwMode="auto">
          <a:xfrm>
            <a:off x="3898900" y="1941513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0" name="Rectangle 742"/>
          <p:cNvSpPr>
            <a:spLocks noChangeArrowheads="1"/>
          </p:cNvSpPr>
          <p:nvPr/>
        </p:nvSpPr>
        <p:spPr bwMode="auto">
          <a:xfrm>
            <a:off x="4217988" y="1371600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1" name="Rectangle 743"/>
          <p:cNvSpPr>
            <a:spLocks noChangeArrowheads="1"/>
          </p:cNvSpPr>
          <p:nvPr/>
        </p:nvSpPr>
        <p:spPr bwMode="auto">
          <a:xfrm>
            <a:off x="4691063" y="2417763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2" name="Rectangle 744"/>
          <p:cNvSpPr>
            <a:spLocks noChangeArrowheads="1"/>
          </p:cNvSpPr>
          <p:nvPr/>
        </p:nvSpPr>
        <p:spPr bwMode="auto">
          <a:xfrm>
            <a:off x="5006975" y="1847850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3" name="Rectangle 745"/>
          <p:cNvSpPr>
            <a:spLocks noChangeArrowheads="1"/>
          </p:cNvSpPr>
          <p:nvPr/>
        </p:nvSpPr>
        <p:spPr bwMode="auto">
          <a:xfrm>
            <a:off x="6461125" y="49053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4" name="Rectangle 746"/>
          <p:cNvSpPr>
            <a:spLocks noChangeArrowheads="1"/>
          </p:cNvSpPr>
          <p:nvPr/>
        </p:nvSpPr>
        <p:spPr bwMode="auto">
          <a:xfrm>
            <a:off x="6784975" y="49053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5" name="Rectangle 747"/>
          <p:cNvSpPr>
            <a:spLocks noChangeArrowheads="1"/>
          </p:cNvSpPr>
          <p:nvPr/>
        </p:nvSpPr>
        <p:spPr bwMode="auto">
          <a:xfrm>
            <a:off x="6154738" y="49053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6" name="Rectangle 748"/>
          <p:cNvSpPr>
            <a:spLocks noChangeArrowheads="1"/>
          </p:cNvSpPr>
          <p:nvPr/>
        </p:nvSpPr>
        <p:spPr bwMode="auto">
          <a:xfrm>
            <a:off x="5980113" y="536733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7" name="Rectangle 749"/>
          <p:cNvSpPr>
            <a:spLocks noChangeArrowheads="1"/>
          </p:cNvSpPr>
          <p:nvPr/>
        </p:nvSpPr>
        <p:spPr bwMode="auto">
          <a:xfrm>
            <a:off x="6951663" y="536733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8" name="Rectangle 750"/>
          <p:cNvSpPr>
            <a:spLocks noChangeArrowheads="1"/>
          </p:cNvSpPr>
          <p:nvPr/>
        </p:nvSpPr>
        <p:spPr bwMode="auto">
          <a:xfrm>
            <a:off x="7229475" y="501173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19" name="Rectangle 751"/>
          <p:cNvSpPr>
            <a:spLocks noChangeArrowheads="1"/>
          </p:cNvSpPr>
          <p:nvPr/>
        </p:nvSpPr>
        <p:spPr bwMode="auto">
          <a:xfrm>
            <a:off x="5713413" y="5016500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0" name="Rectangle 752"/>
          <p:cNvSpPr>
            <a:spLocks noChangeArrowheads="1"/>
          </p:cNvSpPr>
          <p:nvPr/>
        </p:nvSpPr>
        <p:spPr bwMode="auto">
          <a:xfrm>
            <a:off x="6316663" y="3859213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1" name="Rectangle 753"/>
          <p:cNvSpPr>
            <a:spLocks noChangeArrowheads="1"/>
          </p:cNvSpPr>
          <p:nvPr/>
        </p:nvSpPr>
        <p:spPr bwMode="auto">
          <a:xfrm>
            <a:off x="6407150" y="3859213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H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2" name="Rectangle 754"/>
          <p:cNvSpPr>
            <a:spLocks noChangeArrowheads="1"/>
          </p:cNvSpPr>
          <p:nvPr/>
        </p:nvSpPr>
        <p:spPr bwMode="auto">
          <a:xfrm>
            <a:off x="5988050" y="3859213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3" name="Rectangle 755"/>
          <p:cNvSpPr>
            <a:spLocks noChangeArrowheads="1"/>
          </p:cNvSpPr>
          <p:nvPr/>
        </p:nvSpPr>
        <p:spPr bwMode="auto">
          <a:xfrm>
            <a:off x="5870575" y="4143375"/>
            <a:ext cx="84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E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4" name="Rectangle 756"/>
          <p:cNvSpPr>
            <a:spLocks noChangeArrowheads="1"/>
          </p:cNvSpPr>
          <p:nvPr/>
        </p:nvSpPr>
        <p:spPr bwMode="auto">
          <a:xfrm>
            <a:off x="5957888" y="41433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5" name="Rectangle 757"/>
          <p:cNvSpPr>
            <a:spLocks noChangeArrowheads="1"/>
          </p:cNvSpPr>
          <p:nvPr/>
        </p:nvSpPr>
        <p:spPr bwMode="auto">
          <a:xfrm>
            <a:off x="5992813" y="41433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6" name="Rectangle 758"/>
          <p:cNvSpPr>
            <a:spLocks noChangeArrowheads="1"/>
          </p:cNvSpPr>
          <p:nvPr/>
        </p:nvSpPr>
        <p:spPr bwMode="auto">
          <a:xfrm>
            <a:off x="6091238" y="4203700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7" name="Rectangle 759"/>
          <p:cNvSpPr>
            <a:spLocks noChangeArrowheads="1"/>
          </p:cNvSpPr>
          <p:nvPr/>
        </p:nvSpPr>
        <p:spPr bwMode="auto">
          <a:xfrm>
            <a:off x="6143625" y="41433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C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8" name="Rectangle 760"/>
          <p:cNvSpPr>
            <a:spLocks noChangeArrowheads="1"/>
          </p:cNvSpPr>
          <p:nvPr/>
        </p:nvSpPr>
        <p:spPr bwMode="auto">
          <a:xfrm>
            <a:off x="6178550" y="5399088"/>
            <a:ext cx="746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29" name="Rectangle 761"/>
          <p:cNvSpPr>
            <a:spLocks noChangeArrowheads="1"/>
          </p:cNvSpPr>
          <p:nvPr/>
        </p:nvSpPr>
        <p:spPr bwMode="auto">
          <a:xfrm>
            <a:off x="6546850" y="53990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30" name="Rectangle 762"/>
          <p:cNvSpPr>
            <a:spLocks noChangeArrowheads="1"/>
          </p:cNvSpPr>
          <p:nvPr/>
        </p:nvSpPr>
        <p:spPr bwMode="auto">
          <a:xfrm>
            <a:off x="6400800" y="53990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31" name="Rectangle 763"/>
          <p:cNvSpPr>
            <a:spLocks noChangeArrowheads="1"/>
          </p:cNvSpPr>
          <p:nvPr/>
        </p:nvSpPr>
        <p:spPr bwMode="auto">
          <a:xfrm>
            <a:off x="6748463" y="53990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O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32" name="Rectangle 764"/>
          <p:cNvSpPr>
            <a:spLocks noChangeArrowheads="1"/>
          </p:cNvSpPr>
          <p:nvPr/>
        </p:nvSpPr>
        <p:spPr bwMode="auto">
          <a:xfrm>
            <a:off x="8759825" y="129381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sv-SE" sz="1000">
              <a:latin typeface="Arial" pitchFamily="34" charset="0"/>
            </a:endParaRPr>
          </a:p>
        </p:txBody>
      </p:sp>
      <p:sp>
        <p:nvSpPr>
          <p:cNvPr id="1236733" name="Rectangle 765"/>
          <p:cNvSpPr>
            <a:spLocks noChangeArrowheads="1"/>
          </p:cNvSpPr>
          <p:nvPr/>
        </p:nvSpPr>
        <p:spPr bwMode="auto">
          <a:xfrm>
            <a:off x="8824913" y="1293813"/>
            <a:ext cx="746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sv-SE" sz="1000">
                <a:solidFill>
                  <a:srgbClr val="000000"/>
                </a:solidFill>
                <a:latin typeface="Arial" pitchFamily="34" charset="0"/>
              </a:rPr>
              <a:t>+</a:t>
            </a:r>
            <a:endParaRPr lang="sv-SE" sz="1000">
              <a:latin typeface="Arial" pitchFamily="34" charset="0"/>
            </a:endParaRPr>
          </a:p>
        </p:txBody>
      </p:sp>
      <p:grpSp>
        <p:nvGrpSpPr>
          <p:cNvPr id="1236734" name="Group 766"/>
          <p:cNvGrpSpPr>
            <a:grpSpLocks/>
          </p:cNvGrpSpPr>
          <p:nvPr/>
        </p:nvGrpSpPr>
        <p:grpSpPr bwMode="auto">
          <a:xfrm>
            <a:off x="5994400" y="2778125"/>
            <a:ext cx="344488" cy="330200"/>
            <a:chOff x="1370" y="1799"/>
            <a:chExt cx="302" cy="274"/>
          </a:xfrm>
        </p:grpSpPr>
        <p:sp>
          <p:nvSpPr>
            <p:cNvPr id="1236735" name="Oval 767"/>
            <p:cNvSpPr>
              <a:spLocks noChangeArrowheads="1"/>
            </p:cNvSpPr>
            <p:nvPr/>
          </p:nvSpPr>
          <p:spPr bwMode="auto">
            <a:xfrm>
              <a:off x="1370" y="1799"/>
              <a:ext cx="302" cy="27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36" name="Oval 768"/>
            <p:cNvSpPr>
              <a:spLocks noChangeArrowheads="1"/>
            </p:cNvSpPr>
            <p:nvPr/>
          </p:nvSpPr>
          <p:spPr bwMode="auto">
            <a:xfrm>
              <a:off x="1370" y="1799"/>
              <a:ext cx="287" cy="266"/>
            </a:xfrm>
            <a:prstGeom prst="ellipse">
              <a:avLst/>
            </a:prstGeom>
            <a:solidFill>
              <a:srgbClr val="11F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37" name="Oval 769"/>
            <p:cNvSpPr>
              <a:spLocks noChangeArrowheads="1"/>
            </p:cNvSpPr>
            <p:nvPr/>
          </p:nvSpPr>
          <p:spPr bwMode="auto">
            <a:xfrm>
              <a:off x="1370" y="1799"/>
              <a:ext cx="280" cy="259"/>
            </a:xfrm>
            <a:prstGeom prst="ellipse">
              <a:avLst/>
            </a:prstGeom>
            <a:solidFill>
              <a:srgbClr val="23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38" name="Oval 770"/>
            <p:cNvSpPr>
              <a:spLocks noChangeArrowheads="1"/>
            </p:cNvSpPr>
            <p:nvPr/>
          </p:nvSpPr>
          <p:spPr bwMode="auto">
            <a:xfrm>
              <a:off x="1370" y="1806"/>
              <a:ext cx="273" cy="245"/>
            </a:xfrm>
            <a:prstGeom prst="ellipse">
              <a:avLst/>
            </a:prstGeom>
            <a:solidFill>
              <a:srgbClr val="33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39" name="Oval 771"/>
            <p:cNvSpPr>
              <a:spLocks noChangeArrowheads="1"/>
            </p:cNvSpPr>
            <p:nvPr/>
          </p:nvSpPr>
          <p:spPr bwMode="auto">
            <a:xfrm>
              <a:off x="1370" y="1806"/>
              <a:ext cx="266" cy="238"/>
            </a:xfrm>
            <a:prstGeom prst="ellipse">
              <a:avLst/>
            </a:prstGeom>
            <a:solidFill>
              <a:srgbClr val="43F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0" name="Oval 772"/>
            <p:cNvSpPr>
              <a:spLocks noChangeArrowheads="1"/>
            </p:cNvSpPr>
            <p:nvPr/>
          </p:nvSpPr>
          <p:spPr bwMode="auto">
            <a:xfrm>
              <a:off x="1377" y="1814"/>
              <a:ext cx="252" cy="223"/>
            </a:xfrm>
            <a:prstGeom prst="ellipse">
              <a:avLst/>
            </a:prstGeom>
            <a:solidFill>
              <a:srgbClr val="53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1" name="Oval 773"/>
            <p:cNvSpPr>
              <a:spLocks noChangeArrowheads="1"/>
            </p:cNvSpPr>
            <p:nvPr/>
          </p:nvSpPr>
          <p:spPr bwMode="auto">
            <a:xfrm>
              <a:off x="1370" y="1814"/>
              <a:ext cx="251" cy="215"/>
            </a:xfrm>
            <a:prstGeom prst="ellipse">
              <a:avLst/>
            </a:prstGeom>
            <a:solidFill>
              <a:srgbClr val="61F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2" name="Oval 774"/>
            <p:cNvSpPr>
              <a:spLocks noChangeArrowheads="1"/>
            </p:cNvSpPr>
            <p:nvPr/>
          </p:nvSpPr>
          <p:spPr bwMode="auto">
            <a:xfrm>
              <a:off x="1377" y="1814"/>
              <a:ext cx="237" cy="208"/>
            </a:xfrm>
            <a:prstGeom prst="ellipse">
              <a:avLst/>
            </a:prstGeom>
            <a:solidFill>
              <a:srgbClr val="6FF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3" name="Oval 775"/>
            <p:cNvSpPr>
              <a:spLocks noChangeArrowheads="1"/>
            </p:cNvSpPr>
            <p:nvPr/>
          </p:nvSpPr>
          <p:spPr bwMode="auto">
            <a:xfrm>
              <a:off x="1377" y="1814"/>
              <a:ext cx="230" cy="201"/>
            </a:xfrm>
            <a:prstGeom prst="ellipse">
              <a:avLst/>
            </a:prstGeom>
            <a:solidFill>
              <a:srgbClr val="7DF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4" name="Oval 776"/>
            <p:cNvSpPr>
              <a:spLocks noChangeArrowheads="1"/>
            </p:cNvSpPr>
            <p:nvPr/>
          </p:nvSpPr>
          <p:spPr bwMode="auto">
            <a:xfrm>
              <a:off x="1384" y="1814"/>
              <a:ext cx="216" cy="201"/>
            </a:xfrm>
            <a:prstGeom prst="ellipse">
              <a:avLst/>
            </a:prstGeom>
            <a:solidFill>
              <a:srgbClr val="8AF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5" name="Oval 777"/>
            <p:cNvSpPr>
              <a:spLocks noChangeArrowheads="1"/>
            </p:cNvSpPr>
            <p:nvPr/>
          </p:nvSpPr>
          <p:spPr bwMode="auto">
            <a:xfrm>
              <a:off x="1384" y="1814"/>
              <a:ext cx="209" cy="187"/>
            </a:xfrm>
            <a:prstGeom prst="ellipse">
              <a:avLst/>
            </a:prstGeom>
            <a:solidFill>
              <a:srgbClr val="96F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6" name="Oval 778"/>
            <p:cNvSpPr>
              <a:spLocks noChangeArrowheads="1"/>
            </p:cNvSpPr>
            <p:nvPr/>
          </p:nvSpPr>
          <p:spPr bwMode="auto">
            <a:xfrm>
              <a:off x="1384" y="1821"/>
              <a:ext cx="201" cy="180"/>
            </a:xfrm>
            <a:prstGeom prst="ellipse">
              <a:avLst/>
            </a:prstGeom>
            <a:solidFill>
              <a:srgbClr val="A1F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7" name="Oval 779"/>
            <p:cNvSpPr>
              <a:spLocks noChangeArrowheads="1"/>
            </p:cNvSpPr>
            <p:nvPr/>
          </p:nvSpPr>
          <p:spPr bwMode="auto">
            <a:xfrm>
              <a:off x="1384" y="1821"/>
              <a:ext cx="194" cy="172"/>
            </a:xfrm>
            <a:prstGeom prst="ellipse">
              <a:avLst/>
            </a:prstGeom>
            <a:solidFill>
              <a:srgbClr val="ACF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8" name="Oval 780"/>
            <p:cNvSpPr>
              <a:spLocks noChangeArrowheads="1"/>
            </p:cNvSpPr>
            <p:nvPr/>
          </p:nvSpPr>
          <p:spPr bwMode="auto">
            <a:xfrm>
              <a:off x="1391" y="1828"/>
              <a:ext cx="180" cy="158"/>
            </a:xfrm>
            <a:prstGeom prst="ellipse">
              <a:avLst/>
            </a:prstGeom>
            <a:solidFill>
              <a:srgbClr val="B6F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49" name="Oval 781"/>
            <p:cNvSpPr>
              <a:spLocks noChangeArrowheads="1"/>
            </p:cNvSpPr>
            <p:nvPr/>
          </p:nvSpPr>
          <p:spPr bwMode="auto">
            <a:xfrm>
              <a:off x="1391" y="1828"/>
              <a:ext cx="173" cy="151"/>
            </a:xfrm>
            <a:prstGeom prst="ellipse">
              <a:avLst/>
            </a:prstGeom>
            <a:solidFill>
              <a:srgbClr val="B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0" name="Oval 782"/>
            <p:cNvSpPr>
              <a:spLocks noChangeArrowheads="1"/>
            </p:cNvSpPr>
            <p:nvPr/>
          </p:nvSpPr>
          <p:spPr bwMode="auto">
            <a:xfrm>
              <a:off x="1391" y="1828"/>
              <a:ext cx="173" cy="144"/>
            </a:xfrm>
            <a:prstGeom prst="ellipse">
              <a:avLst/>
            </a:prstGeom>
            <a:solidFill>
              <a:srgbClr val="C8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1" name="Oval 783"/>
            <p:cNvSpPr>
              <a:spLocks noChangeArrowheads="1"/>
            </p:cNvSpPr>
            <p:nvPr/>
          </p:nvSpPr>
          <p:spPr bwMode="auto">
            <a:xfrm>
              <a:off x="1391" y="1828"/>
              <a:ext cx="158" cy="137"/>
            </a:xfrm>
            <a:prstGeom prst="ellipse">
              <a:avLst/>
            </a:prstGeom>
            <a:solidFill>
              <a:srgbClr val="D0F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2" name="Oval 784"/>
            <p:cNvSpPr>
              <a:spLocks noChangeArrowheads="1"/>
            </p:cNvSpPr>
            <p:nvPr/>
          </p:nvSpPr>
          <p:spPr bwMode="auto">
            <a:xfrm>
              <a:off x="1398" y="1828"/>
              <a:ext cx="151" cy="137"/>
            </a:xfrm>
            <a:prstGeom prst="ellipse">
              <a:avLst/>
            </a:prstGeom>
            <a:solidFill>
              <a:srgbClr val="D8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3" name="Oval 785"/>
            <p:cNvSpPr>
              <a:spLocks noChangeArrowheads="1"/>
            </p:cNvSpPr>
            <p:nvPr/>
          </p:nvSpPr>
          <p:spPr bwMode="auto">
            <a:xfrm>
              <a:off x="1398" y="1828"/>
              <a:ext cx="137" cy="122"/>
            </a:xfrm>
            <a:prstGeom prst="ellipse">
              <a:avLst/>
            </a:prstGeom>
            <a:solidFill>
              <a:srgbClr val="DF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4" name="Oval 786"/>
            <p:cNvSpPr>
              <a:spLocks noChangeArrowheads="1"/>
            </p:cNvSpPr>
            <p:nvPr/>
          </p:nvSpPr>
          <p:spPr bwMode="auto">
            <a:xfrm>
              <a:off x="1406" y="1835"/>
              <a:ext cx="129" cy="115"/>
            </a:xfrm>
            <a:prstGeom prst="ellipse">
              <a:avLst/>
            </a:prstGeom>
            <a:solidFill>
              <a:srgbClr val="E5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5" name="Oval 787"/>
            <p:cNvSpPr>
              <a:spLocks noChangeArrowheads="1"/>
            </p:cNvSpPr>
            <p:nvPr/>
          </p:nvSpPr>
          <p:spPr bwMode="auto">
            <a:xfrm>
              <a:off x="1406" y="1835"/>
              <a:ext cx="115" cy="101"/>
            </a:xfrm>
            <a:prstGeom prst="ellipse">
              <a:avLst/>
            </a:prstGeom>
            <a:solidFill>
              <a:srgbClr val="EB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6" name="Oval 788"/>
            <p:cNvSpPr>
              <a:spLocks noChangeArrowheads="1"/>
            </p:cNvSpPr>
            <p:nvPr/>
          </p:nvSpPr>
          <p:spPr bwMode="auto">
            <a:xfrm>
              <a:off x="1406" y="1835"/>
              <a:ext cx="107" cy="101"/>
            </a:xfrm>
            <a:prstGeom prst="ellipse">
              <a:avLst/>
            </a:prstGeom>
            <a:solidFill>
              <a:srgbClr val="E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7" name="Oval 789"/>
            <p:cNvSpPr>
              <a:spLocks noChangeArrowheads="1"/>
            </p:cNvSpPr>
            <p:nvPr/>
          </p:nvSpPr>
          <p:spPr bwMode="auto">
            <a:xfrm>
              <a:off x="1406" y="1835"/>
              <a:ext cx="100" cy="87"/>
            </a:xfrm>
            <a:prstGeom prst="ellipse">
              <a:avLst/>
            </a:prstGeom>
            <a:solidFill>
              <a:srgbClr val="F4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8" name="Oval 790"/>
            <p:cNvSpPr>
              <a:spLocks noChangeArrowheads="1"/>
            </p:cNvSpPr>
            <p:nvPr/>
          </p:nvSpPr>
          <p:spPr bwMode="auto">
            <a:xfrm>
              <a:off x="1413" y="1842"/>
              <a:ext cx="86" cy="80"/>
            </a:xfrm>
            <a:prstGeom prst="ellipse">
              <a:avLst/>
            </a:prstGeom>
            <a:solidFill>
              <a:srgbClr val="F7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59" name="Oval 791"/>
            <p:cNvSpPr>
              <a:spLocks noChangeArrowheads="1"/>
            </p:cNvSpPr>
            <p:nvPr/>
          </p:nvSpPr>
          <p:spPr bwMode="auto">
            <a:xfrm>
              <a:off x="1406" y="1835"/>
              <a:ext cx="93" cy="79"/>
            </a:xfrm>
            <a:prstGeom prst="ellipse">
              <a:avLst/>
            </a:prstGeom>
            <a:solidFill>
              <a:srgbClr val="FA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60" name="Oval 792"/>
            <p:cNvSpPr>
              <a:spLocks noChangeArrowheads="1"/>
            </p:cNvSpPr>
            <p:nvPr/>
          </p:nvSpPr>
          <p:spPr bwMode="auto">
            <a:xfrm>
              <a:off x="1413" y="1842"/>
              <a:ext cx="79" cy="72"/>
            </a:xfrm>
            <a:prstGeom prst="ellipse">
              <a:avLst/>
            </a:prstGeom>
            <a:solidFill>
              <a:srgbClr val="FD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61" name="Oval 793"/>
            <p:cNvSpPr>
              <a:spLocks noChangeArrowheads="1"/>
            </p:cNvSpPr>
            <p:nvPr/>
          </p:nvSpPr>
          <p:spPr bwMode="auto">
            <a:xfrm>
              <a:off x="1413" y="1842"/>
              <a:ext cx="65" cy="58"/>
            </a:xfrm>
            <a:prstGeom prst="ellipse">
              <a:avLst/>
            </a:prstGeom>
            <a:solidFill>
              <a:srgbClr val="FE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62" name="Oval 794"/>
            <p:cNvSpPr>
              <a:spLocks noChangeArrowheads="1"/>
            </p:cNvSpPr>
            <p:nvPr/>
          </p:nvSpPr>
          <p:spPr bwMode="auto">
            <a:xfrm>
              <a:off x="1420" y="1850"/>
              <a:ext cx="58" cy="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63" name="Oval 795"/>
            <p:cNvSpPr>
              <a:spLocks noChangeArrowheads="1"/>
            </p:cNvSpPr>
            <p:nvPr/>
          </p:nvSpPr>
          <p:spPr bwMode="auto">
            <a:xfrm>
              <a:off x="1373" y="1802"/>
              <a:ext cx="289" cy="260"/>
            </a:xfrm>
            <a:prstGeom prst="ellipse">
              <a:avLst/>
            </a:prstGeom>
            <a:noFill/>
            <a:ln w="1111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236764" name="Text Box 796"/>
          <p:cNvSpPr txBox="1">
            <a:spLocks noChangeArrowheads="1"/>
          </p:cNvSpPr>
          <p:nvPr/>
        </p:nvSpPr>
        <p:spPr bwMode="auto">
          <a:xfrm>
            <a:off x="5945188" y="2757488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800"/>
              <a:t>Ru</a:t>
            </a:r>
          </a:p>
        </p:txBody>
      </p:sp>
      <p:grpSp>
        <p:nvGrpSpPr>
          <p:cNvPr id="1236765" name="Group 797"/>
          <p:cNvGrpSpPr>
            <a:grpSpLocks/>
          </p:cNvGrpSpPr>
          <p:nvPr/>
        </p:nvGrpSpPr>
        <p:grpSpPr bwMode="auto">
          <a:xfrm>
            <a:off x="6088063" y="5060950"/>
            <a:ext cx="344487" cy="322263"/>
            <a:chOff x="229" y="2038"/>
            <a:chExt cx="752" cy="795"/>
          </a:xfrm>
        </p:grpSpPr>
        <p:sp>
          <p:nvSpPr>
            <p:cNvPr id="1236766" name="Oval 798"/>
            <p:cNvSpPr>
              <a:spLocks noChangeArrowheads="1"/>
            </p:cNvSpPr>
            <p:nvPr/>
          </p:nvSpPr>
          <p:spPr bwMode="auto">
            <a:xfrm>
              <a:off x="229" y="2038"/>
              <a:ext cx="752" cy="795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67" name="Oval 799"/>
            <p:cNvSpPr>
              <a:spLocks noChangeArrowheads="1"/>
            </p:cNvSpPr>
            <p:nvPr/>
          </p:nvSpPr>
          <p:spPr bwMode="auto">
            <a:xfrm>
              <a:off x="229" y="2038"/>
              <a:ext cx="726" cy="767"/>
            </a:xfrm>
            <a:prstGeom prst="ellipse">
              <a:avLst/>
            </a:prstGeom>
            <a:solidFill>
              <a:srgbClr val="FF1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68" name="Oval 800"/>
            <p:cNvSpPr>
              <a:spLocks noChangeArrowheads="1"/>
            </p:cNvSpPr>
            <p:nvPr/>
          </p:nvSpPr>
          <p:spPr bwMode="auto">
            <a:xfrm>
              <a:off x="229" y="2066"/>
              <a:ext cx="699" cy="739"/>
            </a:xfrm>
            <a:prstGeom prst="ellipse">
              <a:avLst/>
            </a:prstGeom>
            <a:solidFill>
              <a:srgbClr val="FF2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69" name="Oval 801"/>
            <p:cNvSpPr>
              <a:spLocks noChangeArrowheads="1"/>
            </p:cNvSpPr>
            <p:nvPr/>
          </p:nvSpPr>
          <p:spPr bwMode="auto">
            <a:xfrm>
              <a:off x="229" y="2066"/>
              <a:ext cx="673" cy="712"/>
            </a:xfrm>
            <a:prstGeom prst="ellipse">
              <a:avLst/>
            </a:prstGeom>
            <a:solidFill>
              <a:srgbClr val="FF3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0" name="Oval 802"/>
            <p:cNvSpPr>
              <a:spLocks noChangeArrowheads="1"/>
            </p:cNvSpPr>
            <p:nvPr/>
          </p:nvSpPr>
          <p:spPr bwMode="auto">
            <a:xfrm>
              <a:off x="255" y="2066"/>
              <a:ext cx="647" cy="684"/>
            </a:xfrm>
            <a:prstGeom prst="ellipse">
              <a:avLst/>
            </a:prstGeom>
            <a:solidFill>
              <a:srgbClr val="FF4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1" name="Oval 803"/>
            <p:cNvSpPr>
              <a:spLocks noChangeArrowheads="1"/>
            </p:cNvSpPr>
            <p:nvPr/>
          </p:nvSpPr>
          <p:spPr bwMode="auto">
            <a:xfrm>
              <a:off x="229" y="2066"/>
              <a:ext cx="649" cy="684"/>
            </a:xfrm>
            <a:prstGeom prst="ellipse">
              <a:avLst/>
            </a:prstGeom>
            <a:solidFill>
              <a:srgbClr val="FF5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2" name="Oval 804"/>
            <p:cNvSpPr>
              <a:spLocks noChangeArrowheads="1"/>
            </p:cNvSpPr>
            <p:nvPr/>
          </p:nvSpPr>
          <p:spPr bwMode="auto">
            <a:xfrm>
              <a:off x="255" y="2066"/>
              <a:ext cx="623" cy="656"/>
            </a:xfrm>
            <a:prstGeom prst="ellipse">
              <a:avLst/>
            </a:prstGeom>
            <a:solidFill>
              <a:srgbClr val="FF6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3" name="Oval 805"/>
            <p:cNvSpPr>
              <a:spLocks noChangeArrowheads="1"/>
            </p:cNvSpPr>
            <p:nvPr/>
          </p:nvSpPr>
          <p:spPr bwMode="auto">
            <a:xfrm>
              <a:off x="255" y="2066"/>
              <a:ext cx="597" cy="624"/>
            </a:xfrm>
            <a:prstGeom prst="ellipse">
              <a:avLst/>
            </a:prstGeom>
            <a:solidFill>
              <a:srgbClr val="FF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4" name="Oval 806"/>
            <p:cNvSpPr>
              <a:spLocks noChangeArrowheads="1"/>
            </p:cNvSpPr>
            <p:nvPr/>
          </p:nvSpPr>
          <p:spPr bwMode="auto">
            <a:xfrm>
              <a:off x="255" y="2093"/>
              <a:ext cx="572" cy="571"/>
            </a:xfrm>
            <a:prstGeom prst="ellipse">
              <a:avLst/>
            </a:prstGeom>
            <a:solidFill>
              <a:srgbClr val="FF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5" name="Oval 807"/>
            <p:cNvSpPr>
              <a:spLocks noChangeArrowheads="1"/>
            </p:cNvSpPr>
            <p:nvPr/>
          </p:nvSpPr>
          <p:spPr bwMode="auto">
            <a:xfrm>
              <a:off x="255" y="2093"/>
              <a:ext cx="543" cy="542"/>
            </a:xfrm>
            <a:prstGeom prst="ellipse">
              <a:avLst/>
            </a:prstGeom>
            <a:solidFill>
              <a:srgbClr val="FF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6" name="Oval 808"/>
            <p:cNvSpPr>
              <a:spLocks noChangeArrowheads="1"/>
            </p:cNvSpPr>
            <p:nvPr/>
          </p:nvSpPr>
          <p:spPr bwMode="auto">
            <a:xfrm>
              <a:off x="279" y="2093"/>
              <a:ext cx="493" cy="542"/>
            </a:xfrm>
            <a:prstGeom prst="ellipse">
              <a:avLst/>
            </a:prstGeom>
            <a:solidFill>
              <a:srgbClr val="FF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7" name="Oval 809"/>
            <p:cNvSpPr>
              <a:spLocks noChangeArrowheads="1"/>
            </p:cNvSpPr>
            <p:nvPr/>
          </p:nvSpPr>
          <p:spPr bwMode="auto">
            <a:xfrm>
              <a:off x="279" y="2093"/>
              <a:ext cx="469" cy="514"/>
            </a:xfrm>
            <a:prstGeom prst="ellipse">
              <a:avLst/>
            </a:prstGeom>
            <a:solidFill>
              <a:srgbClr val="FF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8" name="Oval 810"/>
            <p:cNvSpPr>
              <a:spLocks noChangeArrowheads="1"/>
            </p:cNvSpPr>
            <p:nvPr/>
          </p:nvSpPr>
          <p:spPr bwMode="auto">
            <a:xfrm>
              <a:off x="279" y="2121"/>
              <a:ext cx="469" cy="458"/>
            </a:xfrm>
            <a:prstGeom prst="ellipse">
              <a:avLst/>
            </a:prstGeom>
            <a:solidFill>
              <a:srgbClr val="FF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79" name="Oval 811"/>
            <p:cNvSpPr>
              <a:spLocks noChangeArrowheads="1"/>
            </p:cNvSpPr>
            <p:nvPr/>
          </p:nvSpPr>
          <p:spPr bwMode="auto">
            <a:xfrm>
              <a:off x="279" y="2093"/>
              <a:ext cx="443" cy="486"/>
            </a:xfrm>
            <a:prstGeom prst="ellipse">
              <a:avLst/>
            </a:prstGeom>
            <a:solidFill>
              <a:srgbClr val="FF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0" name="Oval 812"/>
            <p:cNvSpPr>
              <a:spLocks noChangeArrowheads="1"/>
            </p:cNvSpPr>
            <p:nvPr/>
          </p:nvSpPr>
          <p:spPr bwMode="auto">
            <a:xfrm>
              <a:off x="279" y="2121"/>
              <a:ext cx="443" cy="426"/>
            </a:xfrm>
            <a:prstGeom prst="ellipse">
              <a:avLst/>
            </a:prstGeom>
            <a:solidFill>
              <a:srgbClr val="F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1" name="Oval 813"/>
            <p:cNvSpPr>
              <a:spLocks noChangeArrowheads="1"/>
            </p:cNvSpPr>
            <p:nvPr/>
          </p:nvSpPr>
          <p:spPr bwMode="auto">
            <a:xfrm>
              <a:off x="279" y="2121"/>
              <a:ext cx="389" cy="400"/>
            </a:xfrm>
            <a:prstGeom prst="ellipse">
              <a:avLst/>
            </a:prstGeom>
            <a:solidFill>
              <a:srgbClr val="FF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2" name="Oval 814"/>
            <p:cNvSpPr>
              <a:spLocks noChangeArrowheads="1"/>
            </p:cNvSpPr>
            <p:nvPr/>
          </p:nvSpPr>
          <p:spPr bwMode="auto">
            <a:xfrm>
              <a:off x="308" y="2152"/>
              <a:ext cx="360" cy="369"/>
            </a:xfrm>
            <a:prstGeom prst="ellipse">
              <a:avLst/>
            </a:prstGeom>
            <a:solidFill>
              <a:srgbClr val="FF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3" name="Oval 815"/>
            <p:cNvSpPr>
              <a:spLocks noChangeArrowheads="1"/>
            </p:cNvSpPr>
            <p:nvPr/>
          </p:nvSpPr>
          <p:spPr bwMode="auto">
            <a:xfrm>
              <a:off x="308" y="2152"/>
              <a:ext cx="334" cy="341"/>
            </a:xfrm>
            <a:prstGeom prst="ellipse">
              <a:avLst/>
            </a:pr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4" name="Oval 816"/>
            <p:cNvSpPr>
              <a:spLocks noChangeArrowheads="1"/>
            </p:cNvSpPr>
            <p:nvPr/>
          </p:nvSpPr>
          <p:spPr bwMode="auto">
            <a:xfrm>
              <a:off x="308" y="2152"/>
              <a:ext cx="310" cy="312"/>
            </a:xfrm>
            <a:prstGeom prst="ellipse">
              <a:avLst/>
            </a:prstGeom>
            <a:solidFill>
              <a:srgbClr val="FF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5" name="Oval 817"/>
            <p:cNvSpPr>
              <a:spLocks noChangeArrowheads="1"/>
            </p:cNvSpPr>
            <p:nvPr/>
          </p:nvSpPr>
          <p:spPr bwMode="auto">
            <a:xfrm>
              <a:off x="308" y="2152"/>
              <a:ext cx="284" cy="286"/>
            </a:xfrm>
            <a:prstGeom prst="ellipse">
              <a:avLst/>
            </a:prstGeom>
            <a:solidFill>
              <a:srgbClr val="FF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6" name="Oval 818"/>
            <p:cNvSpPr>
              <a:spLocks noChangeArrowheads="1"/>
            </p:cNvSpPr>
            <p:nvPr/>
          </p:nvSpPr>
          <p:spPr bwMode="auto">
            <a:xfrm>
              <a:off x="333" y="2181"/>
              <a:ext cx="235" cy="257"/>
            </a:xfrm>
            <a:prstGeom prst="ellipse">
              <a:avLst/>
            </a:prstGeom>
            <a:solidFill>
              <a:srgbClr val="FF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7" name="Oval 819"/>
            <p:cNvSpPr>
              <a:spLocks noChangeArrowheads="1"/>
            </p:cNvSpPr>
            <p:nvPr/>
          </p:nvSpPr>
          <p:spPr bwMode="auto">
            <a:xfrm>
              <a:off x="308" y="2152"/>
              <a:ext cx="260" cy="254"/>
            </a:xfrm>
            <a:prstGeom prst="ellipse">
              <a:avLst/>
            </a:prstGeom>
            <a:solidFill>
              <a:srgbClr val="F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8" name="Oval 820"/>
            <p:cNvSpPr>
              <a:spLocks noChangeArrowheads="1"/>
            </p:cNvSpPr>
            <p:nvPr/>
          </p:nvSpPr>
          <p:spPr bwMode="auto">
            <a:xfrm>
              <a:off x="333" y="2181"/>
              <a:ext cx="206" cy="197"/>
            </a:xfrm>
            <a:prstGeom prst="ellipse">
              <a:avLst/>
            </a:prstGeom>
            <a:solidFill>
              <a:srgbClr val="F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89" name="Oval 821"/>
            <p:cNvSpPr>
              <a:spLocks noChangeArrowheads="1"/>
            </p:cNvSpPr>
            <p:nvPr/>
          </p:nvSpPr>
          <p:spPr bwMode="auto">
            <a:xfrm>
              <a:off x="333" y="2181"/>
              <a:ext cx="180" cy="169"/>
            </a:xfrm>
            <a:prstGeom prst="ellipse">
              <a:avLst/>
            </a:pr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90" name="Oval 822"/>
            <p:cNvSpPr>
              <a:spLocks noChangeArrowheads="1"/>
            </p:cNvSpPr>
            <p:nvPr/>
          </p:nvSpPr>
          <p:spPr bwMode="auto">
            <a:xfrm>
              <a:off x="359" y="2181"/>
              <a:ext cx="154" cy="1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6791" name="Group 823"/>
          <p:cNvGrpSpPr>
            <a:grpSpLocks/>
          </p:cNvGrpSpPr>
          <p:nvPr/>
        </p:nvGrpSpPr>
        <p:grpSpPr bwMode="auto">
          <a:xfrm>
            <a:off x="6530975" y="5073650"/>
            <a:ext cx="344488" cy="322263"/>
            <a:chOff x="229" y="2038"/>
            <a:chExt cx="752" cy="795"/>
          </a:xfrm>
        </p:grpSpPr>
        <p:sp>
          <p:nvSpPr>
            <p:cNvPr id="1236792" name="Oval 824"/>
            <p:cNvSpPr>
              <a:spLocks noChangeArrowheads="1"/>
            </p:cNvSpPr>
            <p:nvPr/>
          </p:nvSpPr>
          <p:spPr bwMode="auto">
            <a:xfrm>
              <a:off x="229" y="2038"/>
              <a:ext cx="752" cy="795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93" name="Oval 825"/>
            <p:cNvSpPr>
              <a:spLocks noChangeArrowheads="1"/>
            </p:cNvSpPr>
            <p:nvPr/>
          </p:nvSpPr>
          <p:spPr bwMode="auto">
            <a:xfrm>
              <a:off x="229" y="2038"/>
              <a:ext cx="726" cy="767"/>
            </a:xfrm>
            <a:prstGeom prst="ellipse">
              <a:avLst/>
            </a:prstGeom>
            <a:solidFill>
              <a:srgbClr val="FF1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94" name="Oval 826"/>
            <p:cNvSpPr>
              <a:spLocks noChangeArrowheads="1"/>
            </p:cNvSpPr>
            <p:nvPr/>
          </p:nvSpPr>
          <p:spPr bwMode="auto">
            <a:xfrm>
              <a:off x="229" y="2066"/>
              <a:ext cx="699" cy="739"/>
            </a:xfrm>
            <a:prstGeom prst="ellipse">
              <a:avLst/>
            </a:prstGeom>
            <a:solidFill>
              <a:srgbClr val="FF2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95" name="Oval 827"/>
            <p:cNvSpPr>
              <a:spLocks noChangeArrowheads="1"/>
            </p:cNvSpPr>
            <p:nvPr/>
          </p:nvSpPr>
          <p:spPr bwMode="auto">
            <a:xfrm>
              <a:off x="229" y="2066"/>
              <a:ext cx="673" cy="712"/>
            </a:xfrm>
            <a:prstGeom prst="ellipse">
              <a:avLst/>
            </a:prstGeom>
            <a:solidFill>
              <a:srgbClr val="FF3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96" name="Oval 828"/>
            <p:cNvSpPr>
              <a:spLocks noChangeArrowheads="1"/>
            </p:cNvSpPr>
            <p:nvPr/>
          </p:nvSpPr>
          <p:spPr bwMode="auto">
            <a:xfrm>
              <a:off x="255" y="2066"/>
              <a:ext cx="647" cy="684"/>
            </a:xfrm>
            <a:prstGeom prst="ellipse">
              <a:avLst/>
            </a:prstGeom>
            <a:solidFill>
              <a:srgbClr val="FF4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97" name="Oval 829"/>
            <p:cNvSpPr>
              <a:spLocks noChangeArrowheads="1"/>
            </p:cNvSpPr>
            <p:nvPr/>
          </p:nvSpPr>
          <p:spPr bwMode="auto">
            <a:xfrm>
              <a:off x="229" y="2066"/>
              <a:ext cx="649" cy="684"/>
            </a:xfrm>
            <a:prstGeom prst="ellipse">
              <a:avLst/>
            </a:prstGeom>
            <a:solidFill>
              <a:srgbClr val="FF5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98" name="Oval 830"/>
            <p:cNvSpPr>
              <a:spLocks noChangeArrowheads="1"/>
            </p:cNvSpPr>
            <p:nvPr/>
          </p:nvSpPr>
          <p:spPr bwMode="auto">
            <a:xfrm>
              <a:off x="255" y="2066"/>
              <a:ext cx="623" cy="656"/>
            </a:xfrm>
            <a:prstGeom prst="ellipse">
              <a:avLst/>
            </a:prstGeom>
            <a:solidFill>
              <a:srgbClr val="FF6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799" name="Oval 831"/>
            <p:cNvSpPr>
              <a:spLocks noChangeArrowheads="1"/>
            </p:cNvSpPr>
            <p:nvPr/>
          </p:nvSpPr>
          <p:spPr bwMode="auto">
            <a:xfrm>
              <a:off x="255" y="2066"/>
              <a:ext cx="597" cy="624"/>
            </a:xfrm>
            <a:prstGeom prst="ellipse">
              <a:avLst/>
            </a:prstGeom>
            <a:solidFill>
              <a:srgbClr val="FF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0" name="Oval 832"/>
            <p:cNvSpPr>
              <a:spLocks noChangeArrowheads="1"/>
            </p:cNvSpPr>
            <p:nvPr/>
          </p:nvSpPr>
          <p:spPr bwMode="auto">
            <a:xfrm>
              <a:off x="255" y="2093"/>
              <a:ext cx="572" cy="571"/>
            </a:xfrm>
            <a:prstGeom prst="ellipse">
              <a:avLst/>
            </a:prstGeom>
            <a:solidFill>
              <a:srgbClr val="FF8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1" name="Oval 833"/>
            <p:cNvSpPr>
              <a:spLocks noChangeArrowheads="1"/>
            </p:cNvSpPr>
            <p:nvPr/>
          </p:nvSpPr>
          <p:spPr bwMode="auto">
            <a:xfrm>
              <a:off x="255" y="2093"/>
              <a:ext cx="543" cy="542"/>
            </a:xfrm>
            <a:prstGeom prst="ellipse">
              <a:avLst/>
            </a:prstGeom>
            <a:solidFill>
              <a:srgbClr val="FF9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2" name="Oval 834"/>
            <p:cNvSpPr>
              <a:spLocks noChangeArrowheads="1"/>
            </p:cNvSpPr>
            <p:nvPr/>
          </p:nvSpPr>
          <p:spPr bwMode="auto">
            <a:xfrm>
              <a:off x="279" y="2093"/>
              <a:ext cx="493" cy="542"/>
            </a:xfrm>
            <a:prstGeom prst="ellipse">
              <a:avLst/>
            </a:prstGeom>
            <a:solidFill>
              <a:srgbClr val="FFA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3" name="Oval 835"/>
            <p:cNvSpPr>
              <a:spLocks noChangeArrowheads="1"/>
            </p:cNvSpPr>
            <p:nvPr/>
          </p:nvSpPr>
          <p:spPr bwMode="auto">
            <a:xfrm>
              <a:off x="279" y="2093"/>
              <a:ext cx="469" cy="514"/>
            </a:xfrm>
            <a:prstGeom prst="ellipse">
              <a:avLst/>
            </a:prstGeom>
            <a:solidFill>
              <a:srgbClr val="FF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4" name="Oval 836"/>
            <p:cNvSpPr>
              <a:spLocks noChangeArrowheads="1"/>
            </p:cNvSpPr>
            <p:nvPr/>
          </p:nvSpPr>
          <p:spPr bwMode="auto">
            <a:xfrm>
              <a:off x="279" y="2121"/>
              <a:ext cx="469" cy="458"/>
            </a:xfrm>
            <a:prstGeom prst="ellipse">
              <a:avLst/>
            </a:prstGeom>
            <a:solidFill>
              <a:srgbClr val="FF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5" name="Oval 837"/>
            <p:cNvSpPr>
              <a:spLocks noChangeArrowheads="1"/>
            </p:cNvSpPr>
            <p:nvPr/>
          </p:nvSpPr>
          <p:spPr bwMode="auto">
            <a:xfrm>
              <a:off x="279" y="2093"/>
              <a:ext cx="443" cy="486"/>
            </a:xfrm>
            <a:prstGeom prst="ellipse">
              <a:avLst/>
            </a:prstGeom>
            <a:solidFill>
              <a:srgbClr val="FF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6" name="Oval 838"/>
            <p:cNvSpPr>
              <a:spLocks noChangeArrowheads="1"/>
            </p:cNvSpPr>
            <p:nvPr/>
          </p:nvSpPr>
          <p:spPr bwMode="auto">
            <a:xfrm>
              <a:off x="279" y="2121"/>
              <a:ext cx="443" cy="426"/>
            </a:xfrm>
            <a:prstGeom prst="ellipse">
              <a:avLst/>
            </a:prstGeom>
            <a:solidFill>
              <a:srgbClr val="FF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7" name="Oval 839"/>
            <p:cNvSpPr>
              <a:spLocks noChangeArrowheads="1"/>
            </p:cNvSpPr>
            <p:nvPr/>
          </p:nvSpPr>
          <p:spPr bwMode="auto">
            <a:xfrm>
              <a:off x="279" y="2121"/>
              <a:ext cx="389" cy="400"/>
            </a:xfrm>
            <a:prstGeom prst="ellipse">
              <a:avLst/>
            </a:prstGeom>
            <a:solidFill>
              <a:srgbClr val="FF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8" name="Oval 840"/>
            <p:cNvSpPr>
              <a:spLocks noChangeArrowheads="1"/>
            </p:cNvSpPr>
            <p:nvPr/>
          </p:nvSpPr>
          <p:spPr bwMode="auto">
            <a:xfrm>
              <a:off x="308" y="2152"/>
              <a:ext cx="360" cy="369"/>
            </a:xfrm>
            <a:prstGeom prst="ellipse">
              <a:avLst/>
            </a:prstGeom>
            <a:solidFill>
              <a:srgbClr val="FF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09" name="Oval 841"/>
            <p:cNvSpPr>
              <a:spLocks noChangeArrowheads="1"/>
            </p:cNvSpPr>
            <p:nvPr/>
          </p:nvSpPr>
          <p:spPr bwMode="auto">
            <a:xfrm>
              <a:off x="308" y="2152"/>
              <a:ext cx="334" cy="341"/>
            </a:xfrm>
            <a:prstGeom prst="ellipse">
              <a:avLst/>
            </a:prstGeom>
            <a:solidFill>
              <a:srgbClr val="FF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10" name="Oval 842"/>
            <p:cNvSpPr>
              <a:spLocks noChangeArrowheads="1"/>
            </p:cNvSpPr>
            <p:nvPr/>
          </p:nvSpPr>
          <p:spPr bwMode="auto">
            <a:xfrm>
              <a:off x="308" y="2152"/>
              <a:ext cx="310" cy="312"/>
            </a:xfrm>
            <a:prstGeom prst="ellipse">
              <a:avLst/>
            </a:prstGeom>
            <a:solidFill>
              <a:srgbClr val="FF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11" name="Oval 843"/>
            <p:cNvSpPr>
              <a:spLocks noChangeArrowheads="1"/>
            </p:cNvSpPr>
            <p:nvPr/>
          </p:nvSpPr>
          <p:spPr bwMode="auto">
            <a:xfrm>
              <a:off x="308" y="2152"/>
              <a:ext cx="284" cy="286"/>
            </a:xfrm>
            <a:prstGeom prst="ellipse">
              <a:avLst/>
            </a:prstGeom>
            <a:solidFill>
              <a:srgbClr val="FF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12" name="Oval 844"/>
            <p:cNvSpPr>
              <a:spLocks noChangeArrowheads="1"/>
            </p:cNvSpPr>
            <p:nvPr/>
          </p:nvSpPr>
          <p:spPr bwMode="auto">
            <a:xfrm>
              <a:off x="333" y="2181"/>
              <a:ext cx="235" cy="257"/>
            </a:xfrm>
            <a:prstGeom prst="ellipse">
              <a:avLst/>
            </a:prstGeom>
            <a:solidFill>
              <a:srgbClr val="FF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13" name="Oval 845"/>
            <p:cNvSpPr>
              <a:spLocks noChangeArrowheads="1"/>
            </p:cNvSpPr>
            <p:nvPr/>
          </p:nvSpPr>
          <p:spPr bwMode="auto">
            <a:xfrm>
              <a:off x="308" y="2152"/>
              <a:ext cx="260" cy="254"/>
            </a:xfrm>
            <a:prstGeom prst="ellipse">
              <a:avLst/>
            </a:prstGeom>
            <a:solidFill>
              <a:srgbClr val="F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14" name="Oval 846"/>
            <p:cNvSpPr>
              <a:spLocks noChangeArrowheads="1"/>
            </p:cNvSpPr>
            <p:nvPr/>
          </p:nvSpPr>
          <p:spPr bwMode="auto">
            <a:xfrm>
              <a:off x="333" y="2181"/>
              <a:ext cx="206" cy="197"/>
            </a:xfrm>
            <a:prstGeom prst="ellipse">
              <a:avLst/>
            </a:prstGeom>
            <a:solidFill>
              <a:srgbClr val="FF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15" name="Oval 847"/>
            <p:cNvSpPr>
              <a:spLocks noChangeArrowheads="1"/>
            </p:cNvSpPr>
            <p:nvPr/>
          </p:nvSpPr>
          <p:spPr bwMode="auto">
            <a:xfrm>
              <a:off x="333" y="2181"/>
              <a:ext cx="180" cy="169"/>
            </a:xfrm>
            <a:prstGeom prst="ellipse">
              <a:avLst/>
            </a:pr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236816" name="Oval 848"/>
            <p:cNvSpPr>
              <a:spLocks noChangeArrowheads="1"/>
            </p:cNvSpPr>
            <p:nvPr/>
          </p:nvSpPr>
          <p:spPr bwMode="auto">
            <a:xfrm>
              <a:off x="359" y="2181"/>
              <a:ext cx="154" cy="1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236817" name="Text Box 849"/>
          <p:cNvSpPr txBox="1">
            <a:spLocks noChangeArrowheads="1"/>
          </p:cNvSpPr>
          <p:nvPr/>
        </p:nvSpPr>
        <p:spPr bwMode="auto">
          <a:xfrm>
            <a:off x="6034088" y="5045075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/>
              <a:t>Mn</a:t>
            </a:r>
          </a:p>
        </p:txBody>
      </p:sp>
      <p:sp>
        <p:nvSpPr>
          <p:cNvPr id="1236818" name="Text Box 850"/>
          <p:cNvSpPr txBox="1">
            <a:spLocks noChangeArrowheads="1"/>
          </p:cNvSpPr>
          <p:nvPr/>
        </p:nvSpPr>
        <p:spPr bwMode="auto">
          <a:xfrm>
            <a:off x="6469063" y="5075238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/>
              <a:t>Mn</a:t>
            </a:r>
          </a:p>
        </p:txBody>
      </p:sp>
      <p:sp>
        <p:nvSpPr>
          <p:cNvPr id="1236819" name="Oval 851"/>
          <p:cNvSpPr>
            <a:spLocks noChangeArrowheads="1"/>
          </p:cNvSpPr>
          <p:nvPr/>
        </p:nvSpPr>
        <p:spPr bwMode="auto">
          <a:xfrm rot="1503349">
            <a:off x="3597275" y="1509713"/>
            <a:ext cx="1914525" cy="10890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36820" name="Text Box 852"/>
          <p:cNvSpPr txBox="1">
            <a:spLocks noChangeArrowheads="1"/>
          </p:cNvSpPr>
          <p:nvPr/>
        </p:nvSpPr>
        <p:spPr bwMode="auto">
          <a:xfrm>
            <a:off x="5416550" y="1452563"/>
            <a:ext cx="1833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/>
              <a:t>NDI acceptor</a:t>
            </a:r>
          </a:p>
        </p:txBody>
      </p:sp>
      <p:sp>
        <p:nvSpPr>
          <p:cNvPr id="1236821" name="Oval 853"/>
          <p:cNvSpPr>
            <a:spLocks noChangeArrowheads="1"/>
          </p:cNvSpPr>
          <p:nvPr/>
        </p:nvSpPr>
        <p:spPr bwMode="auto">
          <a:xfrm rot="9044945">
            <a:off x="6716713" y="1506538"/>
            <a:ext cx="1914525" cy="10890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236822" name="Text Box 854"/>
          <p:cNvSpPr txBox="1">
            <a:spLocks noChangeArrowheads="1"/>
          </p:cNvSpPr>
          <p:nvPr/>
        </p:nvSpPr>
        <p:spPr bwMode="auto">
          <a:xfrm>
            <a:off x="7672388" y="54610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800">
                <a:latin typeface="Arial" pitchFamily="34" charset="0"/>
              </a:rPr>
              <a:t>Mw 2800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6" name="Text Box 4"/>
          <p:cNvSpPr txBox="1">
            <a:spLocks noChangeArrowheads="1"/>
          </p:cNvSpPr>
          <p:nvPr/>
        </p:nvSpPr>
        <p:spPr bwMode="auto">
          <a:xfrm>
            <a:off x="1098550" y="695325"/>
            <a:ext cx="681196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b="1" dirty="0" err="1">
                <a:solidFill>
                  <a:srgbClr val="FF0000"/>
                </a:solidFill>
              </a:rPr>
              <a:t>We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seek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catalysts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based</a:t>
            </a:r>
            <a:r>
              <a:rPr lang="sv-SE" b="1" dirty="0">
                <a:solidFill>
                  <a:srgbClr val="FF0000"/>
                </a:solidFill>
              </a:rPr>
              <a:t> on abundant </a:t>
            </a:r>
            <a:r>
              <a:rPr lang="sv-SE" b="1" dirty="0" err="1">
                <a:solidFill>
                  <a:srgbClr val="FF0000"/>
                </a:solidFill>
              </a:rPr>
              <a:t>metals</a:t>
            </a:r>
            <a:r>
              <a:rPr lang="sv-SE" b="1" dirty="0">
                <a:solidFill>
                  <a:srgbClr val="FF0000"/>
                </a:solidFill>
              </a:rPr>
              <a:t>, 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b="1" dirty="0" err="1">
                <a:solidFill>
                  <a:schemeClr val="accent2"/>
                </a:solidFill>
              </a:rPr>
              <a:t>Mn-based</a:t>
            </a:r>
            <a:r>
              <a:rPr lang="sv-SE" b="1" dirty="0">
                <a:solidFill>
                  <a:schemeClr val="accent2"/>
                </a:solidFill>
              </a:rPr>
              <a:t> systems </a:t>
            </a:r>
            <a:r>
              <a:rPr lang="sv-SE" b="1" dirty="0" err="1">
                <a:solidFill>
                  <a:schemeClr val="accent2"/>
                </a:solidFill>
              </a:rPr>
              <a:t>have</a:t>
            </a:r>
            <a:r>
              <a:rPr lang="sv-SE" b="1" dirty="0">
                <a:solidFill>
                  <a:schemeClr val="accent2"/>
                </a:solidFill>
              </a:rPr>
              <a:t> potential</a:t>
            </a:r>
          </a:p>
          <a:p>
            <a:r>
              <a:rPr lang="sv-SE" b="1" dirty="0">
                <a:solidFill>
                  <a:schemeClr val="accent2"/>
                </a:solidFill>
              </a:rPr>
              <a:t>	- The Mn</a:t>
            </a:r>
            <a:r>
              <a:rPr lang="sv-SE" b="1" baseline="-25000" dirty="0">
                <a:solidFill>
                  <a:schemeClr val="accent2"/>
                </a:solidFill>
              </a:rPr>
              <a:t>4</a:t>
            </a:r>
            <a:r>
              <a:rPr lang="sv-SE" b="1" dirty="0">
                <a:solidFill>
                  <a:schemeClr val="accent2"/>
                </a:solidFill>
              </a:rPr>
              <a:t> cluster </a:t>
            </a:r>
            <a:r>
              <a:rPr lang="sv-SE" b="1" dirty="0" err="1">
                <a:solidFill>
                  <a:schemeClr val="accent2"/>
                </a:solidFill>
              </a:rPr>
              <a:t>works</a:t>
            </a:r>
            <a:r>
              <a:rPr lang="sv-SE" b="1" dirty="0">
                <a:solidFill>
                  <a:schemeClr val="accent2"/>
                </a:solidFill>
              </a:rPr>
              <a:t> in Photosystem II</a:t>
            </a:r>
          </a:p>
          <a:p>
            <a:r>
              <a:rPr lang="sv-SE" b="1" dirty="0">
                <a:solidFill>
                  <a:schemeClr val="accent2"/>
                </a:solidFill>
              </a:rPr>
              <a:t>	- It is the </a:t>
            </a:r>
            <a:r>
              <a:rPr lang="sv-SE" b="1" dirty="0" err="1">
                <a:solidFill>
                  <a:schemeClr val="accent2"/>
                </a:solidFill>
              </a:rPr>
              <a:t>most</a:t>
            </a:r>
            <a:r>
              <a:rPr lang="sv-SE" b="1" dirty="0">
                <a:solidFill>
                  <a:schemeClr val="accent2"/>
                </a:solidFill>
              </a:rPr>
              <a:t> </a:t>
            </a:r>
            <a:r>
              <a:rPr lang="sv-SE" b="1" dirty="0" err="1">
                <a:solidFill>
                  <a:schemeClr val="accent2"/>
                </a:solidFill>
              </a:rPr>
              <a:t>efficient</a:t>
            </a:r>
            <a:r>
              <a:rPr lang="sv-SE" b="1" dirty="0">
                <a:solidFill>
                  <a:schemeClr val="accent2"/>
                </a:solidFill>
              </a:rPr>
              <a:t> and </a:t>
            </a:r>
            <a:r>
              <a:rPr lang="sv-SE" b="1" dirty="0" err="1">
                <a:solidFill>
                  <a:schemeClr val="accent2"/>
                </a:solidFill>
              </a:rPr>
              <a:t>stable</a:t>
            </a:r>
            <a:endParaRPr lang="sv-SE" b="1" dirty="0">
              <a:solidFill>
                <a:schemeClr val="accent2"/>
              </a:solidFill>
            </a:endParaRPr>
          </a:p>
          <a:p>
            <a:r>
              <a:rPr lang="sv-SE" b="1" dirty="0">
                <a:solidFill>
                  <a:schemeClr val="accent2"/>
                </a:solidFill>
              </a:rPr>
              <a:t>	  part </a:t>
            </a:r>
            <a:r>
              <a:rPr lang="sv-SE" b="1" dirty="0" err="1">
                <a:solidFill>
                  <a:schemeClr val="accent2"/>
                </a:solidFill>
              </a:rPr>
              <a:t>of</a:t>
            </a:r>
            <a:r>
              <a:rPr lang="sv-SE" b="1" dirty="0">
                <a:solidFill>
                  <a:schemeClr val="accent2"/>
                </a:solidFill>
              </a:rPr>
              <a:t> PSII </a:t>
            </a:r>
            <a:r>
              <a:rPr lang="sv-SE" b="1" dirty="0" err="1">
                <a:solidFill>
                  <a:schemeClr val="accent2"/>
                </a:solidFill>
              </a:rPr>
              <a:t>electron</a:t>
            </a:r>
            <a:r>
              <a:rPr lang="sv-SE" b="1" dirty="0">
                <a:solidFill>
                  <a:schemeClr val="accent2"/>
                </a:solidFill>
              </a:rPr>
              <a:t> transfer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>
                <a:solidFill>
                  <a:schemeClr val="accent2"/>
                </a:solidFill>
              </a:rPr>
              <a:t>Co-</a:t>
            </a:r>
            <a:r>
              <a:rPr lang="sv-SE" b="1" dirty="0" err="1">
                <a:solidFill>
                  <a:schemeClr val="accent2"/>
                </a:solidFill>
              </a:rPr>
              <a:t>based</a:t>
            </a:r>
            <a:r>
              <a:rPr lang="sv-SE" b="1" dirty="0">
                <a:solidFill>
                  <a:schemeClr val="accent2"/>
                </a:solidFill>
              </a:rPr>
              <a:t> systems </a:t>
            </a:r>
            <a:r>
              <a:rPr lang="sv-SE" b="1" dirty="0" err="1">
                <a:solidFill>
                  <a:schemeClr val="accent2"/>
                </a:solidFill>
              </a:rPr>
              <a:t>have</a:t>
            </a:r>
            <a:r>
              <a:rPr lang="sv-SE" b="1" dirty="0">
                <a:solidFill>
                  <a:schemeClr val="accent2"/>
                </a:solidFill>
              </a:rPr>
              <a:t> potential</a:t>
            </a:r>
          </a:p>
          <a:p>
            <a:r>
              <a:rPr lang="sv-SE" b="1" dirty="0">
                <a:solidFill>
                  <a:schemeClr val="accent2"/>
                </a:solidFill>
              </a:rPr>
              <a:t>	- </a:t>
            </a:r>
            <a:r>
              <a:rPr lang="sv-SE" b="1" dirty="0" err="1">
                <a:solidFill>
                  <a:schemeClr val="accent2"/>
                </a:solidFill>
              </a:rPr>
              <a:t>We</a:t>
            </a:r>
            <a:r>
              <a:rPr lang="sv-SE" b="1" dirty="0">
                <a:solidFill>
                  <a:schemeClr val="accent2"/>
                </a:solidFill>
              </a:rPr>
              <a:t> </a:t>
            </a:r>
            <a:r>
              <a:rPr lang="sv-SE" b="1" dirty="0" err="1">
                <a:solidFill>
                  <a:schemeClr val="accent2"/>
                </a:solidFill>
              </a:rPr>
              <a:t>seek</a:t>
            </a:r>
            <a:r>
              <a:rPr lang="sv-SE" b="1" dirty="0">
                <a:solidFill>
                  <a:schemeClr val="accent2"/>
                </a:solidFill>
              </a:rPr>
              <a:t> </a:t>
            </a:r>
            <a:r>
              <a:rPr lang="sv-SE" b="1" dirty="0" err="1">
                <a:solidFill>
                  <a:schemeClr val="accent2"/>
                </a:solidFill>
              </a:rPr>
              <a:t>molecular</a:t>
            </a:r>
            <a:r>
              <a:rPr lang="sv-SE" b="1" dirty="0">
                <a:solidFill>
                  <a:schemeClr val="accent2"/>
                </a:solidFill>
              </a:rPr>
              <a:t> systems</a:t>
            </a:r>
          </a:p>
          <a:p>
            <a:r>
              <a:rPr lang="sv-SE" b="1" dirty="0">
                <a:solidFill>
                  <a:schemeClr val="accent2"/>
                </a:solidFill>
              </a:rPr>
              <a:t>	- </a:t>
            </a:r>
            <a:r>
              <a:rPr lang="sv-SE" b="1" dirty="0" err="1">
                <a:solidFill>
                  <a:schemeClr val="accent2"/>
                </a:solidFill>
              </a:rPr>
              <a:t>We</a:t>
            </a:r>
            <a:r>
              <a:rPr lang="sv-SE" b="1" dirty="0">
                <a:solidFill>
                  <a:schemeClr val="accent2"/>
                </a:solidFill>
              </a:rPr>
              <a:t> </a:t>
            </a:r>
            <a:r>
              <a:rPr lang="sv-SE" b="1" dirty="0" err="1">
                <a:solidFill>
                  <a:schemeClr val="accent2"/>
                </a:solidFill>
              </a:rPr>
              <a:t>seek</a:t>
            </a:r>
            <a:r>
              <a:rPr lang="sv-SE" b="1" dirty="0">
                <a:solidFill>
                  <a:schemeClr val="accent2"/>
                </a:solidFill>
              </a:rPr>
              <a:t> </a:t>
            </a:r>
            <a:r>
              <a:rPr lang="sv-SE" b="1" dirty="0" err="1">
                <a:solidFill>
                  <a:schemeClr val="accent2"/>
                </a:solidFill>
              </a:rPr>
              <a:t>light</a:t>
            </a:r>
            <a:r>
              <a:rPr lang="sv-SE" b="1" dirty="0">
                <a:solidFill>
                  <a:schemeClr val="accent2"/>
                </a:solidFill>
              </a:rPr>
              <a:t> driven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61" name="Text Box 21"/>
          <p:cNvSpPr txBox="1">
            <a:spLocks noChangeArrowheads="1"/>
          </p:cNvSpPr>
          <p:nvPr/>
        </p:nvSpPr>
        <p:spPr bwMode="auto">
          <a:xfrm>
            <a:off x="1289050" y="2189163"/>
            <a:ext cx="3429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 b="1">
                <a:latin typeface="+mn-lt"/>
                <a:cs typeface="Arial" pitchFamily="34" charset="0"/>
              </a:rPr>
              <a:t>Energy supply 2008, </a:t>
            </a:r>
            <a:r>
              <a:rPr lang="sv-SE" sz="1800" b="1" u="sng">
                <a:latin typeface="+mn-lt"/>
                <a:cs typeface="Arial" pitchFamily="34" charset="0"/>
              </a:rPr>
              <a:t>Sweden:</a:t>
            </a:r>
          </a:p>
        </p:txBody>
      </p:sp>
      <p:sp>
        <p:nvSpPr>
          <p:cNvPr id="752664" name="Rectangle 24"/>
          <p:cNvSpPr>
            <a:spLocks noChangeArrowheads="1"/>
          </p:cNvSpPr>
          <p:nvPr/>
        </p:nvSpPr>
        <p:spPr bwMode="auto">
          <a:xfrm>
            <a:off x="1539875" y="3441700"/>
            <a:ext cx="4916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 b="1">
                <a:latin typeface="+mn-lt"/>
              </a:rPr>
              <a:t>33	  32	   12	23	% of total</a:t>
            </a:r>
          </a:p>
        </p:txBody>
      </p:sp>
      <p:sp>
        <p:nvSpPr>
          <p:cNvPr id="752681" name="Text Box 41"/>
          <p:cNvSpPr txBox="1">
            <a:spLocks noChangeArrowheads="1"/>
          </p:cNvSpPr>
          <p:nvPr/>
        </p:nvSpPr>
        <p:spPr bwMode="auto">
          <a:xfrm>
            <a:off x="2489200" y="431800"/>
            <a:ext cx="5492750" cy="64135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v-SE" sz="3600" b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Local </a:t>
            </a:r>
            <a:r>
              <a:rPr lang="sv-SE" sz="3600" b="1" i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vs.</a:t>
            </a:r>
            <a:r>
              <a:rPr lang="sv-SE" sz="3600" b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global concept</a:t>
            </a:r>
          </a:p>
        </p:txBody>
      </p:sp>
      <p:sp>
        <p:nvSpPr>
          <p:cNvPr id="752684" name="Rectangle 44"/>
          <p:cNvSpPr>
            <a:spLocks noChangeArrowheads="1"/>
          </p:cNvSpPr>
          <p:nvPr/>
        </p:nvSpPr>
        <p:spPr bwMode="auto">
          <a:xfrm>
            <a:off x="1285875" y="3013075"/>
            <a:ext cx="118745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752685" name="Text Box 45"/>
          <p:cNvSpPr txBox="1">
            <a:spLocks noChangeArrowheads="1"/>
          </p:cNvSpPr>
          <p:nvPr/>
        </p:nvSpPr>
        <p:spPr bwMode="auto">
          <a:xfrm>
            <a:off x="1460500" y="3013075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752687" name="Rectangle 47"/>
          <p:cNvSpPr>
            <a:spLocks noChangeArrowheads="1"/>
          </p:cNvSpPr>
          <p:nvPr/>
        </p:nvSpPr>
        <p:spPr bwMode="auto">
          <a:xfrm>
            <a:off x="2482850" y="3013075"/>
            <a:ext cx="1150938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>
                <a:solidFill>
                  <a:schemeClr val="tx1"/>
                </a:solidFill>
              </a:rPr>
              <a:t>Nuclear</a:t>
            </a:r>
          </a:p>
        </p:txBody>
      </p:sp>
      <p:sp>
        <p:nvSpPr>
          <p:cNvPr id="752688" name="Rectangle 48"/>
          <p:cNvSpPr>
            <a:spLocks noChangeArrowheads="1"/>
          </p:cNvSpPr>
          <p:nvPr/>
        </p:nvSpPr>
        <p:spPr bwMode="auto">
          <a:xfrm>
            <a:off x="4070350" y="3013075"/>
            <a:ext cx="827088" cy="360363"/>
          </a:xfrm>
          <a:prstGeom prst="rect">
            <a:avLst/>
          </a:prstGeom>
          <a:gradFill>
            <a:gsLst>
              <a:gs pos="0">
                <a:srgbClr val="7B983A"/>
              </a:gs>
              <a:gs pos="80000">
                <a:srgbClr val="97BA4A"/>
              </a:gs>
              <a:gs pos="100000">
                <a:srgbClr val="B9D185"/>
              </a:gs>
            </a:gsLst>
          </a:gra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752689" name="Rectangle 49"/>
          <p:cNvSpPr>
            <a:spLocks noChangeArrowheads="1"/>
          </p:cNvSpPr>
          <p:nvPr/>
        </p:nvSpPr>
        <p:spPr bwMode="auto">
          <a:xfrm>
            <a:off x="3635375" y="3013075"/>
            <a:ext cx="4318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grpSp>
        <p:nvGrpSpPr>
          <p:cNvPr id="752698" name="Group 58"/>
          <p:cNvGrpSpPr>
            <a:grpSpLocks/>
          </p:cNvGrpSpPr>
          <p:nvPr/>
        </p:nvGrpSpPr>
        <p:grpSpPr bwMode="auto">
          <a:xfrm>
            <a:off x="1203325" y="4262438"/>
            <a:ext cx="5108575" cy="1346200"/>
            <a:chOff x="758" y="2685"/>
            <a:chExt cx="3218" cy="848"/>
          </a:xfrm>
        </p:grpSpPr>
        <p:sp>
          <p:nvSpPr>
            <p:cNvPr id="752667" name="Text Box 27"/>
            <p:cNvSpPr txBox="1">
              <a:spLocks noChangeArrowheads="1"/>
            </p:cNvSpPr>
            <p:nvPr/>
          </p:nvSpPr>
          <p:spPr bwMode="auto">
            <a:xfrm>
              <a:off x="758" y="2685"/>
              <a:ext cx="2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1800" b="1">
                  <a:latin typeface="+mn-lt"/>
                  <a:cs typeface="Arial" pitchFamily="34" charset="0"/>
                </a:rPr>
                <a:t>Energy supply 2008; </a:t>
              </a:r>
              <a:r>
                <a:rPr lang="sv-SE" sz="1800" b="1" u="sng">
                  <a:latin typeface="+mn-lt"/>
                  <a:cs typeface="Arial" pitchFamily="34" charset="0"/>
                </a:rPr>
                <a:t>Germany</a:t>
              </a:r>
            </a:p>
          </p:txBody>
        </p:sp>
        <p:sp>
          <p:nvSpPr>
            <p:cNvPr id="752668" name="Rectangle 28"/>
            <p:cNvSpPr>
              <a:spLocks noChangeArrowheads="1"/>
            </p:cNvSpPr>
            <p:nvPr/>
          </p:nvSpPr>
          <p:spPr bwMode="auto">
            <a:xfrm>
              <a:off x="1460" y="3300"/>
              <a:ext cx="25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1800" b="1">
                  <a:latin typeface="+mn-lt"/>
                </a:rPr>
                <a:t>82		11  7	% of total</a:t>
              </a:r>
            </a:p>
          </p:txBody>
        </p:sp>
        <p:sp>
          <p:nvSpPr>
            <p:cNvPr id="752691" name="Rectangle 51"/>
            <p:cNvSpPr>
              <a:spLocks noChangeArrowheads="1"/>
            </p:cNvSpPr>
            <p:nvPr/>
          </p:nvSpPr>
          <p:spPr bwMode="auto">
            <a:xfrm>
              <a:off x="792" y="3030"/>
              <a:ext cx="1859" cy="22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752692" name="Text Box 52"/>
            <p:cNvSpPr txBox="1">
              <a:spLocks noChangeArrowheads="1"/>
            </p:cNvSpPr>
            <p:nvPr/>
          </p:nvSpPr>
          <p:spPr bwMode="auto">
            <a:xfrm>
              <a:off x="1452" y="3030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1800">
                  <a:solidFill>
                    <a:schemeClr val="bg1"/>
                  </a:solidFill>
                  <a:latin typeface="+mn-lt"/>
                </a:rPr>
                <a:t>Fossil</a:t>
              </a:r>
            </a:p>
          </p:txBody>
        </p:sp>
        <p:sp>
          <p:nvSpPr>
            <p:cNvPr id="752693" name="Rectangle 53"/>
            <p:cNvSpPr>
              <a:spLocks noChangeArrowheads="1"/>
            </p:cNvSpPr>
            <p:nvPr/>
          </p:nvSpPr>
          <p:spPr bwMode="auto">
            <a:xfrm>
              <a:off x="2654" y="3030"/>
              <a:ext cx="249" cy="22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sv-SE" sz="1800"/>
            </a:p>
          </p:txBody>
        </p:sp>
        <p:sp>
          <p:nvSpPr>
            <p:cNvPr id="752694" name="Rectangle 54"/>
            <p:cNvSpPr>
              <a:spLocks noChangeArrowheads="1"/>
            </p:cNvSpPr>
            <p:nvPr/>
          </p:nvSpPr>
          <p:spPr bwMode="auto">
            <a:xfrm>
              <a:off x="2928" y="3033"/>
              <a:ext cx="129" cy="227"/>
            </a:xfrm>
            <a:prstGeom prst="rect">
              <a:avLst/>
            </a:prstGeom>
            <a:gradFill flip="none" rotWithShape="1">
              <a:gsLst>
                <a:gs pos="78000">
                  <a:srgbClr val="97BA4A"/>
                </a:gs>
                <a:gs pos="0">
                  <a:srgbClr val="7B983A"/>
                </a:gs>
                <a:gs pos="100000">
                  <a:srgbClr val="B9D185"/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sv-SE">
                <a:latin typeface="+mn-lt"/>
              </a:endParaRPr>
            </a:p>
          </p:txBody>
        </p:sp>
        <p:sp>
          <p:nvSpPr>
            <p:cNvPr id="752695" name="Rectangle 55"/>
            <p:cNvSpPr>
              <a:spLocks noChangeArrowheads="1"/>
            </p:cNvSpPr>
            <p:nvPr/>
          </p:nvSpPr>
          <p:spPr bwMode="auto">
            <a:xfrm>
              <a:off x="2900" y="3030"/>
              <a:ext cx="29" cy="227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067175" y="2708275"/>
            <a:ext cx="1069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latin typeface="+mn-lt"/>
              </a:rPr>
              <a:t>Biomass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403600" y="2614613"/>
            <a:ext cx="800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latin typeface="+mn-lt"/>
              </a:rPr>
              <a:t>Hydro</a:t>
            </a:r>
          </a:p>
        </p:txBody>
      </p:sp>
    </p:spTree>
    <p:extLst>
      <p:ext uri="{BB962C8B-B14F-4D97-AF65-F5344CB8AC3E}">
        <p14:creationId xmlns:p14="http://schemas.microsoft.com/office/powerpoint/2010/main" val="36680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0"/>
            <a:ext cx="6724650" cy="733425"/>
          </a:xfrm>
        </p:spPr>
        <p:txBody>
          <a:bodyPr/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Cobalt as a water oxidation catalyst</a:t>
            </a:r>
          </a:p>
        </p:txBody>
      </p:sp>
      <p:grpSp>
        <p:nvGrpSpPr>
          <p:cNvPr id="1618947" name="Group 12"/>
          <p:cNvGrpSpPr>
            <a:grpSpLocks/>
          </p:cNvGrpSpPr>
          <p:nvPr/>
        </p:nvGrpSpPr>
        <p:grpSpPr bwMode="auto">
          <a:xfrm>
            <a:off x="611188" y="2128838"/>
            <a:ext cx="4032250" cy="2290762"/>
            <a:chOff x="2555875" y="1628775"/>
            <a:chExt cx="4032250" cy="2290763"/>
          </a:xfrm>
        </p:grpSpPr>
        <p:sp>
          <p:nvSpPr>
            <p:cNvPr id="1618948" name="Rectangle 5"/>
            <p:cNvSpPr>
              <a:spLocks noChangeArrowheads="1"/>
            </p:cNvSpPr>
            <p:nvPr/>
          </p:nvSpPr>
          <p:spPr bwMode="auto">
            <a:xfrm>
              <a:off x="2555875" y="3644900"/>
              <a:ext cx="40322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i="1">
                  <a:latin typeface="Arial" pitchFamily="34" charset="0"/>
                  <a:ea typeface="MS PGothic" pitchFamily="34" charset="-128"/>
                </a:rPr>
                <a:t>Kanan and Nocera, Science</a:t>
              </a:r>
              <a:r>
                <a:rPr lang="en-US" sz="1200">
                  <a:latin typeface="Arial" pitchFamily="34" charset="0"/>
                  <a:ea typeface="MS PGothic" pitchFamily="34" charset="-128"/>
                </a:rPr>
                <a:t> 2008, 321, 5892, 1072-1075</a:t>
              </a:r>
            </a:p>
          </p:txBody>
        </p:sp>
        <p:pic>
          <p:nvPicPr>
            <p:cNvPr id="161894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20" r="57475" b="22075"/>
            <a:stretch>
              <a:fillRect/>
            </a:stretch>
          </p:blipFill>
          <p:spPr bwMode="auto">
            <a:xfrm>
              <a:off x="3275013" y="1628775"/>
              <a:ext cx="2592387" cy="19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6480175" y="3136900"/>
            <a:ext cx="36036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1618951" name="Group 13"/>
          <p:cNvGrpSpPr>
            <a:grpSpLocks/>
          </p:cNvGrpSpPr>
          <p:nvPr/>
        </p:nvGrpSpPr>
        <p:grpSpPr bwMode="auto">
          <a:xfrm>
            <a:off x="4787900" y="2128838"/>
            <a:ext cx="4105275" cy="2263775"/>
            <a:chOff x="4859338" y="4502150"/>
            <a:chExt cx="4105275" cy="2263775"/>
          </a:xfrm>
        </p:grpSpPr>
        <p:pic>
          <p:nvPicPr>
            <p:cNvPr id="161895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931" y="4502150"/>
              <a:ext cx="2478088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8953" name="Rectangle 4"/>
            <p:cNvSpPr>
              <a:spLocks noChangeArrowheads="1"/>
            </p:cNvSpPr>
            <p:nvPr/>
          </p:nvSpPr>
          <p:spPr bwMode="auto">
            <a:xfrm>
              <a:off x="4859338" y="6308725"/>
              <a:ext cx="41052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i="1">
                  <a:latin typeface="Arial" pitchFamily="34" charset="0"/>
                  <a:ea typeface="MS PGothic" pitchFamily="34" charset="-128"/>
                </a:rPr>
                <a:t>Yin, Tan, Besson, Geletii, Musaev, Kuznetsov, Luo, Hardcastle and Hill</a:t>
              </a:r>
              <a:r>
                <a:rPr lang="en-US" sz="1200">
                  <a:latin typeface="Arial" pitchFamily="34" charset="0"/>
                  <a:ea typeface="MS PGothic" pitchFamily="34" charset="-128"/>
                </a:rPr>
                <a:t>, </a:t>
              </a:r>
              <a:r>
                <a:rPr lang="en-US" sz="1200" i="1">
                  <a:latin typeface="Arial" pitchFamily="34" charset="0"/>
                  <a:ea typeface="MS PGothic" pitchFamily="34" charset="-128"/>
                </a:rPr>
                <a:t>Science</a:t>
              </a:r>
              <a:r>
                <a:rPr lang="en-US" sz="1200">
                  <a:latin typeface="Arial" pitchFamily="34" charset="0"/>
                  <a:ea typeface="MS PGothic" pitchFamily="34" charset="-128"/>
                </a:rPr>
                <a:t> 2010, 328, 342-345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474" name="Picture 2" descr="Light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68413"/>
            <a:ext cx="8637587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7475" name="TextBox 10"/>
          <p:cNvSpPr txBox="1">
            <a:spLocks noChangeArrowheads="1"/>
          </p:cNvSpPr>
          <p:nvPr/>
        </p:nvSpPr>
        <p:spPr bwMode="auto">
          <a:xfrm>
            <a:off x="4284663" y="4797425"/>
            <a:ext cx="1004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>
                <a:latin typeface="Arial" pitchFamily="34" charset="0"/>
              </a:rPr>
              <a:t>1 O</a:t>
            </a:r>
            <a:r>
              <a:rPr lang="en-US" sz="1800" b="1" baseline="-25000">
                <a:latin typeface="Arial" pitchFamily="34" charset="0"/>
              </a:rPr>
              <a:t>2</a:t>
            </a:r>
            <a:r>
              <a:rPr lang="en-US" sz="1800" b="1">
                <a:latin typeface="Arial" pitchFamily="34" charset="0"/>
              </a:rPr>
              <a:t>/Co</a:t>
            </a:r>
          </a:p>
        </p:txBody>
      </p:sp>
      <p:sp>
        <p:nvSpPr>
          <p:cNvPr id="1257476" name="Text Box 4"/>
          <p:cNvSpPr txBox="1">
            <a:spLocks noChangeArrowheads="1"/>
          </p:cNvSpPr>
          <p:nvPr/>
        </p:nvSpPr>
        <p:spPr bwMode="auto">
          <a:xfrm>
            <a:off x="1835150" y="4652963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ON</a:t>
            </a:r>
          </a:p>
        </p:txBody>
      </p:sp>
      <p:sp>
        <p:nvSpPr>
          <p:cNvPr id="1257477" name="Text Box 5"/>
          <p:cNvSpPr txBox="1">
            <a:spLocks noChangeArrowheads="1"/>
          </p:cNvSpPr>
          <p:nvPr/>
        </p:nvSpPr>
        <p:spPr bwMode="auto">
          <a:xfrm>
            <a:off x="2555875" y="37893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OFF</a:t>
            </a:r>
          </a:p>
        </p:txBody>
      </p:sp>
      <p:sp>
        <p:nvSpPr>
          <p:cNvPr id="1257479" name="Line 7"/>
          <p:cNvSpPr>
            <a:spLocks noChangeShapeType="1"/>
          </p:cNvSpPr>
          <p:nvPr/>
        </p:nvSpPr>
        <p:spPr bwMode="auto">
          <a:xfrm flipH="1">
            <a:off x="4046538" y="4159250"/>
            <a:ext cx="122237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57480" name="Line 8"/>
          <p:cNvSpPr>
            <a:spLocks noChangeShapeType="1"/>
          </p:cNvSpPr>
          <p:nvPr/>
        </p:nvSpPr>
        <p:spPr bwMode="auto">
          <a:xfrm flipH="1">
            <a:off x="4227513" y="3892550"/>
            <a:ext cx="122237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57481" name="Text Box 9"/>
          <p:cNvSpPr txBox="1">
            <a:spLocks noChangeArrowheads="1"/>
          </p:cNvSpPr>
          <p:nvPr/>
        </p:nvSpPr>
        <p:spPr bwMode="auto">
          <a:xfrm>
            <a:off x="4716463" y="2924175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ON</a:t>
            </a:r>
          </a:p>
        </p:txBody>
      </p:sp>
      <p:sp>
        <p:nvSpPr>
          <p:cNvPr id="1257482" name="Text Box 10"/>
          <p:cNvSpPr txBox="1">
            <a:spLocks noChangeArrowheads="1"/>
          </p:cNvSpPr>
          <p:nvPr/>
        </p:nvSpPr>
        <p:spPr bwMode="auto">
          <a:xfrm>
            <a:off x="2679700" y="5229225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100 % light</a:t>
            </a:r>
          </a:p>
        </p:txBody>
      </p:sp>
      <p:sp>
        <p:nvSpPr>
          <p:cNvPr id="1257483" name="Text Box 11"/>
          <p:cNvSpPr txBox="1">
            <a:spLocks noChangeArrowheads="1"/>
          </p:cNvSpPr>
          <p:nvPr/>
        </p:nvSpPr>
        <p:spPr bwMode="auto">
          <a:xfrm>
            <a:off x="6011863" y="324485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50 % light</a:t>
            </a:r>
          </a:p>
        </p:txBody>
      </p: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7181850" y="1800225"/>
            <a:ext cx="1662113" cy="1549400"/>
            <a:chOff x="4134" y="852"/>
            <a:chExt cx="1258" cy="1117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194" y="881"/>
              <a:ext cx="1035" cy="1035"/>
            </a:xfrm>
            <a:prstGeom prst="ellipse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00B05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rgbClr val="0066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aseline="-250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19" y="852"/>
              <a:ext cx="250" cy="119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Freeform 24"/>
            <p:cNvSpPr/>
            <p:nvPr/>
          </p:nvSpPr>
          <p:spPr>
            <a:xfrm rot="1800000">
              <a:off x="4792" y="1026"/>
              <a:ext cx="250" cy="119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Freeform 25"/>
            <p:cNvSpPr/>
            <p:nvPr/>
          </p:nvSpPr>
          <p:spPr>
            <a:xfrm rot="2700000">
              <a:off x="5004" y="1007"/>
              <a:ext cx="249" cy="120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8" name="Freeform 27"/>
            <p:cNvSpPr/>
            <p:nvPr/>
          </p:nvSpPr>
          <p:spPr>
            <a:xfrm rot="4500000">
              <a:off x="5103" y="1272"/>
              <a:ext cx="251" cy="120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9" name="Freeform 28"/>
            <p:cNvSpPr/>
            <p:nvPr/>
          </p:nvSpPr>
          <p:spPr>
            <a:xfrm rot="20700000" flipH="1">
              <a:off x="4430" y="1001"/>
              <a:ext cx="250" cy="120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0" name="Freeform 29"/>
            <p:cNvSpPr/>
            <p:nvPr/>
          </p:nvSpPr>
          <p:spPr>
            <a:xfrm rot="18000000" flipV="1">
              <a:off x="5038" y="1544"/>
              <a:ext cx="249" cy="119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1" name="Freeform 30"/>
            <p:cNvSpPr/>
            <p:nvPr/>
          </p:nvSpPr>
          <p:spPr>
            <a:xfrm rot="900000" flipH="1" flipV="1">
              <a:off x="4439" y="1849"/>
              <a:ext cx="250" cy="120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2" name="Freeform 31"/>
            <p:cNvSpPr/>
            <p:nvPr/>
          </p:nvSpPr>
          <p:spPr>
            <a:xfrm flipH="1" flipV="1">
              <a:off x="4720" y="1835"/>
              <a:ext cx="250" cy="119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3" name="Freeform 32"/>
            <p:cNvSpPr/>
            <p:nvPr/>
          </p:nvSpPr>
          <p:spPr>
            <a:xfrm rot="1800000" flipH="1" flipV="1">
              <a:off x="4392" y="1645"/>
              <a:ext cx="250" cy="120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4" name="Freeform 33"/>
            <p:cNvSpPr/>
            <p:nvPr/>
          </p:nvSpPr>
          <p:spPr>
            <a:xfrm rot="2700000" flipH="1" flipV="1">
              <a:off x="4174" y="1630"/>
              <a:ext cx="251" cy="119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5" name="Freeform 34"/>
            <p:cNvSpPr/>
            <p:nvPr/>
          </p:nvSpPr>
          <p:spPr>
            <a:xfrm rot="4500000" flipH="1" flipV="1">
              <a:off x="4069" y="1362"/>
              <a:ext cx="249" cy="120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6" name="Freeform 35"/>
            <p:cNvSpPr/>
            <p:nvPr/>
          </p:nvSpPr>
          <p:spPr>
            <a:xfrm rot="20700000" flipV="1">
              <a:off x="4934" y="1714"/>
              <a:ext cx="250" cy="120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7" name="Freeform 36"/>
            <p:cNvSpPr/>
            <p:nvPr/>
          </p:nvSpPr>
          <p:spPr>
            <a:xfrm rot="18000000" flipH="1">
              <a:off x="4146" y="1049"/>
              <a:ext cx="251" cy="120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0" name="Freeform 39"/>
            <p:cNvSpPr/>
            <p:nvPr/>
          </p:nvSpPr>
          <p:spPr>
            <a:xfrm rot="19521600" flipH="1" flipV="1">
              <a:off x="4701" y="1661"/>
              <a:ext cx="250" cy="120"/>
            </a:xfrm>
            <a:custGeom>
              <a:avLst/>
              <a:gdLst>
                <a:gd name="connsiteX0" fmla="*/ 0 w 671716"/>
                <a:gd name="connsiteY0" fmla="*/ 364027 h 364027"/>
                <a:gd name="connsiteX1" fmla="*/ 333691 w 671716"/>
                <a:gd name="connsiteY1" fmla="*/ 0 h 364027"/>
                <a:gd name="connsiteX2" fmla="*/ 671716 w 671716"/>
                <a:gd name="connsiteY2" fmla="*/ 355359 h 36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716" h="364027">
                  <a:moveTo>
                    <a:pt x="0" y="364027"/>
                  </a:moveTo>
                  <a:lnTo>
                    <a:pt x="333691" y="0"/>
                  </a:lnTo>
                  <a:lnTo>
                    <a:pt x="671716" y="355359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57502" name="TextBox 40"/>
            <p:cNvSpPr txBox="1">
              <a:spLocks noChangeArrowheads="1"/>
            </p:cNvSpPr>
            <p:nvPr/>
          </p:nvSpPr>
          <p:spPr bwMode="auto">
            <a:xfrm>
              <a:off x="4227" y="1243"/>
              <a:ext cx="116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200">
                  <a:latin typeface="Calibri" pitchFamily="34" charset="0"/>
                </a:rPr>
                <a:t>Co(III) oxide</a:t>
              </a:r>
              <a:endParaRPr lang="en-US" sz="2200" baseline="-25000">
                <a:latin typeface="Calibri" pitchFamily="34" charset="0"/>
              </a:endParaRPr>
            </a:p>
          </p:txBody>
        </p:sp>
      </p:grpSp>
      <p:graphicFrame>
        <p:nvGraphicFramePr>
          <p:cNvPr id="1257504" name="Object 32"/>
          <p:cNvGraphicFramePr>
            <a:graphicFrameLocks noGrp="1" noChangeAspect="1"/>
          </p:cNvGraphicFramePr>
          <p:nvPr>
            <p:ph idx="1"/>
          </p:nvPr>
        </p:nvGraphicFramePr>
        <p:xfrm>
          <a:off x="7445375" y="798513"/>
          <a:ext cx="12588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539" name="ChemSketch" r:id="rId5" imgW="1258920" imgH="691920" progId="ACD.ChemSketch.20">
                  <p:embed/>
                </p:oleObj>
              </mc:Choice>
              <mc:Fallback>
                <p:oleObj name="ChemSketch" r:id="rId5" imgW="1258920" imgH="691920" progId="ACD.ChemSketch.20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798513"/>
                        <a:ext cx="12588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7509" name="Text Box 37"/>
          <p:cNvSpPr txBox="1">
            <a:spLocks noChangeArrowheads="1"/>
          </p:cNvSpPr>
          <p:nvPr/>
        </p:nvSpPr>
        <p:spPr bwMode="auto">
          <a:xfrm>
            <a:off x="2611438" y="157163"/>
            <a:ext cx="4384675" cy="94615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Photo-driven O</a:t>
            </a:r>
            <a:r>
              <a:rPr lang="en-US" sz="2800" b="1" baseline="-25000">
                <a:solidFill>
                  <a:srgbClr val="FF0000"/>
                </a:solidFill>
              </a:rPr>
              <a:t>2</a:t>
            </a:r>
            <a:r>
              <a:rPr lang="en-US" sz="2800" b="1">
                <a:solidFill>
                  <a:srgbClr val="FF0000"/>
                </a:solidFill>
              </a:rPr>
              <a:t> evolution 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with a new Co-nanoparticle</a:t>
            </a:r>
            <a:endParaRPr lang="sv-SE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2727088" y="4658208"/>
            <a:ext cx="369401" cy="288032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e-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1825" y="4435563"/>
            <a:ext cx="828675" cy="7334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/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Co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544513" y="4226013"/>
            <a:ext cx="10017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2800" b="1">
                <a:latin typeface="Calibri" pitchFamily="34" charset="0"/>
              </a:rPr>
              <a:t>2 H</a:t>
            </a:r>
            <a:r>
              <a:rPr lang="en-US" sz="2800" b="1" baseline="-25000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O </a:t>
            </a:r>
            <a:endParaRPr lang="en-US">
              <a:latin typeface="Calibri" pitchFamily="34" charset="0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238125" y="4873713"/>
            <a:ext cx="1308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800" b="1">
                <a:latin typeface="Calibri" pitchFamily="34" charset="0"/>
              </a:rPr>
              <a:t>O</a:t>
            </a:r>
            <a:r>
              <a:rPr lang="en-US" sz="2800" b="1" baseline="-25000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 + 4 H</a:t>
            </a:r>
            <a:r>
              <a:rPr lang="en-US" sz="2800" b="1" baseline="30000">
                <a:latin typeface="Calibri" pitchFamily="34" charset="0"/>
              </a:rPr>
              <a:t>+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8" name="Lightning Bolt 13"/>
          <p:cNvSpPr/>
          <p:nvPr/>
        </p:nvSpPr>
        <p:spPr bwMode="auto">
          <a:xfrm rot="1472381">
            <a:off x="2946400" y="3359238"/>
            <a:ext cx="914400" cy="914400"/>
          </a:xfrm>
          <a:prstGeom prst="lightningBolt">
            <a:avLst/>
          </a:prstGeom>
          <a:gradFill>
            <a:gsLst>
              <a:gs pos="0">
                <a:srgbClr val="FFFF00"/>
              </a:gs>
              <a:gs pos="80000">
                <a:srgbClr val="FFFFCC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19050"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eaLnBrk="0" hangingPunct="0">
              <a:defRPr/>
            </a:pPr>
            <a:endParaRPr lang="en-US" b="1" dirty="0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9" name="Arc 14"/>
          <p:cNvSpPr/>
          <p:nvPr/>
        </p:nvSpPr>
        <p:spPr bwMode="auto">
          <a:xfrm>
            <a:off x="1298575" y="4507000"/>
            <a:ext cx="576263" cy="574675"/>
          </a:xfrm>
          <a:prstGeom prst="arc">
            <a:avLst>
              <a:gd name="adj1" fmla="val 16999708"/>
              <a:gd name="adj2" fmla="val 545495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97213" y="4435563"/>
            <a:ext cx="830262" cy="73342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/>
            <a:r>
              <a:rPr lang="en-US" sz="4000" b="1" dirty="0" err="1" smtClean="0">
                <a:solidFill>
                  <a:srgbClr val="000000"/>
                </a:solidFill>
                <a:latin typeface="Calibri" pitchFamily="34" charset="0"/>
              </a:rPr>
              <a:t>Ru</a:t>
            </a:r>
            <a:endParaRPr lang="en-US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47625" y="19050"/>
            <a:ext cx="5648325" cy="863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FF0000"/>
                </a:solidFill>
              </a:rPr>
              <a:t>Development of a Co-ligand system for use in the split cell.</a:t>
            </a:r>
            <a:endParaRPr 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910734"/>
            <a:ext cx="734853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/>
          <a:lstStyle/>
          <a:p>
            <a:pPr eaLnBrk="0" hangingPunct="0"/>
            <a:r>
              <a:rPr lang="sv-SE" sz="2800" dirty="0" smtClean="0">
                <a:latin typeface="Calibri" pitchFamily="34" charset="0"/>
              </a:rPr>
              <a:t>1. Link the Ru-</a:t>
            </a:r>
            <a:r>
              <a:rPr lang="sv-SE" sz="2800" dirty="0" err="1" smtClean="0">
                <a:latin typeface="Calibri" pitchFamily="34" charset="0"/>
              </a:rPr>
              <a:t>sensitizer</a:t>
            </a:r>
            <a:r>
              <a:rPr lang="sv-SE" sz="2800" dirty="0" smtClean="0">
                <a:latin typeface="Calibri" pitchFamily="34" charset="0"/>
              </a:rPr>
              <a:t> </a:t>
            </a:r>
            <a:r>
              <a:rPr lang="sv-SE" sz="2800" dirty="0" err="1" smtClean="0">
                <a:latin typeface="Calibri" pitchFamily="34" charset="0"/>
              </a:rPr>
              <a:t>with</a:t>
            </a:r>
            <a:r>
              <a:rPr lang="sv-SE" sz="2800" dirty="0" smtClean="0">
                <a:latin typeface="Calibri" pitchFamily="34" charset="0"/>
              </a:rPr>
              <a:t> </a:t>
            </a:r>
            <a:r>
              <a:rPr lang="sv-SE" sz="2800" dirty="0" err="1" smtClean="0">
                <a:latin typeface="Calibri" pitchFamily="34" charset="0"/>
              </a:rPr>
              <a:t>ligand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6543304" y="129683"/>
            <a:ext cx="2391862" cy="1632824"/>
            <a:chOff x="5724128" y="3739356"/>
            <a:chExt cx="2736850" cy="1871663"/>
          </a:xfrm>
        </p:grpSpPr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5724128" y="3739356"/>
              <a:ext cx="2736850" cy="18716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5736828" y="4891881"/>
              <a:ext cx="27114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H</a:t>
              </a:r>
              <a:r>
                <a:rPr lang="en-US" sz="1800" baseline="-25000"/>
                <a:t>4</a:t>
              </a:r>
              <a:r>
                <a:rPr lang="en-US" sz="1800"/>
                <a:t>M2P (M2P for short)</a:t>
              </a:r>
            </a:p>
            <a:p>
              <a:pPr algn="ctr" eaLnBrk="0" hangingPunct="0"/>
              <a:r>
                <a:rPr lang="en-US" sz="1800"/>
                <a:t>methyldiphosphonic acid</a:t>
              </a:r>
              <a:endParaRPr lang="ru-RU" sz="1800"/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6670780"/>
                </p:ext>
              </p:extLst>
            </p:nvPr>
          </p:nvGraphicFramePr>
          <p:xfrm>
            <a:off x="6099091" y="3814013"/>
            <a:ext cx="1986924" cy="98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0488" name="CS ChemDraw Drawing" r:id="rId3" imgW="993462" imgH="491706" progId="ChemDraw.Document.6.0">
                    <p:embed/>
                  </p:oleObj>
                </mc:Choice>
                <mc:Fallback>
                  <p:oleObj name="CS ChemDraw Drawing" r:id="rId3" imgW="993462" imgH="49170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099091" y="3814013"/>
                          <a:ext cx="1986924" cy="983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738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2727088" y="4658208"/>
            <a:ext cx="369401" cy="288032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e-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1825" y="4435563"/>
            <a:ext cx="828675" cy="7334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/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Co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544513" y="4226013"/>
            <a:ext cx="10017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2800" b="1">
                <a:latin typeface="Calibri" pitchFamily="34" charset="0"/>
              </a:rPr>
              <a:t>2 H</a:t>
            </a:r>
            <a:r>
              <a:rPr lang="en-US" sz="2800" b="1" baseline="-25000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O </a:t>
            </a:r>
            <a:endParaRPr lang="en-US">
              <a:latin typeface="Calibri" pitchFamily="34" charset="0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238125" y="4873713"/>
            <a:ext cx="1308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800" b="1">
                <a:latin typeface="Calibri" pitchFamily="34" charset="0"/>
              </a:rPr>
              <a:t>O</a:t>
            </a:r>
            <a:r>
              <a:rPr lang="en-US" sz="2800" b="1" baseline="-25000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 + 4 H</a:t>
            </a:r>
            <a:r>
              <a:rPr lang="en-US" sz="2800" b="1" baseline="30000">
                <a:latin typeface="Calibri" pitchFamily="34" charset="0"/>
              </a:rPr>
              <a:t>+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8" name="Lightning Bolt 13"/>
          <p:cNvSpPr/>
          <p:nvPr/>
        </p:nvSpPr>
        <p:spPr bwMode="auto">
          <a:xfrm rot="1472381">
            <a:off x="2946400" y="3359238"/>
            <a:ext cx="914400" cy="914400"/>
          </a:xfrm>
          <a:prstGeom prst="lightningBolt">
            <a:avLst/>
          </a:prstGeom>
          <a:gradFill>
            <a:gsLst>
              <a:gs pos="0">
                <a:srgbClr val="FFFF00"/>
              </a:gs>
              <a:gs pos="80000">
                <a:srgbClr val="FFFFCC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19050"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eaLnBrk="0" hangingPunct="0">
              <a:defRPr/>
            </a:pPr>
            <a:endParaRPr lang="en-US" b="1" dirty="0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9" name="Arc 14"/>
          <p:cNvSpPr/>
          <p:nvPr/>
        </p:nvSpPr>
        <p:spPr bwMode="auto">
          <a:xfrm>
            <a:off x="1298575" y="4507000"/>
            <a:ext cx="576263" cy="574675"/>
          </a:xfrm>
          <a:prstGeom prst="arc">
            <a:avLst>
              <a:gd name="adj1" fmla="val 16999708"/>
              <a:gd name="adj2" fmla="val 545495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97213" y="4435563"/>
            <a:ext cx="830262" cy="73342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/>
            <a:r>
              <a:rPr lang="en-US" sz="4000" b="1" dirty="0" err="1" smtClean="0">
                <a:solidFill>
                  <a:srgbClr val="000000"/>
                </a:solidFill>
                <a:latin typeface="Calibri" pitchFamily="34" charset="0"/>
              </a:rPr>
              <a:t>Ru</a:t>
            </a:r>
            <a:endParaRPr lang="en-US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4609370" y="5569275"/>
            <a:ext cx="453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+mn-lt"/>
              </a:rPr>
              <a:t>1. </a:t>
            </a:r>
            <a:r>
              <a:rPr lang="sv-SE" dirty="0" err="1" smtClean="0">
                <a:latin typeface="+mn-lt"/>
              </a:rPr>
              <a:t>Synthesized</a:t>
            </a:r>
            <a:r>
              <a:rPr lang="sv-SE" dirty="0" smtClean="0">
                <a:latin typeface="+mn-lt"/>
              </a:rPr>
              <a:t> and </a:t>
            </a:r>
            <a:r>
              <a:rPr lang="sv-SE" dirty="0" err="1" smtClean="0">
                <a:latin typeface="+mn-lt"/>
              </a:rPr>
              <a:t>characterized</a:t>
            </a:r>
            <a:r>
              <a:rPr lang="sv-SE" dirty="0" smtClean="0">
                <a:latin typeface="+mn-lt"/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71346"/>
            <a:ext cx="3381027" cy="237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3"/>
          <p:cNvSpPr txBox="1"/>
          <p:nvPr/>
        </p:nvSpPr>
        <p:spPr>
          <a:xfrm>
            <a:off x="5652120" y="495734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j-lt"/>
              </a:rPr>
              <a:t>Ru(M2P)</a:t>
            </a:r>
            <a:endParaRPr lang="en-GB" dirty="0">
              <a:latin typeface="+mj-lt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47625" y="19050"/>
            <a:ext cx="5648325" cy="863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FF0000"/>
                </a:solidFill>
              </a:rPr>
              <a:t>Development of a Co-ligand system for use in the split cell.</a:t>
            </a:r>
            <a:endParaRPr 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910734"/>
            <a:ext cx="734853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/>
          <a:lstStyle/>
          <a:p>
            <a:pPr eaLnBrk="0" hangingPunct="0"/>
            <a:r>
              <a:rPr lang="sv-SE" sz="2800" dirty="0" smtClean="0">
                <a:latin typeface="Calibri" pitchFamily="34" charset="0"/>
              </a:rPr>
              <a:t>1. Link the Ru-</a:t>
            </a:r>
            <a:r>
              <a:rPr lang="sv-SE" sz="2800" dirty="0" err="1" smtClean="0">
                <a:latin typeface="Calibri" pitchFamily="34" charset="0"/>
              </a:rPr>
              <a:t>sensitizer</a:t>
            </a:r>
            <a:r>
              <a:rPr lang="sv-SE" sz="2800" dirty="0" smtClean="0">
                <a:latin typeface="Calibri" pitchFamily="34" charset="0"/>
              </a:rPr>
              <a:t> </a:t>
            </a:r>
            <a:r>
              <a:rPr lang="sv-SE" sz="2800" dirty="0" err="1" smtClean="0">
                <a:latin typeface="Calibri" pitchFamily="34" charset="0"/>
              </a:rPr>
              <a:t>with</a:t>
            </a:r>
            <a:r>
              <a:rPr lang="sv-SE" sz="2800" dirty="0" smtClean="0">
                <a:latin typeface="Calibri" pitchFamily="34" charset="0"/>
              </a:rPr>
              <a:t> </a:t>
            </a:r>
            <a:r>
              <a:rPr lang="sv-SE" sz="2800" dirty="0" err="1" smtClean="0">
                <a:latin typeface="Calibri" pitchFamily="34" charset="0"/>
              </a:rPr>
              <a:t>ligand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6543304" y="129683"/>
            <a:ext cx="2391862" cy="1632824"/>
            <a:chOff x="5724128" y="3739356"/>
            <a:chExt cx="2736850" cy="1871663"/>
          </a:xfrm>
        </p:grpSpPr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5724128" y="3739356"/>
              <a:ext cx="2736850" cy="18716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5736828" y="4891881"/>
              <a:ext cx="27114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H</a:t>
              </a:r>
              <a:r>
                <a:rPr lang="en-US" sz="1800" baseline="-25000"/>
                <a:t>4</a:t>
              </a:r>
              <a:r>
                <a:rPr lang="en-US" sz="1800"/>
                <a:t>M2P (M2P for short)</a:t>
              </a:r>
            </a:p>
            <a:p>
              <a:pPr algn="ctr" eaLnBrk="0" hangingPunct="0"/>
              <a:r>
                <a:rPr lang="en-US" sz="1800"/>
                <a:t>methyldiphosphonic acid</a:t>
              </a:r>
              <a:endParaRPr lang="ru-RU" sz="1800"/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429024"/>
                </p:ext>
              </p:extLst>
            </p:nvPr>
          </p:nvGraphicFramePr>
          <p:xfrm>
            <a:off x="6099091" y="3814013"/>
            <a:ext cx="1986924" cy="98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1512" name="CS ChemDraw Drawing" r:id="rId4" imgW="993462" imgH="491706" progId="ChemDraw.Document.6.0">
                    <p:embed/>
                  </p:oleObj>
                </mc:Choice>
                <mc:Fallback>
                  <p:oleObj name="CS ChemDraw Drawing" r:id="rId4" imgW="993462" imgH="49170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99091" y="3814013"/>
                          <a:ext cx="1986924" cy="983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984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4751" y="2929020"/>
            <a:ext cx="1664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j-lt"/>
              </a:rPr>
              <a:t>+ P</a:t>
            </a:r>
            <a:r>
              <a:rPr lang="sv-SE" baseline="-25000" dirty="0" smtClean="0">
                <a:latin typeface="+mj-lt"/>
              </a:rPr>
              <a:t>i</a:t>
            </a:r>
            <a:r>
              <a:rPr lang="sv-SE" dirty="0" smtClean="0">
                <a:latin typeface="+mj-lt"/>
              </a:rPr>
              <a:t> buffer</a:t>
            </a:r>
          </a:p>
          <a:p>
            <a:r>
              <a:rPr lang="sv-SE" dirty="0" smtClean="0">
                <a:latin typeface="+mj-lt"/>
              </a:rPr>
              <a:t>+ persulfate</a:t>
            </a:r>
          </a:p>
          <a:p>
            <a:r>
              <a:rPr lang="sv-SE" dirty="0" smtClean="0">
                <a:latin typeface="+mj-lt"/>
              </a:rPr>
              <a:t>+ light</a:t>
            </a:r>
            <a:endParaRPr lang="en-GB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85942" y="2330475"/>
            <a:ext cx="0" cy="519177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6986" y="1769532"/>
            <a:ext cx="265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j-lt"/>
              </a:rPr>
              <a:t>Isolated Ru(M2P)Co</a:t>
            </a:r>
            <a:endParaRPr lang="en-GB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6741" y="1700808"/>
            <a:ext cx="2151551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sv-SE"/>
            </a:defPPr>
            <a:lvl1pPr eaLnBrk="0" hangingPunct="0">
              <a:defRPr sz="1800" b="1"/>
            </a:lvl1pPr>
          </a:lstStyle>
          <a:p>
            <a:r>
              <a:rPr lang="sv-SE" dirty="0"/>
              <a:t>65 µg Ru(M2P)Co </a:t>
            </a:r>
            <a:endParaRPr lang="sv-SE" dirty="0" smtClean="0"/>
          </a:p>
          <a:p>
            <a:r>
              <a:rPr lang="sv-SE" dirty="0" smtClean="0"/>
              <a:t>(</a:t>
            </a:r>
            <a:r>
              <a:rPr lang="sv-SE" dirty="0"/>
              <a:t>ca 40 µM Ru)</a:t>
            </a:r>
          </a:p>
          <a:p>
            <a:r>
              <a:rPr lang="sv-SE" dirty="0"/>
              <a:t>6 mM S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8</a:t>
            </a:r>
            <a:r>
              <a:rPr lang="sv-SE" baseline="30000" dirty="0"/>
              <a:t>2-</a:t>
            </a:r>
            <a:endParaRPr lang="en-GB" baseline="30000" dirty="0"/>
          </a:p>
          <a:p>
            <a:r>
              <a:rPr lang="sv-SE" dirty="0"/>
              <a:t>25 mM Pi (pH 8.4)</a:t>
            </a:r>
          </a:p>
        </p:txBody>
      </p:sp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86" y="2564904"/>
            <a:ext cx="5394325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47625" y="19050"/>
            <a:ext cx="5648325" cy="863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FF0000"/>
                </a:solidFill>
              </a:rPr>
              <a:t>Development of a Co-ligand system for use in the split cell.</a:t>
            </a:r>
            <a:endParaRPr lang="en-US" sz="2800" b="1" kern="0" dirty="0">
              <a:solidFill>
                <a:srgbClr val="FF0000"/>
              </a:solidFill>
            </a:endParaRPr>
          </a:p>
        </p:txBody>
      </p:sp>
      <p:cxnSp>
        <p:nvCxnSpPr>
          <p:cNvPr id="9" name="Rak 8"/>
          <p:cNvCxnSpPr/>
          <p:nvPr/>
        </p:nvCxnSpPr>
        <p:spPr>
          <a:xfrm>
            <a:off x="4785763" y="4987152"/>
            <a:ext cx="212568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7042068" y="4735820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 1 </a:t>
            </a:r>
            <a:r>
              <a:rPr lang="sv-SE" dirty="0" err="1" smtClean="0"/>
              <a:t>turnover</a:t>
            </a:r>
            <a:endParaRPr lang="sv-SE" dirty="0"/>
          </a:p>
        </p:txBody>
      </p:sp>
      <p:sp>
        <p:nvSpPr>
          <p:cNvPr id="19" name="TextBox 22"/>
          <p:cNvSpPr txBox="1"/>
          <p:nvPr/>
        </p:nvSpPr>
        <p:spPr>
          <a:xfrm>
            <a:off x="460886" y="4639655"/>
            <a:ext cx="311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latin typeface="+mj-lt"/>
              </a:rPr>
              <a:t>Photocatalytic</a:t>
            </a:r>
            <a:r>
              <a:rPr lang="sv-SE" dirty="0">
                <a:latin typeface="+mj-lt"/>
              </a:rPr>
              <a:t> </a:t>
            </a:r>
            <a:r>
              <a:rPr lang="sv-SE" dirty="0" smtClean="0">
                <a:latin typeface="+mj-lt"/>
              </a:rPr>
              <a:t>oxygen evolution!</a:t>
            </a:r>
          </a:p>
        </p:txBody>
      </p:sp>
    </p:spTree>
    <p:extLst>
      <p:ext uri="{BB962C8B-B14F-4D97-AF65-F5344CB8AC3E}">
        <p14:creationId xmlns:p14="http://schemas.microsoft.com/office/powerpoint/2010/main" val="20092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2727088" y="4658208"/>
            <a:ext cx="369401" cy="288032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e-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1825" y="4435563"/>
            <a:ext cx="828675" cy="7334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/>
            <a:r>
              <a:rPr lang="en-US" sz="4000" b="1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Co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544513" y="4226013"/>
            <a:ext cx="10017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2800" b="1">
                <a:latin typeface="Calibri" pitchFamily="34" charset="0"/>
              </a:rPr>
              <a:t>2 H</a:t>
            </a:r>
            <a:r>
              <a:rPr lang="en-US" sz="2800" b="1" baseline="-25000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O </a:t>
            </a:r>
            <a:endParaRPr lang="en-US">
              <a:latin typeface="Calibri" pitchFamily="34" charset="0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238125" y="4873713"/>
            <a:ext cx="1308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sz="2800" b="1">
                <a:latin typeface="Calibri" pitchFamily="34" charset="0"/>
              </a:rPr>
              <a:t>O</a:t>
            </a:r>
            <a:r>
              <a:rPr lang="en-US" sz="2800" b="1" baseline="-25000">
                <a:latin typeface="Calibri" pitchFamily="34" charset="0"/>
              </a:rPr>
              <a:t>2</a:t>
            </a:r>
            <a:r>
              <a:rPr lang="en-US" sz="2800" b="1">
                <a:latin typeface="Calibri" pitchFamily="34" charset="0"/>
              </a:rPr>
              <a:t> + 4 H</a:t>
            </a:r>
            <a:r>
              <a:rPr lang="en-US" sz="2800" b="1" baseline="30000">
                <a:latin typeface="Calibri" pitchFamily="34" charset="0"/>
              </a:rPr>
              <a:t>+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8" name="Lightning Bolt 13"/>
          <p:cNvSpPr/>
          <p:nvPr/>
        </p:nvSpPr>
        <p:spPr bwMode="auto">
          <a:xfrm rot="1472381">
            <a:off x="2946400" y="3359238"/>
            <a:ext cx="914400" cy="914400"/>
          </a:xfrm>
          <a:prstGeom prst="lightningBolt">
            <a:avLst/>
          </a:prstGeom>
          <a:gradFill>
            <a:gsLst>
              <a:gs pos="0">
                <a:srgbClr val="FFFF00"/>
              </a:gs>
              <a:gs pos="80000">
                <a:srgbClr val="FFFFCC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19050"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eaLnBrk="0" hangingPunct="0">
              <a:defRPr/>
            </a:pPr>
            <a:endParaRPr lang="en-US" b="1" dirty="0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9" name="Arc 14"/>
          <p:cNvSpPr/>
          <p:nvPr/>
        </p:nvSpPr>
        <p:spPr bwMode="auto">
          <a:xfrm>
            <a:off x="1298575" y="4507000"/>
            <a:ext cx="576263" cy="574675"/>
          </a:xfrm>
          <a:prstGeom prst="arc">
            <a:avLst>
              <a:gd name="adj1" fmla="val 16999708"/>
              <a:gd name="adj2" fmla="val 545495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97213" y="4435563"/>
            <a:ext cx="830262" cy="733425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eaLnBrk="0" hangingPunct="0"/>
            <a:r>
              <a:rPr lang="en-US" sz="4000" b="1" dirty="0" err="1" smtClean="0">
                <a:solidFill>
                  <a:srgbClr val="000000"/>
                </a:solidFill>
                <a:latin typeface="Calibri" pitchFamily="34" charset="0"/>
              </a:rPr>
              <a:t>Ru</a:t>
            </a:r>
            <a:endParaRPr lang="en-US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4609370" y="5569275"/>
            <a:ext cx="453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v-SE" dirty="0" err="1" smtClean="0">
                <a:solidFill>
                  <a:schemeClr val="bg2"/>
                </a:solidFill>
                <a:latin typeface="+mn-lt"/>
              </a:rPr>
              <a:t>Synthesized</a:t>
            </a:r>
            <a:r>
              <a:rPr lang="sv-SE" dirty="0" smtClean="0">
                <a:solidFill>
                  <a:schemeClr val="bg2"/>
                </a:solidFill>
                <a:latin typeface="+mn-lt"/>
              </a:rPr>
              <a:t> and </a:t>
            </a:r>
            <a:r>
              <a:rPr lang="sv-SE" dirty="0" err="1" smtClean="0">
                <a:solidFill>
                  <a:schemeClr val="bg2"/>
                </a:solidFill>
                <a:latin typeface="+mn-lt"/>
              </a:rPr>
              <a:t>characterized</a:t>
            </a:r>
            <a:r>
              <a:rPr lang="sv-SE" dirty="0" smtClean="0">
                <a:solidFill>
                  <a:schemeClr val="bg2"/>
                </a:solidFill>
                <a:latin typeface="+mn-lt"/>
              </a:rPr>
              <a:t>.</a:t>
            </a:r>
          </a:p>
          <a:p>
            <a:pPr marL="457200" indent="-457200">
              <a:buAutoNum type="arabicPeriod" startAt="2"/>
            </a:pPr>
            <a:r>
              <a:rPr lang="sv-SE" dirty="0" err="1" smtClean="0">
                <a:latin typeface="+mn-lt"/>
              </a:rPr>
              <a:t>Yes</a:t>
            </a:r>
            <a:r>
              <a:rPr lang="sv-SE" dirty="0" smtClean="0">
                <a:latin typeface="+mn-lt"/>
              </a:rPr>
              <a:t>, it binds Co and the system is </a:t>
            </a:r>
            <a:r>
              <a:rPr lang="sv-SE" dirty="0" err="1" smtClean="0">
                <a:latin typeface="+mn-lt"/>
              </a:rPr>
              <a:t>photo-catalytic</a:t>
            </a:r>
            <a:r>
              <a:rPr lang="sv-SE" dirty="0" smtClean="0">
                <a:latin typeface="+mn-lt"/>
              </a:rPr>
              <a:t>!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71346"/>
            <a:ext cx="3381027" cy="237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3"/>
          <p:cNvSpPr txBox="1"/>
          <p:nvPr/>
        </p:nvSpPr>
        <p:spPr>
          <a:xfrm>
            <a:off x="5652120" y="495734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+mj-lt"/>
              </a:rPr>
              <a:t>Ru(M2P)</a:t>
            </a:r>
            <a:endParaRPr lang="en-GB" dirty="0">
              <a:latin typeface="+mj-lt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47625" y="19050"/>
            <a:ext cx="5648325" cy="8636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FF0000"/>
                </a:solidFill>
              </a:rPr>
              <a:t>Development of a Co-ligand system for use in the split cell.</a:t>
            </a:r>
            <a:endParaRPr 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910734"/>
            <a:ext cx="7348538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/>
          <a:lstStyle/>
          <a:p>
            <a:pPr marL="514350" indent="-514350" eaLnBrk="0" hangingPunct="0">
              <a:buAutoNum type="arabicPeriod"/>
            </a:pPr>
            <a:r>
              <a:rPr lang="sv-S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Link the Ru-</a:t>
            </a:r>
            <a:r>
              <a:rPr lang="sv-S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sensitizer</a:t>
            </a:r>
            <a:r>
              <a:rPr lang="sv-S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sv-S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with</a:t>
            </a:r>
            <a:r>
              <a:rPr lang="sv-S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sv-S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ligand</a:t>
            </a:r>
            <a:endParaRPr lang="sv-SE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en-US" sz="2800" dirty="0" smtClean="0">
                <a:latin typeface="Calibri" pitchFamily="34" charset="0"/>
              </a:rPr>
              <a:t>2.   Can it bind Co and is it active?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6543304" y="129683"/>
            <a:ext cx="2391862" cy="1632824"/>
            <a:chOff x="5724128" y="3739356"/>
            <a:chExt cx="2736850" cy="1871663"/>
          </a:xfrm>
        </p:grpSpPr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5724128" y="3739356"/>
              <a:ext cx="2736850" cy="18716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5736828" y="4891881"/>
              <a:ext cx="27114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/>
                <a:t>H</a:t>
              </a:r>
              <a:r>
                <a:rPr lang="en-US" sz="1800" baseline="-25000"/>
                <a:t>4</a:t>
              </a:r>
              <a:r>
                <a:rPr lang="en-US" sz="1800"/>
                <a:t>M2P (M2P for short)</a:t>
              </a:r>
            </a:p>
            <a:p>
              <a:pPr algn="ctr" eaLnBrk="0" hangingPunct="0"/>
              <a:r>
                <a:rPr lang="en-US" sz="1800"/>
                <a:t>methyldiphosphonic acid</a:t>
              </a:r>
              <a:endParaRPr lang="ru-RU" sz="1800"/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003029"/>
                </p:ext>
              </p:extLst>
            </p:nvPr>
          </p:nvGraphicFramePr>
          <p:xfrm>
            <a:off x="6099091" y="3814013"/>
            <a:ext cx="1986924" cy="98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2536" name="CS ChemDraw Drawing" r:id="rId4" imgW="993462" imgH="491706" progId="ChemDraw.Document.6.0">
                    <p:embed/>
                  </p:oleObj>
                </mc:Choice>
                <mc:Fallback>
                  <p:oleObj name="CS ChemDraw Drawing" r:id="rId4" imgW="993462" imgH="491706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99091" y="3814013"/>
                          <a:ext cx="1986924" cy="983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1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Freeform 2"/>
          <p:cNvSpPr>
            <a:spLocks/>
          </p:cNvSpPr>
          <p:nvPr/>
        </p:nvSpPr>
        <p:spPr bwMode="auto">
          <a:xfrm>
            <a:off x="1778000" y="2071688"/>
            <a:ext cx="5443538" cy="1979612"/>
          </a:xfrm>
          <a:custGeom>
            <a:avLst/>
            <a:gdLst>
              <a:gd name="T0" fmla="*/ 2587 w 2779"/>
              <a:gd name="T1" fmla="*/ 0 h 792"/>
              <a:gd name="T2" fmla="*/ 2617 w 2779"/>
              <a:gd name="T3" fmla="*/ 6 h 792"/>
              <a:gd name="T4" fmla="*/ 2647 w 2779"/>
              <a:gd name="T5" fmla="*/ 18 h 792"/>
              <a:gd name="T6" fmla="*/ 2683 w 2779"/>
              <a:gd name="T7" fmla="*/ 48 h 792"/>
              <a:gd name="T8" fmla="*/ 2701 w 2779"/>
              <a:gd name="T9" fmla="*/ 72 h 792"/>
              <a:gd name="T10" fmla="*/ 2725 w 2779"/>
              <a:gd name="T11" fmla="*/ 108 h 792"/>
              <a:gd name="T12" fmla="*/ 2749 w 2779"/>
              <a:gd name="T13" fmla="*/ 168 h 792"/>
              <a:gd name="T14" fmla="*/ 2773 w 2779"/>
              <a:gd name="T15" fmla="*/ 264 h 792"/>
              <a:gd name="T16" fmla="*/ 2779 w 2779"/>
              <a:gd name="T17" fmla="*/ 378 h 792"/>
              <a:gd name="T18" fmla="*/ 2779 w 2779"/>
              <a:gd name="T19" fmla="*/ 486 h 792"/>
              <a:gd name="T20" fmla="*/ 2767 w 2779"/>
              <a:gd name="T21" fmla="*/ 594 h 792"/>
              <a:gd name="T22" fmla="*/ 2749 w 2779"/>
              <a:gd name="T23" fmla="*/ 678 h 792"/>
              <a:gd name="T24" fmla="*/ 2719 w 2779"/>
              <a:gd name="T25" fmla="*/ 738 h 792"/>
              <a:gd name="T26" fmla="*/ 2701 w 2779"/>
              <a:gd name="T27" fmla="*/ 762 h 792"/>
              <a:gd name="T28" fmla="*/ 2677 w 2779"/>
              <a:gd name="T29" fmla="*/ 780 h 792"/>
              <a:gd name="T30" fmla="*/ 2653 w 2779"/>
              <a:gd name="T31" fmla="*/ 792 h 792"/>
              <a:gd name="T32" fmla="*/ 192 w 2779"/>
              <a:gd name="T33" fmla="*/ 786 h 792"/>
              <a:gd name="T34" fmla="*/ 180 w 2779"/>
              <a:gd name="T35" fmla="*/ 786 h 792"/>
              <a:gd name="T36" fmla="*/ 162 w 2779"/>
              <a:gd name="T37" fmla="*/ 786 h 792"/>
              <a:gd name="T38" fmla="*/ 150 w 2779"/>
              <a:gd name="T39" fmla="*/ 780 h 792"/>
              <a:gd name="T40" fmla="*/ 138 w 2779"/>
              <a:gd name="T41" fmla="*/ 774 h 792"/>
              <a:gd name="T42" fmla="*/ 126 w 2779"/>
              <a:gd name="T43" fmla="*/ 762 h 792"/>
              <a:gd name="T44" fmla="*/ 108 w 2779"/>
              <a:gd name="T45" fmla="*/ 750 h 792"/>
              <a:gd name="T46" fmla="*/ 96 w 2779"/>
              <a:gd name="T47" fmla="*/ 732 h 792"/>
              <a:gd name="T48" fmla="*/ 84 w 2779"/>
              <a:gd name="T49" fmla="*/ 720 h 792"/>
              <a:gd name="T50" fmla="*/ 72 w 2779"/>
              <a:gd name="T51" fmla="*/ 702 h 792"/>
              <a:gd name="T52" fmla="*/ 60 w 2779"/>
              <a:gd name="T53" fmla="*/ 678 h 792"/>
              <a:gd name="T54" fmla="*/ 48 w 2779"/>
              <a:gd name="T55" fmla="*/ 654 h 792"/>
              <a:gd name="T56" fmla="*/ 36 w 2779"/>
              <a:gd name="T57" fmla="*/ 630 h 792"/>
              <a:gd name="T58" fmla="*/ 24 w 2779"/>
              <a:gd name="T59" fmla="*/ 594 h 792"/>
              <a:gd name="T60" fmla="*/ 18 w 2779"/>
              <a:gd name="T61" fmla="*/ 558 h 792"/>
              <a:gd name="T62" fmla="*/ 6 w 2779"/>
              <a:gd name="T63" fmla="*/ 504 h 792"/>
              <a:gd name="T64" fmla="*/ 6 w 2779"/>
              <a:gd name="T65" fmla="*/ 468 h 792"/>
              <a:gd name="T66" fmla="*/ 0 w 2779"/>
              <a:gd name="T67" fmla="*/ 432 h 792"/>
              <a:gd name="T68" fmla="*/ 0 w 2779"/>
              <a:gd name="T69" fmla="*/ 378 h 792"/>
              <a:gd name="T70" fmla="*/ 6 w 2779"/>
              <a:gd name="T71" fmla="*/ 348 h 792"/>
              <a:gd name="T72" fmla="*/ 6 w 2779"/>
              <a:gd name="T73" fmla="*/ 318 h 792"/>
              <a:gd name="T74" fmla="*/ 6 w 2779"/>
              <a:gd name="T75" fmla="*/ 294 h 792"/>
              <a:gd name="T76" fmla="*/ 12 w 2779"/>
              <a:gd name="T77" fmla="*/ 264 h 792"/>
              <a:gd name="T78" fmla="*/ 18 w 2779"/>
              <a:gd name="T79" fmla="*/ 228 h 792"/>
              <a:gd name="T80" fmla="*/ 24 w 2779"/>
              <a:gd name="T81" fmla="*/ 198 h 792"/>
              <a:gd name="T82" fmla="*/ 36 w 2779"/>
              <a:gd name="T83" fmla="*/ 156 h 792"/>
              <a:gd name="T84" fmla="*/ 48 w 2779"/>
              <a:gd name="T85" fmla="*/ 138 h 792"/>
              <a:gd name="T86" fmla="*/ 60 w 2779"/>
              <a:gd name="T87" fmla="*/ 108 h 792"/>
              <a:gd name="T88" fmla="*/ 78 w 2779"/>
              <a:gd name="T89" fmla="*/ 78 h 792"/>
              <a:gd name="T90" fmla="*/ 90 w 2779"/>
              <a:gd name="T91" fmla="*/ 60 h 792"/>
              <a:gd name="T92" fmla="*/ 102 w 2779"/>
              <a:gd name="T93" fmla="*/ 48 h 792"/>
              <a:gd name="T94" fmla="*/ 114 w 2779"/>
              <a:gd name="T95" fmla="*/ 36 h 792"/>
              <a:gd name="T96" fmla="*/ 126 w 2779"/>
              <a:gd name="T97" fmla="*/ 24 h 792"/>
              <a:gd name="T98" fmla="*/ 144 w 2779"/>
              <a:gd name="T99" fmla="*/ 12 h 792"/>
              <a:gd name="T100" fmla="*/ 162 w 2779"/>
              <a:gd name="T101" fmla="*/ 6 h 792"/>
              <a:gd name="T102" fmla="*/ 174 w 2779"/>
              <a:gd name="T103" fmla="*/ 0 h 792"/>
              <a:gd name="T104" fmla="*/ 192 w 2779"/>
              <a:gd name="T105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79" h="792">
                <a:moveTo>
                  <a:pt x="192" y="0"/>
                </a:moveTo>
                <a:lnTo>
                  <a:pt x="192" y="0"/>
                </a:lnTo>
                <a:lnTo>
                  <a:pt x="2587" y="0"/>
                </a:lnTo>
                <a:lnTo>
                  <a:pt x="2599" y="0"/>
                </a:lnTo>
                <a:lnTo>
                  <a:pt x="2611" y="0"/>
                </a:lnTo>
                <a:lnTo>
                  <a:pt x="2617" y="6"/>
                </a:lnTo>
                <a:lnTo>
                  <a:pt x="2629" y="6"/>
                </a:lnTo>
                <a:lnTo>
                  <a:pt x="2635" y="12"/>
                </a:lnTo>
                <a:lnTo>
                  <a:pt x="2647" y="18"/>
                </a:lnTo>
                <a:lnTo>
                  <a:pt x="2653" y="24"/>
                </a:lnTo>
                <a:lnTo>
                  <a:pt x="2665" y="30"/>
                </a:lnTo>
                <a:lnTo>
                  <a:pt x="2683" y="48"/>
                </a:lnTo>
                <a:lnTo>
                  <a:pt x="2689" y="54"/>
                </a:lnTo>
                <a:lnTo>
                  <a:pt x="2695" y="66"/>
                </a:lnTo>
                <a:lnTo>
                  <a:pt x="2701" y="72"/>
                </a:lnTo>
                <a:lnTo>
                  <a:pt x="2713" y="84"/>
                </a:lnTo>
                <a:lnTo>
                  <a:pt x="2719" y="96"/>
                </a:lnTo>
                <a:lnTo>
                  <a:pt x="2725" y="108"/>
                </a:lnTo>
                <a:lnTo>
                  <a:pt x="2731" y="126"/>
                </a:lnTo>
                <a:lnTo>
                  <a:pt x="2737" y="138"/>
                </a:lnTo>
                <a:lnTo>
                  <a:pt x="2749" y="168"/>
                </a:lnTo>
                <a:lnTo>
                  <a:pt x="2755" y="198"/>
                </a:lnTo>
                <a:lnTo>
                  <a:pt x="2767" y="228"/>
                </a:lnTo>
                <a:lnTo>
                  <a:pt x="2773" y="264"/>
                </a:lnTo>
                <a:lnTo>
                  <a:pt x="2779" y="300"/>
                </a:lnTo>
                <a:lnTo>
                  <a:pt x="2779" y="336"/>
                </a:lnTo>
                <a:lnTo>
                  <a:pt x="2779" y="378"/>
                </a:lnTo>
                <a:lnTo>
                  <a:pt x="2779" y="414"/>
                </a:lnTo>
                <a:lnTo>
                  <a:pt x="2779" y="450"/>
                </a:lnTo>
                <a:lnTo>
                  <a:pt x="2779" y="486"/>
                </a:lnTo>
                <a:lnTo>
                  <a:pt x="2779" y="522"/>
                </a:lnTo>
                <a:lnTo>
                  <a:pt x="2773" y="558"/>
                </a:lnTo>
                <a:lnTo>
                  <a:pt x="2767" y="594"/>
                </a:lnTo>
                <a:lnTo>
                  <a:pt x="2761" y="624"/>
                </a:lnTo>
                <a:lnTo>
                  <a:pt x="2755" y="654"/>
                </a:lnTo>
                <a:lnTo>
                  <a:pt x="2749" y="678"/>
                </a:lnTo>
                <a:lnTo>
                  <a:pt x="2737" y="708"/>
                </a:lnTo>
                <a:lnTo>
                  <a:pt x="2725" y="726"/>
                </a:lnTo>
                <a:lnTo>
                  <a:pt x="2719" y="738"/>
                </a:lnTo>
                <a:lnTo>
                  <a:pt x="2713" y="744"/>
                </a:lnTo>
                <a:lnTo>
                  <a:pt x="2707" y="756"/>
                </a:lnTo>
                <a:lnTo>
                  <a:pt x="2701" y="762"/>
                </a:lnTo>
                <a:lnTo>
                  <a:pt x="2695" y="768"/>
                </a:lnTo>
                <a:lnTo>
                  <a:pt x="2689" y="774"/>
                </a:lnTo>
                <a:lnTo>
                  <a:pt x="2677" y="780"/>
                </a:lnTo>
                <a:lnTo>
                  <a:pt x="2671" y="786"/>
                </a:lnTo>
                <a:lnTo>
                  <a:pt x="2665" y="786"/>
                </a:lnTo>
                <a:lnTo>
                  <a:pt x="2653" y="792"/>
                </a:lnTo>
                <a:lnTo>
                  <a:pt x="2647" y="792"/>
                </a:lnTo>
                <a:lnTo>
                  <a:pt x="2635" y="792"/>
                </a:lnTo>
                <a:lnTo>
                  <a:pt x="192" y="786"/>
                </a:lnTo>
                <a:lnTo>
                  <a:pt x="192" y="786"/>
                </a:lnTo>
                <a:lnTo>
                  <a:pt x="186" y="786"/>
                </a:lnTo>
                <a:lnTo>
                  <a:pt x="180" y="786"/>
                </a:lnTo>
                <a:lnTo>
                  <a:pt x="174" y="786"/>
                </a:lnTo>
                <a:lnTo>
                  <a:pt x="168" y="786"/>
                </a:lnTo>
                <a:lnTo>
                  <a:pt x="162" y="786"/>
                </a:lnTo>
                <a:lnTo>
                  <a:pt x="162" y="780"/>
                </a:lnTo>
                <a:lnTo>
                  <a:pt x="156" y="780"/>
                </a:lnTo>
                <a:lnTo>
                  <a:pt x="150" y="780"/>
                </a:lnTo>
                <a:lnTo>
                  <a:pt x="144" y="774"/>
                </a:lnTo>
                <a:lnTo>
                  <a:pt x="144" y="774"/>
                </a:lnTo>
                <a:lnTo>
                  <a:pt x="138" y="774"/>
                </a:lnTo>
                <a:lnTo>
                  <a:pt x="132" y="768"/>
                </a:lnTo>
                <a:lnTo>
                  <a:pt x="126" y="768"/>
                </a:lnTo>
                <a:lnTo>
                  <a:pt x="126" y="762"/>
                </a:lnTo>
                <a:lnTo>
                  <a:pt x="120" y="756"/>
                </a:lnTo>
                <a:lnTo>
                  <a:pt x="114" y="756"/>
                </a:lnTo>
                <a:lnTo>
                  <a:pt x="108" y="750"/>
                </a:lnTo>
                <a:lnTo>
                  <a:pt x="108" y="750"/>
                </a:lnTo>
                <a:lnTo>
                  <a:pt x="102" y="744"/>
                </a:lnTo>
                <a:lnTo>
                  <a:pt x="96" y="732"/>
                </a:lnTo>
                <a:lnTo>
                  <a:pt x="90" y="732"/>
                </a:lnTo>
                <a:lnTo>
                  <a:pt x="84" y="726"/>
                </a:lnTo>
                <a:lnTo>
                  <a:pt x="84" y="720"/>
                </a:lnTo>
                <a:lnTo>
                  <a:pt x="78" y="714"/>
                </a:lnTo>
                <a:lnTo>
                  <a:pt x="78" y="708"/>
                </a:lnTo>
                <a:lnTo>
                  <a:pt x="72" y="702"/>
                </a:lnTo>
                <a:lnTo>
                  <a:pt x="66" y="690"/>
                </a:lnTo>
                <a:lnTo>
                  <a:pt x="60" y="684"/>
                </a:lnTo>
                <a:lnTo>
                  <a:pt x="60" y="678"/>
                </a:lnTo>
                <a:lnTo>
                  <a:pt x="54" y="666"/>
                </a:lnTo>
                <a:lnTo>
                  <a:pt x="48" y="660"/>
                </a:lnTo>
                <a:lnTo>
                  <a:pt x="48" y="654"/>
                </a:lnTo>
                <a:lnTo>
                  <a:pt x="42" y="642"/>
                </a:lnTo>
                <a:lnTo>
                  <a:pt x="42" y="636"/>
                </a:lnTo>
                <a:lnTo>
                  <a:pt x="36" y="630"/>
                </a:lnTo>
                <a:lnTo>
                  <a:pt x="36" y="624"/>
                </a:lnTo>
                <a:lnTo>
                  <a:pt x="30" y="606"/>
                </a:lnTo>
                <a:lnTo>
                  <a:pt x="24" y="594"/>
                </a:lnTo>
                <a:lnTo>
                  <a:pt x="24" y="582"/>
                </a:lnTo>
                <a:lnTo>
                  <a:pt x="24" y="576"/>
                </a:lnTo>
                <a:lnTo>
                  <a:pt x="18" y="558"/>
                </a:lnTo>
                <a:lnTo>
                  <a:pt x="12" y="540"/>
                </a:lnTo>
                <a:lnTo>
                  <a:pt x="12" y="522"/>
                </a:lnTo>
                <a:lnTo>
                  <a:pt x="6" y="504"/>
                </a:lnTo>
                <a:lnTo>
                  <a:pt x="6" y="486"/>
                </a:lnTo>
                <a:lnTo>
                  <a:pt x="6" y="480"/>
                </a:lnTo>
                <a:lnTo>
                  <a:pt x="6" y="468"/>
                </a:lnTo>
                <a:lnTo>
                  <a:pt x="6" y="462"/>
                </a:lnTo>
                <a:lnTo>
                  <a:pt x="6" y="450"/>
                </a:lnTo>
                <a:lnTo>
                  <a:pt x="0" y="432"/>
                </a:lnTo>
                <a:lnTo>
                  <a:pt x="0" y="420"/>
                </a:lnTo>
                <a:lnTo>
                  <a:pt x="0" y="414"/>
                </a:lnTo>
                <a:lnTo>
                  <a:pt x="0" y="378"/>
                </a:lnTo>
                <a:lnTo>
                  <a:pt x="0" y="366"/>
                </a:lnTo>
                <a:lnTo>
                  <a:pt x="0" y="354"/>
                </a:lnTo>
                <a:lnTo>
                  <a:pt x="6" y="348"/>
                </a:lnTo>
                <a:lnTo>
                  <a:pt x="6" y="336"/>
                </a:lnTo>
                <a:lnTo>
                  <a:pt x="6" y="330"/>
                </a:lnTo>
                <a:lnTo>
                  <a:pt x="6" y="318"/>
                </a:lnTo>
                <a:lnTo>
                  <a:pt x="6" y="312"/>
                </a:lnTo>
                <a:lnTo>
                  <a:pt x="6" y="300"/>
                </a:lnTo>
                <a:lnTo>
                  <a:pt x="6" y="294"/>
                </a:lnTo>
                <a:lnTo>
                  <a:pt x="6" y="282"/>
                </a:lnTo>
                <a:lnTo>
                  <a:pt x="12" y="276"/>
                </a:lnTo>
                <a:lnTo>
                  <a:pt x="12" y="264"/>
                </a:lnTo>
                <a:lnTo>
                  <a:pt x="12" y="246"/>
                </a:lnTo>
                <a:lnTo>
                  <a:pt x="18" y="240"/>
                </a:lnTo>
                <a:lnTo>
                  <a:pt x="18" y="228"/>
                </a:lnTo>
                <a:lnTo>
                  <a:pt x="24" y="216"/>
                </a:lnTo>
                <a:lnTo>
                  <a:pt x="24" y="204"/>
                </a:lnTo>
                <a:lnTo>
                  <a:pt x="24" y="198"/>
                </a:lnTo>
                <a:lnTo>
                  <a:pt x="30" y="180"/>
                </a:lnTo>
                <a:lnTo>
                  <a:pt x="36" y="168"/>
                </a:lnTo>
                <a:lnTo>
                  <a:pt x="36" y="156"/>
                </a:lnTo>
                <a:lnTo>
                  <a:pt x="42" y="150"/>
                </a:lnTo>
                <a:lnTo>
                  <a:pt x="42" y="144"/>
                </a:lnTo>
                <a:lnTo>
                  <a:pt x="48" y="138"/>
                </a:lnTo>
                <a:lnTo>
                  <a:pt x="48" y="132"/>
                </a:lnTo>
                <a:lnTo>
                  <a:pt x="54" y="126"/>
                </a:lnTo>
                <a:lnTo>
                  <a:pt x="60" y="108"/>
                </a:lnTo>
                <a:lnTo>
                  <a:pt x="66" y="96"/>
                </a:lnTo>
                <a:lnTo>
                  <a:pt x="72" y="84"/>
                </a:lnTo>
                <a:lnTo>
                  <a:pt x="78" y="78"/>
                </a:lnTo>
                <a:lnTo>
                  <a:pt x="78" y="72"/>
                </a:lnTo>
                <a:lnTo>
                  <a:pt x="84" y="66"/>
                </a:lnTo>
                <a:lnTo>
                  <a:pt x="90" y="60"/>
                </a:lnTo>
                <a:lnTo>
                  <a:pt x="96" y="54"/>
                </a:lnTo>
                <a:lnTo>
                  <a:pt x="96" y="48"/>
                </a:lnTo>
                <a:lnTo>
                  <a:pt x="102" y="48"/>
                </a:lnTo>
                <a:lnTo>
                  <a:pt x="108" y="42"/>
                </a:lnTo>
                <a:lnTo>
                  <a:pt x="108" y="36"/>
                </a:lnTo>
                <a:lnTo>
                  <a:pt x="114" y="36"/>
                </a:lnTo>
                <a:lnTo>
                  <a:pt x="120" y="30"/>
                </a:lnTo>
                <a:lnTo>
                  <a:pt x="126" y="24"/>
                </a:lnTo>
                <a:lnTo>
                  <a:pt x="126" y="24"/>
                </a:lnTo>
                <a:lnTo>
                  <a:pt x="132" y="18"/>
                </a:lnTo>
                <a:lnTo>
                  <a:pt x="138" y="18"/>
                </a:lnTo>
                <a:lnTo>
                  <a:pt x="144" y="12"/>
                </a:lnTo>
                <a:lnTo>
                  <a:pt x="144" y="12"/>
                </a:lnTo>
                <a:lnTo>
                  <a:pt x="156" y="6"/>
                </a:lnTo>
                <a:lnTo>
                  <a:pt x="162" y="6"/>
                </a:lnTo>
                <a:lnTo>
                  <a:pt x="162" y="6"/>
                </a:lnTo>
                <a:lnTo>
                  <a:pt x="168" y="6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2" y="0"/>
                </a:lnTo>
                <a:close/>
              </a:path>
            </a:pathLst>
          </a:custGeom>
          <a:gradFill rotWithShape="0">
            <a:gsLst>
              <a:gs pos="0">
                <a:srgbClr val="5ADA20"/>
              </a:gs>
              <a:gs pos="50000">
                <a:srgbClr val="FFFF66"/>
              </a:gs>
              <a:gs pos="100000">
                <a:srgbClr val="5ADA20"/>
              </a:gs>
            </a:gsLst>
            <a:lin ang="0" scaled="1"/>
          </a:gra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649667" name="Group 3"/>
          <p:cNvGrpSpPr>
            <a:grpSpLocks/>
          </p:cNvGrpSpPr>
          <p:nvPr/>
        </p:nvGrpSpPr>
        <p:grpSpPr bwMode="auto">
          <a:xfrm>
            <a:off x="2125663" y="3960813"/>
            <a:ext cx="1468437" cy="1049337"/>
            <a:chOff x="3702" y="3421"/>
            <a:chExt cx="925" cy="661"/>
          </a:xfrm>
        </p:grpSpPr>
        <p:sp>
          <p:nvSpPr>
            <p:cNvPr id="1649668" name="Oval 4"/>
            <p:cNvSpPr>
              <a:spLocks noChangeArrowheads="1"/>
            </p:cNvSpPr>
            <p:nvPr/>
          </p:nvSpPr>
          <p:spPr bwMode="auto">
            <a:xfrm>
              <a:off x="3855" y="3543"/>
              <a:ext cx="625" cy="427"/>
            </a:xfrm>
            <a:prstGeom prst="ellipse">
              <a:avLst/>
            </a:prstGeom>
            <a:solidFill>
              <a:srgbClr val="FFFF2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69" name="Freeform 5"/>
            <p:cNvSpPr>
              <a:spLocks/>
            </p:cNvSpPr>
            <p:nvPr/>
          </p:nvSpPr>
          <p:spPr bwMode="auto">
            <a:xfrm>
              <a:off x="4261" y="3457"/>
              <a:ext cx="120" cy="132"/>
            </a:xfrm>
            <a:custGeom>
              <a:avLst/>
              <a:gdLst>
                <a:gd name="T0" fmla="*/ 84 w 120"/>
                <a:gd name="T1" fmla="*/ 132 h 132"/>
                <a:gd name="T2" fmla="*/ 84 w 120"/>
                <a:gd name="T3" fmla="*/ 132 h 132"/>
                <a:gd name="T4" fmla="*/ 0 w 120"/>
                <a:gd name="T5" fmla="*/ 90 h 132"/>
                <a:gd name="T6" fmla="*/ 12 w 120"/>
                <a:gd name="T7" fmla="*/ 90 h 132"/>
                <a:gd name="T8" fmla="*/ 18 w 120"/>
                <a:gd name="T9" fmla="*/ 84 h 132"/>
                <a:gd name="T10" fmla="*/ 30 w 120"/>
                <a:gd name="T11" fmla="*/ 78 h 132"/>
                <a:gd name="T12" fmla="*/ 36 w 120"/>
                <a:gd name="T13" fmla="*/ 72 h 132"/>
                <a:gd name="T14" fmla="*/ 54 w 120"/>
                <a:gd name="T15" fmla="*/ 60 h 132"/>
                <a:gd name="T16" fmla="*/ 60 w 120"/>
                <a:gd name="T17" fmla="*/ 54 h 132"/>
                <a:gd name="T18" fmla="*/ 66 w 120"/>
                <a:gd name="T19" fmla="*/ 48 h 132"/>
                <a:gd name="T20" fmla="*/ 78 w 120"/>
                <a:gd name="T21" fmla="*/ 36 h 132"/>
                <a:gd name="T22" fmla="*/ 90 w 120"/>
                <a:gd name="T23" fmla="*/ 24 h 132"/>
                <a:gd name="T24" fmla="*/ 108 w 120"/>
                <a:gd name="T25" fmla="*/ 12 h 132"/>
                <a:gd name="T26" fmla="*/ 120 w 120"/>
                <a:gd name="T27" fmla="*/ 0 h 132"/>
                <a:gd name="T28" fmla="*/ 120 w 120"/>
                <a:gd name="T29" fmla="*/ 6 h 132"/>
                <a:gd name="T30" fmla="*/ 120 w 120"/>
                <a:gd name="T31" fmla="*/ 18 h 132"/>
                <a:gd name="T32" fmla="*/ 114 w 120"/>
                <a:gd name="T33" fmla="*/ 24 h 132"/>
                <a:gd name="T34" fmla="*/ 114 w 120"/>
                <a:gd name="T35" fmla="*/ 30 h 132"/>
                <a:gd name="T36" fmla="*/ 108 w 120"/>
                <a:gd name="T37" fmla="*/ 48 h 132"/>
                <a:gd name="T38" fmla="*/ 102 w 120"/>
                <a:gd name="T39" fmla="*/ 66 h 132"/>
                <a:gd name="T40" fmla="*/ 96 w 120"/>
                <a:gd name="T41" fmla="*/ 78 h 132"/>
                <a:gd name="T42" fmla="*/ 90 w 120"/>
                <a:gd name="T43" fmla="*/ 96 h 132"/>
                <a:gd name="T44" fmla="*/ 84 w 120"/>
                <a:gd name="T45" fmla="*/ 114 h 132"/>
                <a:gd name="T46" fmla="*/ 84 w 120"/>
                <a:gd name="T47" fmla="*/ 120 h 132"/>
                <a:gd name="T48" fmla="*/ 84 w 120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32">
                  <a:moveTo>
                    <a:pt x="84" y="132"/>
                  </a:moveTo>
                  <a:lnTo>
                    <a:pt x="84" y="13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8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8" y="36"/>
                  </a:lnTo>
                  <a:lnTo>
                    <a:pt x="90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08" y="48"/>
                  </a:lnTo>
                  <a:lnTo>
                    <a:pt x="102" y="66"/>
                  </a:lnTo>
                  <a:lnTo>
                    <a:pt x="96" y="78"/>
                  </a:lnTo>
                  <a:lnTo>
                    <a:pt x="90" y="96"/>
                  </a:lnTo>
                  <a:lnTo>
                    <a:pt x="84" y="114"/>
                  </a:lnTo>
                  <a:lnTo>
                    <a:pt x="84" y="120"/>
                  </a:lnTo>
                  <a:lnTo>
                    <a:pt x="84" y="13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0" name="Freeform 6"/>
            <p:cNvSpPr>
              <a:spLocks/>
            </p:cNvSpPr>
            <p:nvPr/>
          </p:nvSpPr>
          <p:spPr bwMode="auto">
            <a:xfrm>
              <a:off x="4357" y="3547"/>
              <a:ext cx="222" cy="90"/>
            </a:xfrm>
            <a:custGeom>
              <a:avLst/>
              <a:gdLst>
                <a:gd name="T0" fmla="*/ 84 w 222"/>
                <a:gd name="T1" fmla="*/ 90 h 90"/>
                <a:gd name="T2" fmla="*/ 84 w 222"/>
                <a:gd name="T3" fmla="*/ 90 h 90"/>
                <a:gd name="T4" fmla="*/ 0 w 222"/>
                <a:gd name="T5" fmla="*/ 54 h 90"/>
                <a:gd name="T6" fmla="*/ 6 w 222"/>
                <a:gd name="T7" fmla="*/ 54 h 90"/>
                <a:gd name="T8" fmla="*/ 12 w 222"/>
                <a:gd name="T9" fmla="*/ 48 h 90"/>
                <a:gd name="T10" fmla="*/ 30 w 222"/>
                <a:gd name="T11" fmla="*/ 42 h 90"/>
                <a:gd name="T12" fmla="*/ 48 w 222"/>
                <a:gd name="T13" fmla="*/ 36 h 90"/>
                <a:gd name="T14" fmla="*/ 66 w 222"/>
                <a:gd name="T15" fmla="*/ 30 h 90"/>
                <a:gd name="T16" fmla="*/ 108 w 222"/>
                <a:gd name="T17" fmla="*/ 24 h 90"/>
                <a:gd name="T18" fmla="*/ 126 w 222"/>
                <a:gd name="T19" fmla="*/ 18 h 90"/>
                <a:gd name="T20" fmla="*/ 150 w 222"/>
                <a:gd name="T21" fmla="*/ 12 h 90"/>
                <a:gd name="T22" fmla="*/ 168 w 222"/>
                <a:gd name="T23" fmla="*/ 6 h 90"/>
                <a:gd name="T24" fmla="*/ 186 w 222"/>
                <a:gd name="T25" fmla="*/ 6 h 90"/>
                <a:gd name="T26" fmla="*/ 198 w 222"/>
                <a:gd name="T27" fmla="*/ 6 h 90"/>
                <a:gd name="T28" fmla="*/ 210 w 222"/>
                <a:gd name="T29" fmla="*/ 0 h 90"/>
                <a:gd name="T30" fmla="*/ 216 w 222"/>
                <a:gd name="T31" fmla="*/ 6 h 90"/>
                <a:gd name="T32" fmla="*/ 216 w 222"/>
                <a:gd name="T33" fmla="*/ 6 h 90"/>
                <a:gd name="T34" fmla="*/ 222 w 222"/>
                <a:gd name="T35" fmla="*/ 6 h 90"/>
                <a:gd name="T36" fmla="*/ 222 w 222"/>
                <a:gd name="T37" fmla="*/ 6 h 90"/>
                <a:gd name="T38" fmla="*/ 222 w 222"/>
                <a:gd name="T39" fmla="*/ 6 h 90"/>
                <a:gd name="T40" fmla="*/ 222 w 222"/>
                <a:gd name="T41" fmla="*/ 6 h 90"/>
                <a:gd name="T42" fmla="*/ 222 w 222"/>
                <a:gd name="T43" fmla="*/ 6 h 90"/>
                <a:gd name="T44" fmla="*/ 222 w 222"/>
                <a:gd name="T45" fmla="*/ 6 h 90"/>
                <a:gd name="T46" fmla="*/ 222 w 222"/>
                <a:gd name="T47" fmla="*/ 12 h 90"/>
                <a:gd name="T48" fmla="*/ 222 w 222"/>
                <a:gd name="T49" fmla="*/ 12 h 90"/>
                <a:gd name="T50" fmla="*/ 216 w 222"/>
                <a:gd name="T51" fmla="*/ 18 h 90"/>
                <a:gd name="T52" fmla="*/ 216 w 222"/>
                <a:gd name="T53" fmla="*/ 12 h 90"/>
                <a:gd name="T54" fmla="*/ 216 w 222"/>
                <a:gd name="T55" fmla="*/ 6 h 90"/>
                <a:gd name="T56" fmla="*/ 216 w 222"/>
                <a:gd name="T57" fmla="*/ 6 h 90"/>
                <a:gd name="T58" fmla="*/ 216 w 222"/>
                <a:gd name="T59" fmla="*/ 6 h 90"/>
                <a:gd name="T60" fmla="*/ 216 w 222"/>
                <a:gd name="T61" fmla="*/ 6 h 90"/>
                <a:gd name="T62" fmla="*/ 210 w 222"/>
                <a:gd name="T63" fmla="*/ 6 h 90"/>
                <a:gd name="T64" fmla="*/ 210 w 222"/>
                <a:gd name="T65" fmla="*/ 0 h 90"/>
                <a:gd name="T66" fmla="*/ 204 w 222"/>
                <a:gd name="T67" fmla="*/ 0 h 90"/>
                <a:gd name="T68" fmla="*/ 204 w 222"/>
                <a:gd name="T69" fmla="*/ 0 h 90"/>
                <a:gd name="T70" fmla="*/ 198 w 222"/>
                <a:gd name="T71" fmla="*/ 6 h 90"/>
                <a:gd name="T72" fmla="*/ 192 w 222"/>
                <a:gd name="T73" fmla="*/ 6 h 90"/>
                <a:gd name="T74" fmla="*/ 186 w 222"/>
                <a:gd name="T75" fmla="*/ 6 h 90"/>
                <a:gd name="T76" fmla="*/ 180 w 222"/>
                <a:gd name="T77" fmla="*/ 6 h 90"/>
                <a:gd name="T78" fmla="*/ 168 w 222"/>
                <a:gd name="T79" fmla="*/ 12 h 90"/>
                <a:gd name="T80" fmla="*/ 156 w 222"/>
                <a:gd name="T81" fmla="*/ 18 h 90"/>
                <a:gd name="T82" fmla="*/ 144 w 222"/>
                <a:gd name="T83" fmla="*/ 30 h 90"/>
                <a:gd name="T84" fmla="*/ 132 w 222"/>
                <a:gd name="T85" fmla="*/ 36 h 90"/>
                <a:gd name="T86" fmla="*/ 120 w 222"/>
                <a:gd name="T87" fmla="*/ 48 h 90"/>
                <a:gd name="T88" fmla="*/ 114 w 222"/>
                <a:gd name="T89" fmla="*/ 48 h 90"/>
                <a:gd name="T90" fmla="*/ 108 w 222"/>
                <a:gd name="T91" fmla="*/ 54 h 90"/>
                <a:gd name="T92" fmla="*/ 108 w 222"/>
                <a:gd name="T93" fmla="*/ 60 h 90"/>
                <a:gd name="T94" fmla="*/ 102 w 222"/>
                <a:gd name="T95" fmla="*/ 66 h 90"/>
                <a:gd name="T96" fmla="*/ 96 w 222"/>
                <a:gd name="T97" fmla="*/ 72 h 90"/>
                <a:gd name="T98" fmla="*/ 96 w 222"/>
                <a:gd name="T99" fmla="*/ 72 h 90"/>
                <a:gd name="T100" fmla="*/ 90 w 222"/>
                <a:gd name="T101" fmla="*/ 78 h 90"/>
                <a:gd name="T102" fmla="*/ 90 w 222"/>
                <a:gd name="T103" fmla="*/ 84 h 90"/>
                <a:gd name="T104" fmla="*/ 84 w 222"/>
                <a:gd name="T105" fmla="*/ 90 h 90"/>
                <a:gd name="T106" fmla="*/ 84 w 222"/>
                <a:gd name="T10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90">
                  <a:moveTo>
                    <a:pt x="84" y="90"/>
                  </a:moveTo>
                  <a:lnTo>
                    <a:pt x="84" y="9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30" y="42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108" y="24"/>
                  </a:lnTo>
                  <a:lnTo>
                    <a:pt x="126" y="18"/>
                  </a:lnTo>
                  <a:lnTo>
                    <a:pt x="150" y="12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198" y="6"/>
                  </a:lnTo>
                  <a:lnTo>
                    <a:pt x="210" y="0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8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44" y="30"/>
                  </a:lnTo>
                  <a:lnTo>
                    <a:pt x="132" y="36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9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1" name="Freeform 7"/>
            <p:cNvSpPr>
              <a:spLocks/>
            </p:cNvSpPr>
            <p:nvPr/>
          </p:nvSpPr>
          <p:spPr bwMode="auto">
            <a:xfrm>
              <a:off x="4441" y="3661"/>
              <a:ext cx="162" cy="72"/>
            </a:xfrm>
            <a:custGeom>
              <a:avLst/>
              <a:gdLst>
                <a:gd name="T0" fmla="*/ 24 w 162"/>
                <a:gd name="T1" fmla="*/ 72 h 72"/>
                <a:gd name="T2" fmla="*/ 24 w 162"/>
                <a:gd name="T3" fmla="*/ 72 h 72"/>
                <a:gd name="T4" fmla="*/ 0 w 162"/>
                <a:gd name="T5" fmla="*/ 0 h 72"/>
                <a:gd name="T6" fmla="*/ 12 w 162"/>
                <a:gd name="T7" fmla="*/ 0 h 72"/>
                <a:gd name="T8" fmla="*/ 24 w 162"/>
                <a:gd name="T9" fmla="*/ 0 h 72"/>
                <a:gd name="T10" fmla="*/ 36 w 162"/>
                <a:gd name="T11" fmla="*/ 6 h 72"/>
                <a:gd name="T12" fmla="*/ 42 w 162"/>
                <a:gd name="T13" fmla="*/ 6 h 72"/>
                <a:gd name="T14" fmla="*/ 54 w 162"/>
                <a:gd name="T15" fmla="*/ 6 h 72"/>
                <a:gd name="T16" fmla="*/ 60 w 162"/>
                <a:gd name="T17" fmla="*/ 6 h 72"/>
                <a:gd name="T18" fmla="*/ 84 w 162"/>
                <a:gd name="T19" fmla="*/ 12 h 72"/>
                <a:gd name="T20" fmla="*/ 102 w 162"/>
                <a:gd name="T21" fmla="*/ 12 h 72"/>
                <a:gd name="T22" fmla="*/ 120 w 162"/>
                <a:gd name="T23" fmla="*/ 12 h 72"/>
                <a:gd name="T24" fmla="*/ 144 w 162"/>
                <a:gd name="T25" fmla="*/ 12 h 72"/>
                <a:gd name="T26" fmla="*/ 156 w 162"/>
                <a:gd name="T27" fmla="*/ 12 h 72"/>
                <a:gd name="T28" fmla="*/ 162 w 162"/>
                <a:gd name="T29" fmla="*/ 12 h 72"/>
                <a:gd name="T30" fmla="*/ 156 w 162"/>
                <a:gd name="T31" fmla="*/ 18 h 72"/>
                <a:gd name="T32" fmla="*/ 150 w 162"/>
                <a:gd name="T33" fmla="*/ 18 h 72"/>
                <a:gd name="T34" fmla="*/ 132 w 162"/>
                <a:gd name="T35" fmla="*/ 30 h 72"/>
                <a:gd name="T36" fmla="*/ 96 w 162"/>
                <a:gd name="T37" fmla="*/ 42 h 72"/>
                <a:gd name="T38" fmla="*/ 78 w 162"/>
                <a:gd name="T39" fmla="*/ 48 h 72"/>
                <a:gd name="T40" fmla="*/ 60 w 162"/>
                <a:gd name="T41" fmla="*/ 54 h 72"/>
                <a:gd name="T42" fmla="*/ 42 w 162"/>
                <a:gd name="T43" fmla="*/ 66 h 72"/>
                <a:gd name="T44" fmla="*/ 30 w 162"/>
                <a:gd name="T45" fmla="*/ 66 h 72"/>
                <a:gd name="T46" fmla="*/ 24 w 162"/>
                <a:gd name="T4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72">
                  <a:moveTo>
                    <a:pt x="24" y="72"/>
                  </a:moveTo>
                  <a:lnTo>
                    <a:pt x="24" y="7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32" y="30"/>
                  </a:lnTo>
                  <a:lnTo>
                    <a:pt x="96" y="42"/>
                  </a:lnTo>
                  <a:lnTo>
                    <a:pt x="78" y="48"/>
                  </a:lnTo>
                  <a:lnTo>
                    <a:pt x="60" y="54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2" name="Freeform 8"/>
            <p:cNvSpPr>
              <a:spLocks/>
            </p:cNvSpPr>
            <p:nvPr/>
          </p:nvSpPr>
          <p:spPr bwMode="auto">
            <a:xfrm>
              <a:off x="3726" y="3763"/>
              <a:ext cx="162" cy="73"/>
            </a:xfrm>
            <a:custGeom>
              <a:avLst/>
              <a:gdLst>
                <a:gd name="T0" fmla="*/ 132 w 162"/>
                <a:gd name="T1" fmla="*/ 0 h 73"/>
                <a:gd name="T2" fmla="*/ 132 w 162"/>
                <a:gd name="T3" fmla="*/ 0 h 73"/>
                <a:gd name="T4" fmla="*/ 162 w 162"/>
                <a:gd name="T5" fmla="*/ 73 h 73"/>
                <a:gd name="T6" fmla="*/ 156 w 162"/>
                <a:gd name="T7" fmla="*/ 73 h 73"/>
                <a:gd name="T8" fmla="*/ 144 w 162"/>
                <a:gd name="T9" fmla="*/ 67 h 73"/>
                <a:gd name="T10" fmla="*/ 132 w 162"/>
                <a:gd name="T11" fmla="*/ 67 h 73"/>
                <a:gd name="T12" fmla="*/ 120 w 162"/>
                <a:gd name="T13" fmla="*/ 67 h 73"/>
                <a:gd name="T14" fmla="*/ 114 w 162"/>
                <a:gd name="T15" fmla="*/ 67 h 73"/>
                <a:gd name="T16" fmla="*/ 102 w 162"/>
                <a:gd name="T17" fmla="*/ 67 h 73"/>
                <a:gd name="T18" fmla="*/ 84 w 162"/>
                <a:gd name="T19" fmla="*/ 67 h 73"/>
                <a:gd name="T20" fmla="*/ 66 w 162"/>
                <a:gd name="T21" fmla="*/ 67 h 73"/>
                <a:gd name="T22" fmla="*/ 42 w 162"/>
                <a:gd name="T23" fmla="*/ 73 h 73"/>
                <a:gd name="T24" fmla="*/ 24 w 162"/>
                <a:gd name="T25" fmla="*/ 73 h 73"/>
                <a:gd name="T26" fmla="*/ 0 w 162"/>
                <a:gd name="T27" fmla="*/ 73 h 73"/>
                <a:gd name="T28" fmla="*/ 6 w 162"/>
                <a:gd name="T29" fmla="*/ 67 h 73"/>
                <a:gd name="T30" fmla="*/ 18 w 162"/>
                <a:gd name="T31" fmla="*/ 67 h 73"/>
                <a:gd name="T32" fmla="*/ 30 w 162"/>
                <a:gd name="T33" fmla="*/ 55 h 73"/>
                <a:gd name="T34" fmla="*/ 48 w 162"/>
                <a:gd name="T35" fmla="*/ 49 h 73"/>
                <a:gd name="T36" fmla="*/ 66 w 162"/>
                <a:gd name="T37" fmla="*/ 36 h 73"/>
                <a:gd name="T38" fmla="*/ 84 w 162"/>
                <a:gd name="T39" fmla="*/ 30 h 73"/>
                <a:gd name="T40" fmla="*/ 102 w 162"/>
                <a:gd name="T41" fmla="*/ 18 h 73"/>
                <a:gd name="T42" fmla="*/ 108 w 162"/>
                <a:gd name="T43" fmla="*/ 12 h 73"/>
                <a:gd name="T44" fmla="*/ 114 w 162"/>
                <a:gd name="T45" fmla="*/ 6 h 73"/>
                <a:gd name="T46" fmla="*/ 126 w 162"/>
                <a:gd name="T47" fmla="*/ 0 h 73"/>
                <a:gd name="T48" fmla="*/ 132 w 162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73">
                  <a:moveTo>
                    <a:pt x="132" y="0"/>
                  </a:moveTo>
                  <a:lnTo>
                    <a:pt x="132" y="0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44" y="67"/>
                  </a:lnTo>
                  <a:lnTo>
                    <a:pt x="132" y="67"/>
                  </a:lnTo>
                  <a:lnTo>
                    <a:pt x="120" y="67"/>
                  </a:lnTo>
                  <a:lnTo>
                    <a:pt x="114" y="67"/>
                  </a:lnTo>
                  <a:lnTo>
                    <a:pt x="102" y="67"/>
                  </a:lnTo>
                  <a:lnTo>
                    <a:pt x="84" y="67"/>
                  </a:lnTo>
                  <a:lnTo>
                    <a:pt x="66" y="67"/>
                  </a:lnTo>
                  <a:lnTo>
                    <a:pt x="42" y="73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6" y="67"/>
                  </a:lnTo>
                  <a:lnTo>
                    <a:pt x="18" y="67"/>
                  </a:lnTo>
                  <a:lnTo>
                    <a:pt x="30" y="55"/>
                  </a:lnTo>
                  <a:lnTo>
                    <a:pt x="48" y="49"/>
                  </a:lnTo>
                  <a:lnTo>
                    <a:pt x="66" y="36"/>
                  </a:lnTo>
                  <a:lnTo>
                    <a:pt x="84" y="30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6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3" name="Freeform 9"/>
            <p:cNvSpPr>
              <a:spLocks/>
            </p:cNvSpPr>
            <p:nvPr/>
          </p:nvSpPr>
          <p:spPr bwMode="auto">
            <a:xfrm>
              <a:off x="4471" y="3745"/>
              <a:ext cx="156" cy="79"/>
            </a:xfrm>
            <a:custGeom>
              <a:avLst/>
              <a:gdLst>
                <a:gd name="T0" fmla="*/ 0 w 156"/>
                <a:gd name="T1" fmla="*/ 79 h 79"/>
                <a:gd name="T2" fmla="*/ 0 w 156"/>
                <a:gd name="T3" fmla="*/ 79 h 79"/>
                <a:gd name="T4" fmla="*/ 12 w 156"/>
                <a:gd name="T5" fmla="*/ 0 h 79"/>
                <a:gd name="T6" fmla="*/ 24 w 156"/>
                <a:gd name="T7" fmla="*/ 6 h 79"/>
                <a:gd name="T8" fmla="*/ 30 w 156"/>
                <a:gd name="T9" fmla="*/ 12 h 79"/>
                <a:gd name="T10" fmla="*/ 42 w 156"/>
                <a:gd name="T11" fmla="*/ 18 h 79"/>
                <a:gd name="T12" fmla="*/ 48 w 156"/>
                <a:gd name="T13" fmla="*/ 24 h 79"/>
                <a:gd name="T14" fmla="*/ 66 w 156"/>
                <a:gd name="T15" fmla="*/ 30 h 79"/>
                <a:gd name="T16" fmla="*/ 72 w 156"/>
                <a:gd name="T17" fmla="*/ 36 h 79"/>
                <a:gd name="T18" fmla="*/ 84 w 156"/>
                <a:gd name="T19" fmla="*/ 36 h 79"/>
                <a:gd name="T20" fmla="*/ 102 w 156"/>
                <a:gd name="T21" fmla="*/ 42 h 79"/>
                <a:gd name="T22" fmla="*/ 120 w 156"/>
                <a:gd name="T23" fmla="*/ 48 h 79"/>
                <a:gd name="T24" fmla="*/ 138 w 156"/>
                <a:gd name="T25" fmla="*/ 61 h 79"/>
                <a:gd name="T26" fmla="*/ 156 w 156"/>
                <a:gd name="T27" fmla="*/ 67 h 79"/>
                <a:gd name="T28" fmla="*/ 150 w 156"/>
                <a:gd name="T29" fmla="*/ 67 h 79"/>
                <a:gd name="T30" fmla="*/ 138 w 156"/>
                <a:gd name="T31" fmla="*/ 67 h 79"/>
                <a:gd name="T32" fmla="*/ 120 w 156"/>
                <a:gd name="T33" fmla="*/ 73 h 79"/>
                <a:gd name="T34" fmla="*/ 78 w 156"/>
                <a:gd name="T35" fmla="*/ 73 h 79"/>
                <a:gd name="T36" fmla="*/ 60 w 156"/>
                <a:gd name="T37" fmla="*/ 73 h 79"/>
                <a:gd name="T38" fmla="*/ 36 w 156"/>
                <a:gd name="T39" fmla="*/ 73 h 79"/>
                <a:gd name="T40" fmla="*/ 30 w 156"/>
                <a:gd name="T41" fmla="*/ 73 h 79"/>
                <a:gd name="T42" fmla="*/ 18 w 156"/>
                <a:gd name="T43" fmla="*/ 73 h 79"/>
                <a:gd name="T44" fmla="*/ 0 w 156"/>
                <a:gd name="T4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79">
                  <a:moveTo>
                    <a:pt x="0" y="79"/>
                  </a:moveTo>
                  <a:lnTo>
                    <a:pt x="0" y="79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84" y="36"/>
                  </a:lnTo>
                  <a:lnTo>
                    <a:pt x="102" y="42"/>
                  </a:lnTo>
                  <a:lnTo>
                    <a:pt x="120" y="48"/>
                  </a:lnTo>
                  <a:lnTo>
                    <a:pt x="138" y="61"/>
                  </a:lnTo>
                  <a:lnTo>
                    <a:pt x="156" y="67"/>
                  </a:lnTo>
                  <a:lnTo>
                    <a:pt x="150" y="67"/>
                  </a:lnTo>
                  <a:lnTo>
                    <a:pt x="138" y="67"/>
                  </a:lnTo>
                  <a:lnTo>
                    <a:pt x="120" y="73"/>
                  </a:lnTo>
                  <a:lnTo>
                    <a:pt x="78" y="73"/>
                  </a:lnTo>
                  <a:lnTo>
                    <a:pt x="60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1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4" name="Freeform 10"/>
            <p:cNvSpPr>
              <a:spLocks/>
            </p:cNvSpPr>
            <p:nvPr/>
          </p:nvSpPr>
          <p:spPr bwMode="auto">
            <a:xfrm>
              <a:off x="4399" y="3830"/>
              <a:ext cx="150" cy="114"/>
            </a:xfrm>
            <a:custGeom>
              <a:avLst/>
              <a:gdLst>
                <a:gd name="T0" fmla="*/ 0 w 150"/>
                <a:gd name="T1" fmla="*/ 66 h 114"/>
                <a:gd name="T2" fmla="*/ 0 w 150"/>
                <a:gd name="T3" fmla="*/ 66 h 114"/>
                <a:gd name="T4" fmla="*/ 54 w 150"/>
                <a:gd name="T5" fmla="*/ 0 h 114"/>
                <a:gd name="T6" fmla="*/ 60 w 150"/>
                <a:gd name="T7" fmla="*/ 6 h 114"/>
                <a:gd name="T8" fmla="*/ 66 w 150"/>
                <a:gd name="T9" fmla="*/ 18 h 114"/>
                <a:gd name="T10" fmla="*/ 72 w 150"/>
                <a:gd name="T11" fmla="*/ 24 h 114"/>
                <a:gd name="T12" fmla="*/ 72 w 150"/>
                <a:gd name="T13" fmla="*/ 30 h 114"/>
                <a:gd name="T14" fmla="*/ 78 w 150"/>
                <a:gd name="T15" fmla="*/ 42 h 114"/>
                <a:gd name="T16" fmla="*/ 84 w 150"/>
                <a:gd name="T17" fmla="*/ 48 h 114"/>
                <a:gd name="T18" fmla="*/ 90 w 150"/>
                <a:gd name="T19" fmla="*/ 54 h 114"/>
                <a:gd name="T20" fmla="*/ 96 w 150"/>
                <a:gd name="T21" fmla="*/ 60 h 114"/>
                <a:gd name="T22" fmla="*/ 108 w 150"/>
                <a:gd name="T23" fmla="*/ 72 h 114"/>
                <a:gd name="T24" fmla="*/ 120 w 150"/>
                <a:gd name="T25" fmla="*/ 84 h 114"/>
                <a:gd name="T26" fmla="*/ 132 w 150"/>
                <a:gd name="T27" fmla="*/ 96 h 114"/>
                <a:gd name="T28" fmla="*/ 150 w 150"/>
                <a:gd name="T29" fmla="*/ 114 h 114"/>
                <a:gd name="T30" fmla="*/ 138 w 150"/>
                <a:gd name="T31" fmla="*/ 114 h 114"/>
                <a:gd name="T32" fmla="*/ 126 w 150"/>
                <a:gd name="T33" fmla="*/ 108 h 114"/>
                <a:gd name="T34" fmla="*/ 108 w 150"/>
                <a:gd name="T35" fmla="*/ 102 h 114"/>
                <a:gd name="T36" fmla="*/ 90 w 150"/>
                <a:gd name="T37" fmla="*/ 96 h 114"/>
                <a:gd name="T38" fmla="*/ 72 w 150"/>
                <a:gd name="T39" fmla="*/ 90 h 114"/>
                <a:gd name="T40" fmla="*/ 54 w 150"/>
                <a:gd name="T41" fmla="*/ 78 h 114"/>
                <a:gd name="T42" fmla="*/ 36 w 150"/>
                <a:gd name="T43" fmla="*/ 72 h 114"/>
                <a:gd name="T44" fmla="*/ 18 w 150"/>
                <a:gd name="T45" fmla="*/ 66 h 114"/>
                <a:gd name="T46" fmla="*/ 0 w 150"/>
                <a:gd name="T47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0" y="66"/>
                  </a:moveTo>
                  <a:lnTo>
                    <a:pt x="0" y="66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108" y="72"/>
                  </a:lnTo>
                  <a:lnTo>
                    <a:pt x="120" y="84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08"/>
                  </a:lnTo>
                  <a:lnTo>
                    <a:pt x="108" y="102"/>
                  </a:lnTo>
                  <a:lnTo>
                    <a:pt x="90" y="96"/>
                  </a:lnTo>
                  <a:lnTo>
                    <a:pt x="72" y="90"/>
                  </a:lnTo>
                  <a:lnTo>
                    <a:pt x="54" y="78"/>
                  </a:lnTo>
                  <a:lnTo>
                    <a:pt x="36" y="72"/>
                  </a:lnTo>
                  <a:lnTo>
                    <a:pt x="18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5" name="Freeform 11"/>
            <p:cNvSpPr>
              <a:spLocks/>
            </p:cNvSpPr>
            <p:nvPr/>
          </p:nvSpPr>
          <p:spPr bwMode="auto">
            <a:xfrm>
              <a:off x="4321" y="3890"/>
              <a:ext cx="126" cy="132"/>
            </a:xfrm>
            <a:custGeom>
              <a:avLst/>
              <a:gdLst>
                <a:gd name="T0" fmla="*/ 0 w 126"/>
                <a:gd name="T1" fmla="*/ 48 h 132"/>
                <a:gd name="T2" fmla="*/ 0 w 126"/>
                <a:gd name="T3" fmla="*/ 48 h 132"/>
                <a:gd name="T4" fmla="*/ 78 w 126"/>
                <a:gd name="T5" fmla="*/ 0 h 132"/>
                <a:gd name="T6" fmla="*/ 78 w 126"/>
                <a:gd name="T7" fmla="*/ 12 h 132"/>
                <a:gd name="T8" fmla="*/ 78 w 126"/>
                <a:gd name="T9" fmla="*/ 24 h 132"/>
                <a:gd name="T10" fmla="*/ 84 w 126"/>
                <a:gd name="T11" fmla="*/ 30 h 132"/>
                <a:gd name="T12" fmla="*/ 84 w 126"/>
                <a:gd name="T13" fmla="*/ 36 h 132"/>
                <a:gd name="T14" fmla="*/ 84 w 126"/>
                <a:gd name="T15" fmla="*/ 36 h 132"/>
                <a:gd name="T16" fmla="*/ 84 w 126"/>
                <a:gd name="T17" fmla="*/ 48 h 132"/>
                <a:gd name="T18" fmla="*/ 90 w 126"/>
                <a:gd name="T19" fmla="*/ 54 h 132"/>
                <a:gd name="T20" fmla="*/ 96 w 126"/>
                <a:gd name="T21" fmla="*/ 72 h 132"/>
                <a:gd name="T22" fmla="*/ 108 w 126"/>
                <a:gd name="T23" fmla="*/ 102 h 132"/>
                <a:gd name="T24" fmla="*/ 120 w 126"/>
                <a:gd name="T25" fmla="*/ 114 h 132"/>
                <a:gd name="T26" fmla="*/ 126 w 126"/>
                <a:gd name="T27" fmla="*/ 132 h 132"/>
                <a:gd name="T28" fmla="*/ 108 w 126"/>
                <a:gd name="T29" fmla="*/ 126 h 132"/>
                <a:gd name="T30" fmla="*/ 102 w 126"/>
                <a:gd name="T31" fmla="*/ 120 h 132"/>
                <a:gd name="T32" fmla="*/ 96 w 126"/>
                <a:gd name="T33" fmla="*/ 114 h 132"/>
                <a:gd name="T34" fmla="*/ 78 w 126"/>
                <a:gd name="T35" fmla="*/ 102 h 132"/>
                <a:gd name="T36" fmla="*/ 66 w 126"/>
                <a:gd name="T37" fmla="*/ 90 h 132"/>
                <a:gd name="T38" fmla="*/ 48 w 126"/>
                <a:gd name="T39" fmla="*/ 78 h 132"/>
                <a:gd name="T40" fmla="*/ 36 w 126"/>
                <a:gd name="T41" fmla="*/ 72 h 132"/>
                <a:gd name="T42" fmla="*/ 18 w 126"/>
                <a:gd name="T43" fmla="*/ 60 h 132"/>
                <a:gd name="T44" fmla="*/ 12 w 126"/>
                <a:gd name="T45" fmla="*/ 54 h 132"/>
                <a:gd name="T46" fmla="*/ 0 w 126"/>
                <a:gd name="T47" fmla="*/ 4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72"/>
                  </a:lnTo>
                  <a:lnTo>
                    <a:pt x="108" y="102"/>
                  </a:lnTo>
                  <a:lnTo>
                    <a:pt x="120" y="114"/>
                  </a:lnTo>
                  <a:lnTo>
                    <a:pt x="126" y="132"/>
                  </a:lnTo>
                  <a:lnTo>
                    <a:pt x="108" y="126"/>
                  </a:lnTo>
                  <a:lnTo>
                    <a:pt x="102" y="120"/>
                  </a:lnTo>
                  <a:lnTo>
                    <a:pt x="96" y="114"/>
                  </a:lnTo>
                  <a:lnTo>
                    <a:pt x="78" y="102"/>
                  </a:lnTo>
                  <a:lnTo>
                    <a:pt x="66" y="90"/>
                  </a:lnTo>
                  <a:lnTo>
                    <a:pt x="48" y="78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6" name="Freeform 12"/>
            <p:cNvSpPr>
              <a:spLocks/>
            </p:cNvSpPr>
            <p:nvPr/>
          </p:nvSpPr>
          <p:spPr bwMode="auto">
            <a:xfrm>
              <a:off x="3996" y="3920"/>
              <a:ext cx="96" cy="138"/>
            </a:xfrm>
            <a:custGeom>
              <a:avLst/>
              <a:gdLst>
                <a:gd name="T0" fmla="*/ 12 w 96"/>
                <a:gd name="T1" fmla="*/ 0 h 138"/>
                <a:gd name="T2" fmla="*/ 12 w 96"/>
                <a:gd name="T3" fmla="*/ 0 h 138"/>
                <a:gd name="T4" fmla="*/ 96 w 96"/>
                <a:gd name="T5" fmla="*/ 30 h 138"/>
                <a:gd name="T6" fmla="*/ 90 w 96"/>
                <a:gd name="T7" fmla="*/ 36 h 138"/>
                <a:gd name="T8" fmla="*/ 84 w 96"/>
                <a:gd name="T9" fmla="*/ 42 h 138"/>
                <a:gd name="T10" fmla="*/ 72 w 96"/>
                <a:gd name="T11" fmla="*/ 48 h 138"/>
                <a:gd name="T12" fmla="*/ 66 w 96"/>
                <a:gd name="T13" fmla="*/ 54 h 138"/>
                <a:gd name="T14" fmla="*/ 60 w 96"/>
                <a:gd name="T15" fmla="*/ 60 h 138"/>
                <a:gd name="T16" fmla="*/ 54 w 96"/>
                <a:gd name="T17" fmla="*/ 66 h 138"/>
                <a:gd name="T18" fmla="*/ 42 w 96"/>
                <a:gd name="T19" fmla="*/ 78 h 138"/>
                <a:gd name="T20" fmla="*/ 30 w 96"/>
                <a:gd name="T21" fmla="*/ 90 h 138"/>
                <a:gd name="T22" fmla="*/ 24 w 96"/>
                <a:gd name="T23" fmla="*/ 108 h 138"/>
                <a:gd name="T24" fmla="*/ 12 w 96"/>
                <a:gd name="T25" fmla="*/ 120 h 138"/>
                <a:gd name="T26" fmla="*/ 0 w 96"/>
                <a:gd name="T27" fmla="*/ 138 h 138"/>
                <a:gd name="T28" fmla="*/ 0 w 96"/>
                <a:gd name="T29" fmla="*/ 120 h 138"/>
                <a:gd name="T30" fmla="*/ 0 w 96"/>
                <a:gd name="T31" fmla="*/ 102 h 138"/>
                <a:gd name="T32" fmla="*/ 0 w 96"/>
                <a:gd name="T33" fmla="*/ 96 h 138"/>
                <a:gd name="T34" fmla="*/ 0 w 96"/>
                <a:gd name="T35" fmla="*/ 84 h 138"/>
                <a:gd name="T36" fmla="*/ 6 w 96"/>
                <a:gd name="T37" fmla="*/ 72 h 138"/>
                <a:gd name="T38" fmla="*/ 6 w 96"/>
                <a:gd name="T39" fmla="*/ 54 h 138"/>
                <a:gd name="T40" fmla="*/ 6 w 96"/>
                <a:gd name="T41" fmla="*/ 36 h 138"/>
                <a:gd name="T42" fmla="*/ 12 w 96"/>
                <a:gd name="T43" fmla="*/ 30 h 138"/>
                <a:gd name="T44" fmla="*/ 12 w 96"/>
                <a:gd name="T45" fmla="*/ 18 h 138"/>
                <a:gd name="T46" fmla="*/ 12 w 96"/>
                <a:gd name="T47" fmla="*/ 12 h 138"/>
                <a:gd name="T48" fmla="*/ 12 w 96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38">
                  <a:moveTo>
                    <a:pt x="12" y="0"/>
                  </a:moveTo>
                  <a:lnTo>
                    <a:pt x="12" y="0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42" y="78"/>
                  </a:lnTo>
                  <a:lnTo>
                    <a:pt x="30" y="90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6" y="54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7" name="Freeform 13"/>
            <p:cNvSpPr>
              <a:spLocks/>
            </p:cNvSpPr>
            <p:nvPr/>
          </p:nvSpPr>
          <p:spPr bwMode="auto">
            <a:xfrm>
              <a:off x="4249" y="3926"/>
              <a:ext cx="114" cy="138"/>
            </a:xfrm>
            <a:custGeom>
              <a:avLst/>
              <a:gdLst>
                <a:gd name="T0" fmla="*/ 0 w 114"/>
                <a:gd name="T1" fmla="*/ 48 h 138"/>
                <a:gd name="T2" fmla="*/ 0 w 114"/>
                <a:gd name="T3" fmla="*/ 48 h 138"/>
                <a:gd name="T4" fmla="*/ 78 w 114"/>
                <a:gd name="T5" fmla="*/ 0 h 138"/>
                <a:gd name="T6" fmla="*/ 78 w 114"/>
                <a:gd name="T7" fmla="*/ 12 h 138"/>
                <a:gd name="T8" fmla="*/ 78 w 114"/>
                <a:gd name="T9" fmla="*/ 24 h 138"/>
                <a:gd name="T10" fmla="*/ 78 w 114"/>
                <a:gd name="T11" fmla="*/ 30 h 138"/>
                <a:gd name="T12" fmla="*/ 84 w 114"/>
                <a:gd name="T13" fmla="*/ 36 h 138"/>
                <a:gd name="T14" fmla="*/ 84 w 114"/>
                <a:gd name="T15" fmla="*/ 48 h 138"/>
                <a:gd name="T16" fmla="*/ 84 w 114"/>
                <a:gd name="T17" fmla="*/ 54 h 138"/>
                <a:gd name="T18" fmla="*/ 90 w 114"/>
                <a:gd name="T19" fmla="*/ 72 h 138"/>
                <a:gd name="T20" fmla="*/ 96 w 114"/>
                <a:gd name="T21" fmla="*/ 84 h 138"/>
                <a:gd name="T22" fmla="*/ 102 w 114"/>
                <a:gd name="T23" fmla="*/ 102 h 138"/>
                <a:gd name="T24" fmla="*/ 108 w 114"/>
                <a:gd name="T25" fmla="*/ 120 h 138"/>
                <a:gd name="T26" fmla="*/ 114 w 114"/>
                <a:gd name="T27" fmla="*/ 138 h 138"/>
                <a:gd name="T28" fmla="*/ 102 w 114"/>
                <a:gd name="T29" fmla="*/ 126 h 138"/>
                <a:gd name="T30" fmla="*/ 84 w 114"/>
                <a:gd name="T31" fmla="*/ 114 h 138"/>
                <a:gd name="T32" fmla="*/ 60 w 114"/>
                <a:gd name="T33" fmla="*/ 90 h 138"/>
                <a:gd name="T34" fmla="*/ 42 w 114"/>
                <a:gd name="T35" fmla="*/ 78 h 138"/>
                <a:gd name="T36" fmla="*/ 30 w 114"/>
                <a:gd name="T37" fmla="*/ 66 h 138"/>
                <a:gd name="T38" fmla="*/ 18 w 114"/>
                <a:gd name="T39" fmla="*/ 54 h 138"/>
                <a:gd name="T40" fmla="*/ 6 w 114"/>
                <a:gd name="T41" fmla="*/ 48 h 138"/>
                <a:gd name="T42" fmla="*/ 0 w 114"/>
                <a:gd name="T43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38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72"/>
                  </a:lnTo>
                  <a:lnTo>
                    <a:pt x="96" y="84"/>
                  </a:lnTo>
                  <a:lnTo>
                    <a:pt x="102" y="102"/>
                  </a:lnTo>
                  <a:lnTo>
                    <a:pt x="108" y="120"/>
                  </a:lnTo>
                  <a:lnTo>
                    <a:pt x="114" y="138"/>
                  </a:lnTo>
                  <a:lnTo>
                    <a:pt x="102" y="126"/>
                  </a:lnTo>
                  <a:lnTo>
                    <a:pt x="84" y="114"/>
                  </a:lnTo>
                  <a:lnTo>
                    <a:pt x="60" y="90"/>
                  </a:lnTo>
                  <a:lnTo>
                    <a:pt x="42" y="78"/>
                  </a:lnTo>
                  <a:lnTo>
                    <a:pt x="30" y="66"/>
                  </a:lnTo>
                  <a:lnTo>
                    <a:pt x="18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8" name="Freeform 14"/>
            <p:cNvSpPr>
              <a:spLocks/>
            </p:cNvSpPr>
            <p:nvPr/>
          </p:nvSpPr>
          <p:spPr bwMode="auto">
            <a:xfrm>
              <a:off x="3774" y="3589"/>
              <a:ext cx="150" cy="114"/>
            </a:xfrm>
            <a:custGeom>
              <a:avLst/>
              <a:gdLst>
                <a:gd name="T0" fmla="*/ 150 w 150"/>
                <a:gd name="T1" fmla="*/ 48 h 114"/>
                <a:gd name="T2" fmla="*/ 150 w 150"/>
                <a:gd name="T3" fmla="*/ 48 h 114"/>
                <a:gd name="T4" fmla="*/ 90 w 150"/>
                <a:gd name="T5" fmla="*/ 114 h 114"/>
                <a:gd name="T6" fmla="*/ 90 w 150"/>
                <a:gd name="T7" fmla="*/ 102 h 114"/>
                <a:gd name="T8" fmla="*/ 84 w 150"/>
                <a:gd name="T9" fmla="*/ 96 h 114"/>
                <a:gd name="T10" fmla="*/ 78 w 150"/>
                <a:gd name="T11" fmla="*/ 90 h 114"/>
                <a:gd name="T12" fmla="*/ 72 w 150"/>
                <a:gd name="T13" fmla="*/ 78 h 114"/>
                <a:gd name="T14" fmla="*/ 66 w 150"/>
                <a:gd name="T15" fmla="*/ 72 h 114"/>
                <a:gd name="T16" fmla="*/ 60 w 150"/>
                <a:gd name="T17" fmla="*/ 66 h 114"/>
                <a:gd name="T18" fmla="*/ 60 w 150"/>
                <a:gd name="T19" fmla="*/ 60 h 114"/>
                <a:gd name="T20" fmla="*/ 54 w 150"/>
                <a:gd name="T21" fmla="*/ 54 h 114"/>
                <a:gd name="T22" fmla="*/ 42 w 150"/>
                <a:gd name="T23" fmla="*/ 42 h 114"/>
                <a:gd name="T24" fmla="*/ 24 w 150"/>
                <a:gd name="T25" fmla="*/ 30 h 114"/>
                <a:gd name="T26" fmla="*/ 12 w 150"/>
                <a:gd name="T27" fmla="*/ 12 h 114"/>
                <a:gd name="T28" fmla="*/ 0 w 150"/>
                <a:gd name="T29" fmla="*/ 0 h 114"/>
                <a:gd name="T30" fmla="*/ 12 w 150"/>
                <a:gd name="T31" fmla="*/ 0 h 114"/>
                <a:gd name="T32" fmla="*/ 18 w 150"/>
                <a:gd name="T33" fmla="*/ 6 h 114"/>
                <a:gd name="T34" fmla="*/ 36 w 150"/>
                <a:gd name="T35" fmla="*/ 12 h 114"/>
                <a:gd name="T36" fmla="*/ 54 w 150"/>
                <a:gd name="T37" fmla="*/ 18 h 114"/>
                <a:gd name="T38" fmla="*/ 72 w 150"/>
                <a:gd name="T39" fmla="*/ 24 h 114"/>
                <a:gd name="T40" fmla="*/ 90 w 150"/>
                <a:gd name="T41" fmla="*/ 30 h 114"/>
                <a:gd name="T42" fmla="*/ 108 w 150"/>
                <a:gd name="T43" fmla="*/ 36 h 114"/>
                <a:gd name="T44" fmla="*/ 126 w 150"/>
                <a:gd name="T45" fmla="*/ 42 h 114"/>
                <a:gd name="T46" fmla="*/ 150 w 150"/>
                <a:gd name="T47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150" y="48"/>
                  </a:moveTo>
                  <a:lnTo>
                    <a:pt x="150" y="48"/>
                  </a:lnTo>
                  <a:lnTo>
                    <a:pt x="90" y="114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2" y="42"/>
                  </a:lnTo>
                  <a:lnTo>
                    <a:pt x="24" y="3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72" y="24"/>
                  </a:lnTo>
                  <a:lnTo>
                    <a:pt x="90" y="30"/>
                  </a:lnTo>
                  <a:lnTo>
                    <a:pt x="108" y="36"/>
                  </a:lnTo>
                  <a:lnTo>
                    <a:pt x="126" y="42"/>
                  </a:lnTo>
                  <a:lnTo>
                    <a:pt x="15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79" name="Freeform 15"/>
            <p:cNvSpPr>
              <a:spLocks/>
            </p:cNvSpPr>
            <p:nvPr/>
          </p:nvSpPr>
          <p:spPr bwMode="auto">
            <a:xfrm>
              <a:off x="4176" y="3950"/>
              <a:ext cx="97" cy="132"/>
            </a:xfrm>
            <a:custGeom>
              <a:avLst/>
              <a:gdLst>
                <a:gd name="T0" fmla="*/ 0 w 97"/>
                <a:gd name="T1" fmla="*/ 6 h 132"/>
                <a:gd name="T2" fmla="*/ 0 w 97"/>
                <a:gd name="T3" fmla="*/ 6 h 132"/>
                <a:gd name="T4" fmla="*/ 97 w 97"/>
                <a:gd name="T5" fmla="*/ 0 h 132"/>
                <a:gd name="T6" fmla="*/ 91 w 97"/>
                <a:gd name="T7" fmla="*/ 6 h 132"/>
                <a:gd name="T8" fmla="*/ 85 w 97"/>
                <a:gd name="T9" fmla="*/ 18 h 132"/>
                <a:gd name="T10" fmla="*/ 85 w 97"/>
                <a:gd name="T11" fmla="*/ 24 h 132"/>
                <a:gd name="T12" fmla="*/ 79 w 97"/>
                <a:gd name="T13" fmla="*/ 30 h 132"/>
                <a:gd name="T14" fmla="*/ 79 w 97"/>
                <a:gd name="T15" fmla="*/ 42 h 132"/>
                <a:gd name="T16" fmla="*/ 73 w 97"/>
                <a:gd name="T17" fmla="*/ 48 h 132"/>
                <a:gd name="T18" fmla="*/ 73 w 97"/>
                <a:gd name="T19" fmla="*/ 66 h 132"/>
                <a:gd name="T20" fmla="*/ 67 w 97"/>
                <a:gd name="T21" fmla="*/ 78 h 132"/>
                <a:gd name="T22" fmla="*/ 67 w 97"/>
                <a:gd name="T23" fmla="*/ 96 h 132"/>
                <a:gd name="T24" fmla="*/ 61 w 97"/>
                <a:gd name="T25" fmla="*/ 114 h 132"/>
                <a:gd name="T26" fmla="*/ 55 w 97"/>
                <a:gd name="T27" fmla="*/ 132 h 132"/>
                <a:gd name="T28" fmla="*/ 48 w 97"/>
                <a:gd name="T29" fmla="*/ 114 h 132"/>
                <a:gd name="T30" fmla="*/ 42 w 97"/>
                <a:gd name="T31" fmla="*/ 102 h 132"/>
                <a:gd name="T32" fmla="*/ 36 w 97"/>
                <a:gd name="T33" fmla="*/ 84 h 132"/>
                <a:gd name="T34" fmla="*/ 30 w 97"/>
                <a:gd name="T35" fmla="*/ 72 h 132"/>
                <a:gd name="T36" fmla="*/ 24 w 97"/>
                <a:gd name="T37" fmla="*/ 54 h 132"/>
                <a:gd name="T38" fmla="*/ 18 w 97"/>
                <a:gd name="T39" fmla="*/ 36 h 132"/>
                <a:gd name="T40" fmla="*/ 12 w 97"/>
                <a:gd name="T41" fmla="*/ 24 h 132"/>
                <a:gd name="T42" fmla="*/ 6 w 97"/>
                <a:gd name="T43" fmla="*/ 12 h 132"/>
                <a:gd name="T44" fmla="*/ 0 w 97"/>
                <a:gd name="T4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32">
                  <a:moveTo>
                    <a:pt x="0" y="6"/>
                  </a:moveTo>
                  <a:lnTo>
                    <a:pt x="0" y="6"/>
                  </a:lnTo>
                  <a:lnTo>
                    <a:pt x="97" y="0"/>
                  </a:lnTo>
                  <a:lnTo>
                    <a:pt x="91" y="6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79" y="30"/>
                  </a:lnTo>
                  <a:lnTo>
                    <a:pt x="79" y="42"/>
                  </a:lnTo>
                  <a:lnTo>
                    <a:pt x="73" y="48"/>
                  </a:lnTo>
                  <a:lnTo>
                    <a:pt x="73" y="66"/>
                  </a:lnTo>
                  <a:lnTo>
                    <a:pt x="67" y="78"/>
                  </a:lnTo>
                  <a:lnTo>
                    <a:pt x="67" y="96"/>
                  </a:lnTo>
                  <a:lnTo>
                    <a:pt x="61" y="114"/>
                  </a:lnTo>
                  <a:lnTo>
                    <a:pt x="55" y="132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54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80" name="Freeform 16"/>
            <p:cNvSpPr>
              <a:spLocks/>
            </p:cNvSpPr>
            <p:nvPr/>
          </p:nvSpPr>
          <p:spPr bwMode="auto">
            <a:xfrm>
              <a:off x="4092" y="3956"/>
              <a:ext cx="96" cy="126"/>
            </a:xfrm>
            <a:custGeom>
              <a:avLst/>
              <a:gdLst>
                <a:gd name="T0" fmla="*/ 0 w 96"/>
                <a:gd name="T1" fmla="*/ 0 h 126"/>
                <a:gd name="T2" fmla="*/ 0 w 96"/>
                <a:gd name="T3" fmla="*/ 0 h 126"/>
                <a:gd name="T4" fmla="*/ 96 w 96"/>
                <a:gd name="T5" fmla="*/ 0 h 126"/>
                <a:gd name="T6" fmla="*/ 90 w 96"/>
                <a:gd name="T7" fmla="*/ 6 h 126"/>
                <a:gd name="T8" fmla="*/ 84 w 96"/>
                <a:gd name="T9" fmla="*/ 18 h 126"/>
                <a:gd name="T10" fmla="*/ 78 w 96"/>
                <a:gd name="T11" fmla="*/ 24 h 126"/>
                <a:gd name="T12" fmla="*/ 72 w 96"/>
                <a:gd name="T13" fmla="*/ 30 h 126"/>
                <a:gd name="T14" fmla="*/ 72 w 96"/>
                <a:gd name="T15" fmla="*/ 36 h 126"/>
                <a:gd name="T16" fmla="*/ 66 w 96"/>
                <a:gd name="T17" fmla="*/ 48 h 126"/>
                <a:gd name="T18" fmla="*/ 60 w 96"/>
                <a:gd name="T19" fmla="*/ 60 h 126"/>
                <a:gd name="T20" fmla="*/ 48 w 96"/>
                <a:gd name="T21" fmla="*/ 96 h 126"/>
                <a:gd name="T22" fmla="*/ 42 w 96"/>
                <a:gd name="T23" fmla="*/ 108 h 126"/>
                <a:gd name="T24" fmla="*/ 36 w 96"/>
                <a:gd name="T25" fmla="*/ 126 h 126"/>
                <a:gd name="T26" fmla="*/ 36 w 96"/>
                <a:gd name="T27" fmla="*/ 120 h 126"/>
                <a:gd name="T28" fmla="*/ 30 w 96"/>
                <a:gd name="T29" fmla="*/ 114 h 126"/>
                <a:gd name="T30" fmla="*/ 30 w 96"/>
                <a:gd name="T31" fmla="*/ 96 h 126"/>
                <a:gd name="T32" fmla="*/ 24 w 96"/>
                <a:gd name="T33" fmla="*/ 78 h 126"/>
                <a:gd name="T34" fmla="*/ 18 w 96"/>
                <a:gd name="T35" fmla="*/ 66 h 126"/>
                <a:gd name="T36" fmla="*/ 18 w 96"/>
                <a:gd name="T37" fmla="*/ 48 h 126"/>
                <a:gd name="T38" fmla="*/ 12 w 96"/>
                <a:gd name="T39" fmla="*/ 30 h 126"/>
                <a:gd name="T40" fmla="*/ 6 w 96"/>
                <a:gd name="T41" fmla="*/ 24 h 126"/>
                <a:gd name="T42" fmla="*/ 6 w 96"/>
                <a:gd name="T43" fmla="*/ 12 h 126"/>
                <a:gd name="T44" fmla="*/ 6 w 96"/>
                <a:gd name="T45" fmla="*/ 6 h 126"/>
                <a:gd name="T46" fmla="*/ 0 w 96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6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66" y="48"/>
                  </a:lnTo>
                  <a:lnTo>
                    <a:pt x="60" y="60"/>
                  </a:lnTo>
                  <a:lnTo>
                    <a:pt x="48" y="96"/>
                  </a:lnTo>
                  <a:lnTo>
                    <a:pt x="42" y="108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96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81" name="Freeform 17"/>
            <p:cNvSpPr>
              <a:spLocks/>
            </p:cNvSpPr>
            <p:nvPr/>
          </p:nvSpPr>
          <p:spPr bwMode="auto">
            <a:xfrm>
              <a:off x="3774" y="3830"/>
              <a:ext cx="150" cy="108"/>
            </a:xfrm>
            <a:custGeom>
              <a:avLst/>
              <a:gdLst>
                <a:gd name="T0" fmla="*/ 90 w 150"/>
                <a:gd name="T1" fmla="*/ 0 h 108"/>
                <a:gd name="T2" fmla="*/ 90 w 150"/>
                <a:gd name="T3" fmla="*/ 0 h 108"/>
                <a:gd name="T4" fmla="*/ 150 w 150"/>
                <a:gd name="T5" fmla="*/ 60 h 108"/>
                <a:gd name="T6" fmla="*/ 138 w 150"/>
                <a:gd name="T7" fmla="*/ 60 h 108"/>
                <a:gd name="T8" fmla="*/ 126 w 150"/>
                <a:gd name="T9" fmla="*/ 66 h 108"/>
                <a:gd name="T10" fmla="*/ 120 w 150"/>
                <a:gd name="T11" fmla="*/ 66 h 108"/>
                <a:gd name="T12" fmla="*/ 108 w 150"/>
                <a:gd name="T13" fmla="*/ 72 h 108"/>
                <a:gd name="T14" fmla="*/ 90 w 150"/>
                <a:gd name="T15" fmla="*/ 72 h 108"/>
                <a:gd name="T16" fmla="*/ 84 w 150"/>
                <a:gd name="T17" fmla="*/ 78 h 108"/>
                <a:gd name="T18" fmla="*/ 72 w 150"/>
                <a:gd name="T19" fmla="*/ 78 h 108"/>
                <a:gd name="T20" fmla="*/ 54 w 150"/>
                <a:gd name="T21" fmla="*/ 90 h 108"/>
                <a:gd name="T22" fmla="*/ 36 w 150"/>
                <a:gd name="T23" fmla="*/ 96 h 108"/>
                <a:gd name="T24" fmla="*/ 18 w 150"/>
                <a:gd name="T25" fmla="*/ 102 h 108"/>
                <a:gd name="T26" fmla="*/ 0 w 150"/>
                <a:gd name="T27" fmla="*/ 108 h 108"/>
                <a:gd name="T28" fmla="*/ 6 w 150"/>
                <a:gd name="T29" fmla="*/ 102 h 108"/>
                <a:gd name="T30" fmla="*/ 6 w 150"/>
                <a:gd name="T31" fmla="*/ 96 h 108"/>
                <a:gd name="T32" fmla="*/ 18 w 150"/>
                <a:gd name="T33" fmla="*/ 84 h 108"/>
                <a:gd name="T34" fmla="*/ 30 w 150"/>
                <a:gd name="T35" fmla="*/ 72 h 108"/>
                <a:gd name="T36" fmla="*/ 42 w 150"/>
                <a:gd name="T37" fmla="*/ 54 h 108"/>
                <a:gd name="T38" fmla="*/ 54 w 150"/>
                <a:gd name="T39" fmla="*/ 42 h 108"/>
                <a:gd name="T40" fmla="*/ 66 w 150"/>
                <a:gd name="T41" fmla="*/ 30 h 108"/>
                <a:gd name="T42" fmla="*/ 78 w 150"/>
                <a:gd name="T43" fmla="*/ 18 h 108"/>
                <a:gd name="T44" fmla="*/ 84 w 150"/>
                <a:gd name="T45" fmla="*/ 12 h 108"/>
                <a:gd name="T46" fmla="*/ 90 w 150"/>
                <a:gd name="T4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08">
                  <a:moveTo>
                    <a:pt x="90" y="0"/>
                  </a:moveTo>
                  <a:lnTo>
                    <a:pt x="90" y="0"/>
                  </a:lnTo>
                  <a:lnTo>
                    <a:pt x="150" y="60"/>
                  </a:lnTo>
                  <a:lnTo>
                    <a:pt x="138" y="60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08" y="72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78"/>
                  </a:lnTo>
                  <a:lnTo>
                    <a:pt x="54" y="90"/>
                  </a:lnTo>
                  <a:lnTo>
                    <a:pt x="36" y="96"/>
                  </a:lnTo>
                  <a:lnTo>
                    <a:pt x="18" y="102"/>
                  </a:lnTo>
                  <a:lnTo>
                    <a:pt x="0" y="108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42" y="54"/>
                  </a:lnTo>
                  <a:lnTo>
                    <a:pt x="54" y="42"/>
                  </a:lnTo>
                  <a:lnTo>
                    <a:pt x="66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82" name="Freeform 18"/>
            <p:cNvSpPr>
              <a:spLocks/>
            </p:cNvSpPr>
            <p:nvPr/>
          </p:nvSpPr>
          <p:spPr bwMode="auto">
            <a:xfrm>
              <a:off x="3876" y="3890"/>
              <a:ext cx="132" cy="126"/>
            </a:xfrm>
            <a:custGeom>
              <a:avLst/>
              <a:gdLst>
                <a:gd name="T0" fmla="*/ 54 w 132"/>
                <a:gd name="T1" fmla="*/ 0 h 126"/>
                <a:gd name="T2" fmla="*/ 54 w 132"/>
                <a:gd name="T3" fmla="*/ 0 h 126"/>
                <a:gd name="T4" fmla="*/ 132 w 132"/>
                <a:gd name="T5" fmla="*/ 42 h 126"/>
                <a:gd name="T6" fmla="*/ 120 w 132"/>
                <a:gd name="T7" fmla="*/ 48 h 126"/>
                <a:gd name="T8" fmla="*/ 108 w 132"/>
                <a:gd name="T9" fmla="*/ 48 h 126"/>
                <a:gd name="T10" fmla="*/ 102 w 132"/>
                <a:gd name="T11" fmla="*/ 54 h 126"/>
                <a:gd name="T12" fmla="*/ 90 w 132"/>
                <a:gd name="T13" fmla="*/ 60 h 126"/>
                <a:gd name="T14" fmla="*/ 84 w 132"/>
                <a:gd name="T15" fmla="*/ 66 h 126"/>
                <a:gd name="T16" fmla="*/ 78 w 132"/>
                <a:gd name="T17" fmla="*/ 66 h 126"/>
                <a:gd name="T18" fmla="*/ 66 w 132"/>
                <a:gd name="T19" fmla="*/ 72 h 126"/>
                <a:gd name="T20" fmla="*/ 60 w 132"/>
                <a:gd name="T21" fmla="*/ 78 h 126"/>
                <a:gd name="T22" fmla="*/ 48 w 132"/>
                <a:gd name="T23" fmla="*/ 90 h 126"/>
                <a:gd name="T24" fmla="*/ 30 w 132"/>
                <a:gd name="T25" fmla="*/ 102 h 126"/>
                <a:gd name="T26" fmla="*/ 24 w 132"/>
                <a:gd name="T27" fmla="*/ 108 h 126"/>
                <a:gd name="T28" fmla="*/ 12 w 132"/>
                <a:gd name="T29" fmla="*/ 114 h 126"/>
                <a:gd name="T30" fmla="*/ 0 w 132"/>
                <a:gd name="T31" fmla="*/ 126 h 126"/>
                <a:gd name="T32" fmla="*/ 6 w 132"/>
                <a:gd name="T33" fmla="*/ 108 h 126"/>
                <a:gd name="T34" fmla="*/ 12 w 132"/>
                <a:gd name="T35" fmla="*/ 90 h 126"/>
                <a:gd name="T36" fmla="*/ 18 w 132"/>
                <a:gd name="T37" fmla="*/ 78 h 126"/>
                <a:gd name="T38" fmla="*/ 24 w 132"/>
                <a:gd name="T39" fmla="*/ 60 h 126"/>
                <a:gd name="T40" fmla="*/ 36 w 132"/>
                <a:gd name="T41" fmla="*/ 48 h 126"/>
                <a:gd name="T42" fmla="*/ 42 w 132"/>
                <a:gd name="T43" fmla="*/ 30 h 126"/>
                <a:gd name="T44" fmla="*/ 42 w 132"/>
                <a:gd name="T45" fmla="*/ 24 h 126"/>
                <a:gd name="T46" fmla="*/ 48 w 132"/>
                <a:gd name="T47" fmla="*/ 12 h 126"/>
                <a:gd name="T48" fmla="*/ 48 w 132"/>
                <a:gd name="T49" fmla="*/ 6 h 126"/>
                <a:gd name="T50" fmla="*/ 54 w 132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26">
                  <a:moveTo>
                    <a:pt x="54" y="0"/>
                  </a:moveTo>
                  <a:lnTo>
                    <a:pt x="54" y="0"/>
                  </a:lnTo>
                  <a:lnTo>
                    <a:pt x="132" y="42"/>
                  </a:lnTo>
                  <a:lnTo>
                    <a:pt x="120" y="48"/>
                  </a:lnTo>
                  <a:lnTo>
                    <a:pt x="108" y="48"/>
                  </a:lnTo>
                  <a:lnTo>
                    <a:pt x="102" y="54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48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08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36" y="48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83" name="Freeform 19"/>
            <p:cNvSpPr>
              <a:spLocks/>
            </p:cNvSpPr>
            <p:nvPr/>
          </p:nvSpPr>
          <p:spPr bwMode="auto">
            <a:xfrm>
              <a:off x="3702" y="3697"/>
              <a:ext cx="156" cy="78"/>
            </a:xfrm>
            <a:custGeom>
              <a:avLst/>
              <a:gdLst>
                <a:gd name="T0" fmla="*/ 156 w 156"/>
                <a:gd name="T1" fmla="*/ 0 h 78"/>
                <a:gd name="T2" fmla="*/ 156 w 156"/>
                <a:gd name="T3" fmla="*/ 0 h 78"/>
                <a:gd name="T4" fmla="*/ 156 w 156"/>
                <a:gd name="T5" fmla="*/ 78 h 78"/>
                <a:gd name="T6" fmla="*/ 144 w 156"/>
                <a:gd name="T7" fmla="*/ 72 h 78"/>
                <a:gd name="T8" fmla="*/ 138 w 156"/>
                <a:gd name="T9" fmla="*/ 66 h 78"/>
                <a:gd name="T10" fmla="*/ 126 w 156"/>
                <a:gd name="T11" fmla="*/ 66 h 78"/>
                <a:gd name="T12" fmla="*/ 120 w 156"/>
                <a:gd name="T13" fmla="*/ 60 h 78"/>
                <a:gd name="T14" fmla="*/ 108 w 156"/>
                <a:gd name="T15" fmla="*/ 54 h 78"/>
                <a:gd name="T16" fmla="*/ 102 w 156"/>
                <a:gd name="T17" fmla="*/ 54 h 78"/>
                <a:gd name="T18" fmla="*/ 84 w 156"/>
                <a:gd name="T19" fmla="*/ 48 h 78"/>
                <a:gd name="T20" fmla="*/ 60 w 156"/>
                <a:gd name="T21" fmla="*/ 42 h 78"/>
                <a:gd name="T22" fmla="*/ 42 w 156"/>
                <a:gd name="T23" fmla="*/ 42 h 78"/>
                <a:gd name="T24" fmla="*/ 24 w 156"/>
                <a:gd name="T25" fmla="*/ 36 h 78"/>
                <a:gd name="T26" fmla="*/ 0 w 156"/>
                <a:gd name="T27" fmla="*/ 30 h 78"/>
                <a:gd name="T28" fmla="*/ 18 w 156"/>
                <a:gd name="T29" fmla="*/ 24 h 78"/>
                <a:gd name="T30" fmla="*/ 42 w 156"/>
                <a:gd name="T31" fmla="*/ 24 h 78"/>
                <a:gd name="T32" fmla="*/ 60 w 156"/>
                <a:gd name="T33" fmla="*/ 18 h 78"/>
                <a:gd name="T34" fmla="*/ 78 w 156"/>
                <a:gd name="T35" fmla="*/ 12 h 78"/>
                <a:gd name="T36" fmla="*/ 96 w 156"/>
                <a:gd name="T37" fmla="*/ 12 h 78"/>
                <a:gd name="T38" fmla="*/ 108 w 156"/>
                <a:gd name="T39" fmla="*/ 12 h 78"/>
                <a:gd name="T40" fmla="*/ 120 w 156"/>
                <a:gd name="T41" fmla="*/ 6 h 78"/>
                <a:gd name="T42" fmla="*/ 138 w 156"/>
                <a:gd name="T43" fmla="*/ 6 h 78"/>
                <a:gd name="T44" fmla="*/ 144 w 156"/>
                <a:gd name="T45" fmla="*/ 0 h 78"/>
                <a:gd name="T46" fmla="*/ 156 w 15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78">
                  <a:moveTo>
                    <a:pt x="156" y="0"/>
                  </a:moveTo>
                  <a:lnTo>
                    <a:pt x="156" y="0"/>
                  </a:lnTo>
                  <a:lnTo>
                    <a:pt x="156" y="78"/>
                  </a:lnTo>
                  <a:lnTo>
                    <a:pt x="144" y="72"/>
                  </a:lnTo>
                  <a:lnTo>
                    <a:pt x="138" y="66"/>
                  </a:lnTo>
                  <a:lnTo>
                    <a:pt x="126" y="66"/>
                  </a:lnTo>
                  <a:lnTo>
                    <a:pt x="120" y="60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84" y="48"/>
                  </a:lnTo>
                  <a:lnTo>
                    <a:pt x="60" y="42"/>
                  </a:lnTo>
                  <a:lnTo>
                    <a:pt x="42" y="42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60" y="18"/>
                  </a:lnTo>
                  <a:lnTo>
                    <a:pt x="78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84" name="Freeform 20"/>
            <p:cNvSpPr>
              <a:spLocks/>
            </p:cNvSpPr>
            <p:nvPr/>
          </p:nvSpPr>
          <p:spPr bwMode="auto">
            <a:xfrm>
              <a:off x="4170" y="3427"/>
              <a:ext cx="91" cy="132"/>
            </a:xfrm>
            <a:custGeom>
              <a:avLst/>
              <a:gdLst>
                <a:gd name="T0" fmla="*/ 91 w 91"/>
                <a:gd name="T1" fmla="*/ 132 h 132"/>
                <a:gd name="T2" fmla="*/ 91 w 91"/>
                <a:gd name="T3" fmla="*/ 132 h 132"/>
                <a:gd name="T4" fmla="*/ 0 w 91"/>
                <a:gd name="T5" fmla="*/ 126 h 132"/>
                <a:gd name="T6" fmla="*/ 6 w 91"/>
                <a:gd name="T7" fmla="*/ 114 h 132"/>
                <a:gd name="T8" fmla="*/ 12 w 91"/>
                <a:gd name="T9" fmla="*/ 108 h 132"/>
                <a:gd name="T10" fmla="*/ 18 w 91"/>
                <a:gd name="T11" fmla="*/ 102 h 132"/>
                <a:gd name="T12" fmla="*/ 24 w 91"/>
                <a:gd name="T13" fmla="*/ 96 h 132"/>
                <a:gd name="T14" fmla="*/ 30 w 91"/>
                <a:gd name="T15" fmla="*/ 84 h 132"/>
                <a:gd name="T16" fmla="*/ 36 w 91"/>
                <a:gd name="T17" fmla="*/ 78 h 132"/>
                <a:gd name="T18" fmla="*/ 36 w 91"/>
                <a:gd name="T19" fmla="*/ 72 h 132"/>
                <a:gd name="T20" fmla="*/ 42 w 91"/>
                <a:gd name="T21" fmla="*/ 66 h 132"/>
                <a:gd name="T22" fmla="*/ 48 w 91"/>
                <a:gd name="T23" fmla="*/ 48 h 132"/>
                <a:gd name="T24" fmla="*/ 61 w 91"/>
                <a:gd name="T25" fmla="*/ 36 h 132"/>
                <a:gd name="T26" fmla="*/ 67 w 91"/>
                <a:gd name="T27" fmla="*/ 18 h 132"/>
                <a:gd name="T28" fmla="*/ 79 w 91"/>
                <a:gd name="T29" fmla="*/ 0 h 132"/>
                <a:gd name="T30" fmla="*/ 79 w 91"/>
                <a:gd name="T31" fmla="*/ 18 h 132"/>
                <a:gd name="T32" fmla="*/ 79 w 91"/>
                <a:gd name="T33" fmla="*/ 36 h 132"/>
                <a:gd name="T34" fmla="*/ 85 w 91"/>
                <a:gd name="T35" fmla="*/ 66 h 132"/>
                <a:gd name="T36" fmla="*/ 85 w 91"/>
                <a:gd name="T37" fmla="*/ 84 h 132"/>
                <a:gd name="T38" fmla="*/ 85 w 91"/>
                <a:gd name="T39" fmla="*/ 102 h 132"/>
                <a:gd name="T40" fmla="*/ 91 w 91"/>
                <a:gd name="T41" fmla="*/ 120 h 132"/>
                <a:gd name="T42" fmla="*/ 91 w 91"/>
                <a:gd name="T43" fmla="*/ 126 h 132"/>
                <a:gd name="T44" fmla="*/ 91 w 91"/>
                <a:gd name="T4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32">
                  <a:moveTo>
                    <a:pt x="91" y="132"/>
                  </a:moveTo>
                  <a:lnTo>
                    <a:pt x="91" y="132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0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61" y="36"/>
                  </a:lnTo>
                  <a:lnTo>
                    <a:pt x="67" y="18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79" y="36"/>
                  </a:lnTo>
                  <a:lnTo>
                    <a:pt x="85" y="66"/>
                  </a:lnTo>
                  <a:lnTo>
                    <a:pt x="85" y="84"/>
                  </a:lnTo>
                  <a:lnTo>
                    <a:pt x="85" y="102"/>
                  </a:lnTo>
                  <a:lnTo>
                    <a:pt x="91" y="120"/>
                  </a:lnTo>
                  <a:lnTo>
                    <a:pt x="91" y="126"/>
                  </a:lnTo>
                  <a:lnTo>
                    <a:pt x="91" y="1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85" name="Freeform 21"/>
            <p:cNvSpPr>
              <a:spLocks/>
            </p:cNvSpPr>
            <p:nvPr/>
          </p:nvSpPr>
          <p:spPr bwMode="auto">
            <a:xfrm>
              <a:off x="3882" y="3493"/>
              <a:ext cx="120" cy="132"/>
            </a:xfrm>
            <a:custGeom>
              <a:avLst/>
              <a:gdLst>
                <a:gd name="T0" fmla="*/ 120 w 120"/>
                <a:gd name="T1" fmla="*/ 90 h 132"/>
                <a:gd name="T2" fmla="*/ 120 w 120"/>
                <a:gd name="T3" fmla="*/ 90 h 132"/>
                <a:gd name="T4" fmla="*/ 42 w 120"/>
                <a:gd name="T5" fmla="*/ 132 h 132"/>
                <a:gd name="T6" fmla="*/ 42 w 120"/>
                <a:gd name="T7" fmla="*/ 126 h 132"/>
                <a:gd name="T8" fmla="*/ 42 w 120"/>
                <a:gd name="T9" fmla="*/ 114 h 132"/>
                <a:gd name="T10" fmla="*/ 42 w 120"/>
                <a:gd name="T11" fmla="*/ 108 h 132"/>
                <a:gd name="T12" fmla="*/ 36 w 120"/>
                <a:gd name="T13" fmla="*/ 96 h 132"/>
                <a:gd name="T14" fmla="*/ 36 w 120"/>
                <a:gd name="T15" fmla="*/ 90 h 132"/>
                <a:gd name="T16" fmla="*/ 30 w 120"/>
                <a:gd name="T17" fmla="*/ 84 h 132"/>
                <a:gd name="T18" fmla="*/ 24 w 120"/>
                <a:gd name="T19" fmla="*/ 66 h 132"/>
                <a:gd name="T20" fmla="*/ 18 w 120"/>
                <a:gd name="T21" fmla="*/ 54 h 132"/>
                <a:gd name="T22" fmla="*/ 12 w 120"/>
                <a:gd name="T23" fmla="*/ 36 h 132"/>
                <a:gd name="T24" fmla="*/ 6 w 120"/>
                <a:gd name="T25" fmla="*/ 18 h 132"/>
                <a:gd name="T26" fmla="*/ 0 w 120"/>
                <a:gd name="T27" fmla="*/ 0 h 132"/>
                <a:gd name="T28" fmla="*/ 6 w 120"/>
                <a:gd name="T29" fmla="*/ 6 h 132"/>
                <a:gd name="T30" fmla="*/ 12 w 120"/>
                <a:gd name="T31" fmla="*/ 12 h 132"/>
                <a:gd name="T32" fmla="*/ 30 w 120"/>
                <a:gd name="T33" fmla="*/ 24 h 132"/>
                <a:gd name="T34" fmla="*/ 42 w 120"/>
                <a:gd name="T35" fmla="*/ 36 h 132"/>
                <a:gd name="T36" fmla="*/ 60 w 120"/>
                <a:gd name="T37" fmla="*/ 48 h 132"/>
                <a:gd name="T38" fmla="*/ 72 w 120"/>
                <a:gd name="T39" fmla="*/ 60 h 132"/>
                <a:gd name="T40" fmla="*/ 90 w 120"/>
                <a:gd name="T41" fmla="*/ 66 h 132"/>
                <a:gd name="T42" fmla="*/ 102 w 120"/>
                <a:gd name="T43" fmla="*/ 78 h 132"/>
                <a:gd name="T44" fmla="*/ 120 w 120"/>
                <a:gd name="T45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32">
                  <a:moveTo>
                    <a:pt x="120" y="90"/>
                  </a:moveTo>
                  <a:lnTo>
                    <a:pt x="120" y="90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24" y="66"/>
                  </a:lnTo>
                  <a:lnTo>
                    <a:pt x="18" y="54"/>
                  </a:lnTo>
                  <a:lnTo>
                    <a:pt x="12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30" y="24"/>
                  </a:lnTo>
                  <a:lnTo>
                    <a:pt x="42" y="36"/>
                  </a:lnTo>
                  <a:lnTo>
                    <a:pt x="60" y="48"/>
                  </a:lnTo>
                  <a:lnTo>
                    <a:pt x="72" y="60"/>
                  </a:lnTo>
                  <a:lnTo>
                    <a:pt x="90" y="66"/>
                  </a:lnTo>
                  <a:lnTo>
                    <a:pt x="102" y="78"/>
                  </a:lnTo>
                  <a:lnTo>
                    <a:pt x="12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86" name="Freeform 22"/>
            <p:cNvSpPr>
              <a:spLocks/>
            </p:cNvSpPr>
            <p:nvPr/>
          </p:nvSpPr>
          <p:spPr bwMode="auto">
            <a:xfrm>
              <a:off x="4080" y="3421"/>
              <a:ext cx="96" cy="138"/>
            </a:xfrm>
            <a:custGeom>
              <a:avLst/>
              <a:gdLst>
                <a:gd name="T0" fmla="*/ 96 w 96"/>
                <a:gd name="T1" fmla="*/ 120 h 138"/>
                <a:gd name="T2" fmla="*/ 96 w 96"/>
                <a:gd name="T3" fmla="*/ 120 h 138"/>
                <a:gd name="T4" fmla="*/ 0 w 96"/>
                <a:gd name="T5" fmla="*/ 138 h 138"/>
                <a:gd name="T6" fmla="*/ 6 w 96"/>
                <a:gd name="T7" fmla="*/ 126 h 138"/>
                <a:gd name="T8" fmla="*/ 12 w 96"/>
                <a:gd name="T9" fmla="*/ 120 h 138"/>
                <a:gd name="T10" fmla="*/ 12 w 96"/>
                <a:gd name="T11" fmla="*/ 108 h 138"/>
                <a:gd name="T12" fmla="*/ 12 w 96"/>
                <a:gd name="T13" fmla="*/ 102 h 138"/>
                <a:gd name="T14" fmla="*/ 18 w 96"/>
                <a:gd name="T15" fmla="*/ 96 h 138"/>
                <a:gd name="T16" fmla="*/ 18 w 96"/>
                <a:gd name="T17" fmla="*/ 84 h 138"/>
                <a:gd name="T18" fmla="*/ 18 w 96"/>
                <a:gd name="T19" fmla="*/ 72 h 138"/>
                <a:gd name="T20" fmla="*/ 18 w 96"/>
                <a:gd name="T21" fmla="*/ 54 h 138"/>
                <a:gd name="T22" fmla="*/ 18 w 96"/>
                <a:gd name="T23" fmla="*/ 36 h 138"/>
                <a:gd name="T24" fmla="*/ 18 w 96"/>
                <a:gd name="T25" fmla="*/ 18 h 138"/>
                <a:gd name="T26" fmla="*/ 24 w 96"/>
                <a:gd name="T27" fmla="*/ 0 h 138"/>
                <a:gd name="T28" fmla="*/ 24 w 96"/>
                <a:gd name="T29" fmla="*/ 6 h 138"/>
                <a:gd name="T30" fmla="*/ 30 w 96"/>
                <a:gd name="T31" fmla="*/ 12 h 138"/>
                <a:gd name="T32" fmla="*/ 42 w 96"/>
                <a:gd name="T33" fmla="*/ 30 h 138"/>
                <a:gd name="T34" fmla="*/ 54 w 96"/>
                <a:gd name="T35" fmla="*/ 60 h 138"/>
                <a:gd name="T36" fmla="*/ 66 w 96"/>
                <a:gd name="T37" fmla="*/ 72 h 138"/>
                <a:gd name="T38" fmla="*/ 72 w 96"/>
                <a:gd name="T39" fmla="*/ 90 h 138"/>
                <a:gd name="T40" fmla="*/ 84 w 96"/>
                <a:gd name="T41" fmla="*/ 102 h 138"/>
                <a:gd name="T42" fmla="*/ 90 w 96"/>
                <a:gd name="T43" fmla="*/ 114 h 138"/>
                <a:gd name="T44" fmla="*/ 96 w 96"/>
                <a:gd name="T4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38">
                  <a:moveTo>
                    <a:pt x="96" y="120"/>
                  </a:moveTo>
                  <a:lnTo>
                    <a:pt x="96" y="120"/>
                  </a:lnTo>
                  <a:lnTo>
                    <a:pt x="0" y="138"/>
                  </a:lnTo>
                  <a:lnTo>
                    <a:pt x="6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96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84" y="102"/>
                  </a:lnTo>
                  <a:lnTo>
                    <a:pt x="90" y="114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49687" name="Freeform 23"/>
            <p:cNvSpPr>
              <a:spLocks/>
            </p:cNvSpPr>
            <p:nvPr/>
          </p:nvSpPr>
          <p:spPr bwMode="auto">
            <a:xfrm>
              <a:off x="3966" y="3463"/>
              <a:ext cx="126" cy="132"/>
            </a:xfrm>
            <a:custGeom>
              <a:avLst/>
              <a:gdLst>
                <a:gd name="T0" fmla="*/ 126 w 126"/>
                <a:gd name="T1" fmla="*/ 84 h 132"/>
                <a:gd name="T2" fmla="*/ 126 w 126"/>
                <a:gd name="T3" fmla="*/ 84 h 132"/>
                <a:gd name="T4" fmla="*/ 48 w 126"/>
                <a:gd name="T5" fmla="*/ 132 h 132"/>
                <a:gd name="T6" fmla="*/ 48 w 126"/>
                <a:gd name="T7" fmla="*/ 126 h 132"/>
                <a:gd name="T8" fmla="*/ 48 w 126"/>
                <a:gd name="T9" fmla="*/ 114 h 132"/>
                <a:gd name="T10" fmla="*/ 48 w 126"/>
                <a:gd name="T11" fmla="*/ 108 h 132"/>
                <a:gd name="T12" fmla="*/ 42 w 126"/>
                <a:gd name="T13" fmla="*/ 102 h 132"/>
                <a:gd name="T14" fmla="*/ 42 w 126"/>
                <a:gd name="T15" fmla="*/ 96 h 132"/>
                <a:gd name="T16" fmla="*/ 42 w 126"/>
                <a:gd name="T17" fmla="*/ 90 h 132"/>
                <a:gd name="T18" fmla="*/ 36 w 126"/>
                <a:gd name="T19" fmla="*/ 84 h 132"/>
                <a:gd name="T20" fmla="*/ 30 w 126"/>
                <a:gd name="T21" fmla="*/ 66 h 132"/>
                <a:gd name="T22" fmla="*/ 18 w 126"/>
                <a:gd name="T23" fmla="*/ 36 h 132"/>
                <a:gd name="T24" fmla="*/ 12 w 126"/>
                <a:gd name="T25" fmla="*/ 18 h 132"/>
                <a:gd name="T26" fmla="*/ 0 w 126"/>
                <a:gd name="T27" fmla="*/ 0 h 132"/>
                <a:gd name="T28" fmla="*/ 18 w 126"/>
                <a:gd name="T29" fmla="*/ 12 h 132"/>
                <a:gd name="T30" fmla="*/ 24 w 126"/>
                <a:gd name="T31" fmla="*/ 18 h 132"/>
                <a:gd name="T32" fmla="*/ 30 w 126"/>
                <a:gd name="T33" fmla="*/ 24 h 132"/>
                <a:gd name="T34" fmla="*/ 48 w 126"/>
                <a:gd name="T35" fmla="*/ 36 h 132"/>
                <a:gd name="T36" fmla="*/ 60 w 126"/>
                <a:gd name="T37" fmla="*/ 42 h 132"/>
                <a:gd name="T38" fmla="*/ 78 w 126"/>
                <a:gd name="T39" fmla="*/ 54 h 132"/>
                <a:gd name="T40" fmla="*/ 90 w 126"/>
                <a:gd name="T41" fmla="*/ 66 h 132"/>
                <a:gd name="T42" fmla="*/ 108 w 126"/>
                <a:gd name="T43" fmla="*/ 78 h 132"/>
                <a:gd name="T44" fmla="*/ 114 w 126"/>
                <a:gd name="T45" fmla="*/ 84 h 132"/>
                <a:gd name="T46" fmla="*/ 126 w 126"/>
                <a:gd name="T47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126" y="84"/>
                  </a:moveTo>
                  <a:lnTo>
                    <a:pt x="126" y="84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8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48" y="36"/>
                  </a:lnTo>
                  <a:lnTo>
                    <a:pt x="60" y="42"/>
                  </a:lnTo>
                  <a:lnTo>
                    <a:pt x="78" y="54"/>
                  </a:lnTo>
                  <a:lnTo>
                    <a:pt x="90" y="66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26" y="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49688" name="Line 24"/>
          <p:cNvSpPr>
            <a:spLocks noChangeAspect="1" noChangeShapeType="1"/>
          </p:cNvSpPr>
          <p:nvPr/>
        </p:nvSpPr>
        <p:spPr bwMode="auto">
          <a:xfrm flipV="1">
            <a:off x="4794250" y="4097338"/>
            <a:ext cx="114300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89" name="Line 25"/>
          <p:cNvSpPr>
            <a:spLocks noChangeAspect="1" noChangeShapeType="1"/>
          </p:cNvSpPr>
          <p:nvPr/>
        </p:nvSpPr>
        <p:spPr bwMode="auto">
          <a:xfrm flipH="1">
            <a:off x="4325938" y="4462463"/>
            <a:ext cx="120650" cy="292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0" name="Line 26"/>
          <p:cNvSpPr>
            <a:spLocks noChangeAspect="1" noChangeShapeType="1"/>
          </p:cNvSpPr>
          <p:nvPr/>
        </p:nvSpPr>
        <p:spPr bwMode="auto">
          <a:xfrm flipH="1">
            <a:off x="4406900" y="4510088"/>
            <a:ext cx="95250" cy="233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1" name="Line 27"/>
          <p:cNvSpPr>
            <a:spLocks noChangeAspect="1" noChangeShapeType="1"/>
          </p:cNvSpPr>
          <p:nvPr/>
        </p:nvSpPr>
        <p:spPr bwMode="auto">
          <a:xfrm>
            <a:off x="4325938" y="4754563"/>
            <a:ext cx="163512" cy="138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2" name="Line 28"/>
          <p:cNvSpPr>
            <a:spLocks noChangeAspect="1" noChangeShapeType="1"/>
          </p:cNvSpPr>
          <p:nvPr/>
        </p:nvSpPr>
        <p:spPr bwMode="auto">
          <a:xfrm flipV="1">
            <a:off x="4729163" y="4914900"/>
            <a:ext cx="258762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3" name="Line 29"/>
          <p:cNvSpPr>
            <a:spLocks noChangeAspect="1" noChangeShapeType="1"/>
          </p:cNvSpPr>
          <p:nvPr/>
        </p:nvSpPr>
        <p:spPr bwMode="auto">
          <a:xfrm flipV="1">
            <a:off x="4714875" y="4868863"/>
            <a:ext cx="2174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4" name="Line 30"/>
          <p:cNvSpPr>
            <a:spLocks noChangeAspect="1" noChangeShapeType="1"/>
          </p:cNvSpPr>
          <p:nvPr/>
        </p:nvSpPr>
        <p:spPr bwMode="auto">
          <a:xfrm flipV="1">
            <a:off x="4987925" y="4618038"/>
            <a:ext cx="122238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5" name="Line 31"/>
          <p:cNvSpPr>
            <a:spLocks noChangeAspect="1" noChangeShapeType="1"/>
          </p:cNvSpPr>
          <p:nvPr/>
        </p:nvSpPr>
        <p:spPr bwMode="auto">
          <a:xfrm flipH="1" flipV="1">
            <a:off x="4837113" y="4394200"/>
            <a:ext cx="273050" cy="223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6" name="Line 32"/>
          <p:cNvSpPr>
            <a:spLocks noChangeAspect="1" noChangeShapeType="1"/>
          </p:cNvSpPr>
          <p:nvPr/>
        </p:nvSpPr>
        <p:spPr bwMode="auto">
          <a:xfrm flipH="1" flipV="1">
            <a:off x="4808538" y="4456113"/>
            <a:ext cx="217487" cy="173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7" name="Line 33"/>
          <p:cNvSpPr>
            <a:spLocks noChangeAspect="1" noChangeShapeType="1"/>
          </p:cNvSpPr>
          <p:nvPr/>
        </p:nvSpPr>
        <p:spPr bwMode="auto">
          <a:xfrm flipV="1">
            <a:off x="4446588" y="4394200"/>
            <a:ext cx="390525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8" name="Line 34"/>
          <p:cNvSpPr>
            <a:spLocks noChangeAspect="1" noChangeShapeType="1"/>
          </p:cNvSpPr>
          <p:nvPr/>
        </p:nvSpPr>
        <p:spPr bwMode="auto">
          <a:xfrm>
            <a:off x="4987925" y="4914900"/>
            <a:ext cx="268288" cy="225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699" name="Line 35"/>
          <p:cNvSpPr>
            <a:spLocks noChangeAspect="1" noChangeShapeType="1"/>
          </p:cNvSpPr>
          <p:nvPr/>
        </p:nvSpPr>
        <p:spPr bwMode="auto">
          <a:xfrm flipH="1">
            <a:off x="5189538" y="5140325"/>
            <a:ext cx="66675" cy="182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0" name="Line 36"/>
          <p:cNvSpPr>
            <a:spLocks noChangeAspect="1" noChangeShapeType="1"/>
          </p:cNvSpPr>
          <p:nvPr/>
        </p:nvSpPr>
        <p:spPr bwMode="auto">
          <a:xfrm flipH="1">
            <a:off x="5256213" y="5184775"/>
            <a:ext cx="61912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1" name="Line 37"/>
          <p:cNvSpPr>
            <a:spLocks noChangeAspect="1" noChangeShapeType="1"/>
          </p:cNvSpPr>
          <p:nvPr/>
        </p:nvSpPr>
        <p:spPr bwMode="auto">
          <a:xfrm>
            <a:off x="5267325" y="5532438"/>
            <a:ext cx="155575" cy="128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2" name="Line 38"/>
          <p:cNvSpPr>
            <a:spLocks noChangeAspect="1" noChangeShapeType="1"/>
          </p:cNvSpPr>
          <p:nvPr/>
        </p:nvSpPr>
        <p:spPr bwMode="auto">
          <a:xfrm flipV="1">
            <a:off x="5422900" y="5591175"/>
            <a:ext cx="393700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3" name="Line 39"/>
          <p:cNvSpPr>
            <a:spLocks noChangeAspect="1" noChangeShapeType="1"/>
          </p:cNvSpPr>
          <p:nvPr/>
        </p:nvSpPr>
        <p:spPr bwMode="auto">
          <a:xfrm flipV="1">
            <a:off x="5445125" y="5546725"/>
            <a:ext cx="312738" cy="55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4" name="Line 40"/>
          <p:cNvSpPr>
            <a:spLocks noChangeAspect="1" noChangeShapeType="1"/>
          </p:cNvSpPr>
          <p:nvPr/>
        </p:nvSpPr>
        <p:spPr bwMode="auto">
          <a:xfrm flipV="1">
            <a:off x="5816600" y="5295900"/>
            <a:ext cx="117475" cy="295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5" name="Line 41"/>
          <p:cNvSpPr>
            <a:spLocks noChangeAspect="1" noChangeShapeType="1"/>
          </p:cNvSpPr>
          <p:nvPr/>
        </p:nvSpPr>
        <p:spPr bwMode="auto">
          <a:xfrm flipH="1" flipV="1">
            <a:off x="5661025" y="5072063"/>
            <a:ext cx="273050" cy="223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6" name="Line 42"/>
          <p:cNvSpPr>
            <a:spLocks noChangeAspect="1" noChangeShapeType="1"/>
          </p:cNvSpPr>
          <p:nvPr/>
        </p:nvSpPr>
        <p:spPr bwMode="auto">
          <a:xfrm flipH="1" flipV="1">
            <a:off x="5637213" y="5133975"/>
            <a:ext cx="217487" cy="1778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7" name="Line 43"/>
          <p:cNvSpPr>
            <a:spLocks noChangeAspect="1" noChangeShapeType="1"/>
          </p:cNvSpPr>
          <p:nvPr/>
        </p:nvSpPr>
        <p:spPr bwMode="auto">
          <a:xfrm flipV="1">
            <a:off x="5256213" y="5072063"/>
            <a:ext cx="404812" cy="682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8" name="Line 44"/>
          <p:cNvSpPr>
            <a:spLocks noChangeAspect="1" noChangeShapeType="1"/>
          </p:cNvSpPr>
          <p:nvPr/>
        </p:nvSpPr>
        <p:spPr bwMode="auto">
          <a:xfrm flipH="1">
            <a:off x="3684588" y="5605463"/>
            <a:ext cx="352425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09" name="Freeform 45"/>
          <p:cNvSpPr>
            <a:spLocks noChangeAspect="1"/>
          </p:cNvSpPr>
          <p:nvPr/>
        </p:nvSpPr>
        <p:spPr bwMode="auto">
          <a:xfrm>
            <a:off x="3684588" y="5586413"/>
            <a:ext cx="369887" cy="120650"/>
          </a:xfrm>
          <a:custGeom>
            <a:avLst/>
            <a:gdLst>
              <a:gd name="T0" fmla="*/ 110 w 116"/>
              <a:gd name="T1" fmla="*/ 0 h 50"/>
              <a:gd name="T2" fmla="*/ 112 w 116"/>
              <a:gd name="T3" fmla="*/ 8 h 50"/>
              <a:gd name="T4" fmla="*/ 116 w 116"/>
              <a:gd name="T5" fmla="*/ 17 h 50"/>
              <a:gd name="T6" fmla="*/ 0 w 116"/>
              <a:gd name="T7" fmla="*/ 50 h 50"/>
              <a:gd name="T8" fmla="*/ 0 w 116"/>
              <a:gd name="T9" fmla="*/ 33 h 50"/>
              <a:gd name="T10" fmla="*/ 110 w 116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" h="50">
                <a:moveTo>
                  <a:pt x="110" y="0"/>
                </a:moveTo>
                <a:lnTo>
                  <a:pt x="112" y="8"/>
                </a:lnTo>
                <a:lnTo>
                  <a:pt x="116" y="17"/>
                </a:lnTo>
                <a:lnTo>
                  <a:pt x="0" y="50"/>
                </a:lnTo>
                <a:lnTo>
                  <a:pt x="0" y="33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0" name="Line 46"/>
          <p:cNvSpPr>
            <a:spLocks noChangeAspect="1" noChangeShapeType="1"/>
          </p:cNvSpPr>
          <p:nvPr/>
        </p:nvSpPr>
        <p:spPr bwMode="auto">
          <a:xfrm flipV="1">
            <a:off x="3684588" y="5553075"/>
            <a:ext cx="282575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1" name="Line 47"/>
          <p:cNvSpPr>
            <a:spLocks noChangeAspect="1" noChangeShapeType="1"/>
          </p:cNvSpPr>
          <p:nvPr/>
        </p:nvSpPr>
        <p:spPr bwMode="auto">
          <a:xfrm flipV="1">
            <a:off x="4041775" y="5570538"/>
            <a:ext cx="1270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2" name="Line 48"/>
          <p:cNvSpPr>
            <a:spLocks noChangeAspect="1" noChangeShapeType="1"/>
          </p:cNvSpPr>
          <p:nvPr/>
        </p:nvSpPr>
        <p:spPr bwMode="auto">
          <a:xfrm flipH="1" flipV="1">
            <a:off x="3770313" y="5395913"/>
            <a:ext cx="176212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3" name="Line 49"/>
          <p:cNvSpPr>
            <a:spLocks noChangeAspect="1" noChangeShapeType="1"/>
          </p:cNvSpPr>
          <p:nvPr/>
        </p:nvSpPr>
        <p:spPr bwMode="auto">
          <a:xfrm flipH="1" flipV="1">
            <a:off x="3770313" y="5438775"/>
            <a:ext cx="166687" cy="33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4" name="Line 50"/>
          <p:cNvSpPr>
            <a:spLocks noChangeAspect="1" noChangeShapeType="1"/>
          </p:cNvSpPr>
          <p:nvPr/>
        </p:nvSpPr>
        <p:spPr bwMode="auto">
          <a:xfrm flipH="1">
            <a:off x="3435350" y="5395913"/>
            <a:ext cx="334963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5" name="Line 51"/>
          <p:cNvSpPr>
            <a:spLocks noChangeAspect="1" noChangeShapeType="1"/>
          </p:cNvSpPr>
          <p:nvPr/>
        </p:nvSpPr>
        <p:spPr bwMode="auto">
          <a:xfrm flipH="1">
            <a:off x="3376613" y="5472113"/>
            <a:ext cx="5873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6" name="Line 52"/>
          <p:cNvSpPr>
            <a:spLocks noChangeAspect="1" noChangeShapeType="1"/>
          </p:cNvSpPr>
          <p:nvPr/>
        </p:nvSpPr>
        <p:spPr bwMode="auto">
          <a:xfrm flipH="1">
            <a:off x="3427413" y="5499100"/>
            <a:ext cx="39687" cy="98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7" name="Line 53"/>
          <p:cNvSpPr>
            <a:spLocks noChangeAspect="1" noChangeShapeType="1"/>
          </p:cNvSpPr>
          <p:nvPr/>
        </p:nvSpPr>
        <p:spPr bwMode="auto">
          <a:xfrm flipH="1" flipV="1">
            <a:off x="3371850" y="5619750"/>
            <a:ext cx="309563" cy="68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8" name="Freeform 54"/>
          <p:cNvSpPr>
            <a:spLocks noChangeAspect="1"/>
          </p:cNvSpPr>
          <p:nvPr/>
        </p:nvSpPr>
        <p:spPr bwMode="auto">
          <a:xfrm>
            <a:off x="3348038" y="5602288"/>
            <a:ext cx="336550" cy="104775"/>
          </a:xfrm>
          <a:custGeom>
            <a:avLst/>
            <a:gdLst>
              <a:gd name="T0" fmla="*/ 0 w 105"/>
              <a:gd name="T1" fmla="*/ 14 h 43"/>
              <a:gd name="T2" fmla="*/ 9 w 105"/>
              <a:gd name="T3" fmla="*/ 7 h 43"/>
              <a:gd name="T4" fmla="*/ 14 w 105"/>
              <a:gd name="T5" fmla="*/ 0 h 43"/>
              <a:gd name="T6" fmla="*/ 105 w 105"/>
              <a:gd name="T7" fmla="*/ 26 h 43"/>
              <a:gd name="T8" fmla="*/ 105 w 105"/>
              <a:gd name="T9" fmla="*/ 43 h 43"/>
              <a:gd name="T10" fmla="*/ 0 w 105"/>
              <a:gd name="T11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43">
                <a:moveTo>
                  <a:pt x="0" y="14"/>
                </a:moveTo>
                <a:lnTo>
                  <a:pt x="9" y="7"/>
                </a:lnTo>
                <a:lnTo>
                  <a:pt x="14" y="0"/>
                </a:lnTo>
                <a:lnTo>
                  <a:pt x="105" y="26"/>
                </a:lnTo>
                <a:lnTo>
                  <a:pt x="105" y="43"/>
                </a:lnTo>
                <a:lnTo>
                  <a:pt x="0" y="14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19" name="Line 55"/>
          <p:cNvSpPr>
            <a:spLocks noChangeAspect="1" noChangeShapeType="1"/>
          </p:cNvSpPr>
          <p:nvPr/>
        </p:nvSpPr>
        <p:spPr bwMode="auto">
          <a:xfrm flipV="1">
            <a:off x="3770313" y="5241925"/>
            <a:ext cx="49212" cy="153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0" name="Line 56"/>
          <p:cNvSpPr>
            <a:spLocks noChangeAspect="1" noChangeShapeType="1"/>
          </p:cNvSpPr>
          <p:nvPr/>
        </p:nvSpPr>
        <p:spPr bwMode="auto">
          <a:xfrm flipV="1">
            <a:off x="3819525" y="5192713"/>
            <a:ext cx="217488" cy="492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1" name="Line 57"/>
          <p:cNvSpPr>
            <a:spLocks noChangeAspect="1" noChangeShapeType="1"/>
          </p:cNvSpPr>
          <p:nvPr/>
        </p:nvSpPr>
        <p:spPr bwMode="auto">
          <a:xfrm flipV="1">
            <a:off x="3819525" y="5146675"/>
            <a:ext cx="200025" cy="428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2" name="Line 58"/>
          <p:cNvSpPr>
            <a:spLocks noChangeAspect="1" noChangeShapeType="1"/>
          </p:cNvSpPr>
          <p:nvPr/>
        </p:nvSpPr>
        <p:spPr bwMode="auto">
          <a:xfrm flipV="1">
            <a:off x="4205288" y="5022850"/>
            <a:ext cx="11112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3" name="Line 59"/>
          <p:cNvSpPr>
            <a:spLocks noChangeAspect="1" noChangeShapeType="1"/>
          </p:cNvSpPr>
          <p:nvPr/>
        </p:nvSpPr>
        <p:spPr bwMode="auto">
          <a:xfrm flipH="1" flipV="1">
            <a:off x="3908425" y="4957763"/>
            <a:ext cx="307975" cy="650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4" name="Line 60"/>
          <p:cNvSpPr>
            <a:spLocks noChangeAspect="1" noChangeShapeType="1"/>
          </p:cNvSpPr>
          <p:nvPr/>
        </p:nvSpPr>
        <p:spPr bwMode="auto">
          <a:xfrm flipH="1" flipV="1">
            <a:off x="3908425" y="5006975"/>
            <a:ext cx="238125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5" name="Line 61"/>
          <p:cNvSpPr>
            <a:spLocks noChangeAspect="1" noChangeShapeType="1"/>
          </p:cNvSpPr>
          <p:nvPr/>
        </p:nvSpPr>
        <p:spPr bwMode="auto">
          <a:xfrm flipH="1">
            <a:off x="3551238" y="4957763"/>
            <a:ext cx="357187" cy="809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6" name="Line 62"/>
          <p:cNvSpPr>
            <a:spLocks noChangeAspect="1" noChangeShapeType="1"/>
          </p:cNvSpPr>
          <p:nvPr/>
        </p:nvSpPr>
        <p:spPr bwMode="auto">
          <a:xfrm flipH="1">
            <a:off x="3513138" y="5038725"/>
            <a:ext cx="38100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7" name="Line 63"/>
          <p:cNvSpPr>
            <a:spLocks noChangeAspect="1" noChangeShapeType="1"/>
          </p:cNvSpPr>
          <p:nvPr/>
        </p:nvSpPr>
        <p:spPr bwMode="auto">
          <a:xfrm flipH="1">
            <a:off x="3563938" y="5065713"/>
            <a:ext cx="28575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8" name="Line 64"/>
          <p:cNvSpPr>
            <a:spLocks noChangeAspect="1" noChangeShapeType="1"/>
          </p:cNvSpPr>
          <p:nvPr/>
        </p:nvSpPr>
        <p:spPr bwMode="auto">
          <a:xfrm flipH="1" flipV="1">
            <a:off x="3513138" y="5180013"/>
            <a:ext cx="306387" cy="619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29" name="Line 65"/>
          <p:cNvSpPr>
            <a:spLocks noChangeAspect="1" noChangeShapeType="1"/>
          </p:cNvSpPr>
          <p:nvPr/>
        </p:nvSpPr>
        <p:spPr bwMode="auto">
          <a:xfrm>
            <a:off x="5041900" y="5821363"/>
            <a:ext cx="15240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0" name="Freeform 66"/>
          <p:cNvSpPr>
            <a:spLocks noChangeAspect="1"/>
          </p:cNvSpPr>
          <p:nvPr/>
        </p:nvSpPr>
        <p:spPr bwMode="auto">
          <a:xfrm>
            <a:off x="5016500" y="5811838"/>
            <a:ext cx="204788" cy="209550"/>
          </a:xfrm>
          <a:custGeom>
            <a:avLst/>
            <a:gdLst>
              <a:gd name="T0" fmla="*/ 0 w 64"/>
              <a:gd name="T1" fmla="*/ 6 h 86"/>
              <a:gd name="T2" fmla="*/ 17 w 64"/>
              <a:gd name="T3" fmla="*/ 0 h 86"/>
              <a:gd name="T4" fmla="*/ 64 w 64"/>
              <a:gd name="T5" fmla="*/ 84 h 86"/>
              <a:gd name="T6" fmla="*/ 47 w 64"/>
              <a:gd name="T7" fmla="*/ 86 h 86"/>
              <a:gd name="T8" fmla="*/ 0 w 64"/>
              <a:gd name="T9" fmla="*/ 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6">
                <a:moveTo>
                  <a:pt x="0" y="6"/>
                </a:moveTo>
                <a:lnTo>
                  <a:pt x="17" y="0"/>
                </a:lnTo>
                <a:lnTo>
                  <a:pt x="64" y="84"/>
                </a:lnTo>
                <a:lnTo>
                  <a:pt x="47" y="86"/>
                </a:lnTo>
                <a:lnTo>
                  <a:pt x="0" y="6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1" name="Line 67"/>
          <p:cNvSpPr>
            <a:spLocks noChangeAspect="1" noChangeShapeType="1"/>
          </p:cNvSpPr>
          <p:nvPr/>
        </p:nvSpPr>
        <p:spPr bwMode="auto">
          <a:xfrm flipH="1" flipV="1">
            <a:off x="4997450" y="5876925"/>
            <a:ext cx="119063" cy="1508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2" name="Line 68"/>
          <p:cNvSpPr>
            <a:spLocks noChangeAspect="1" noChangeShapeType="1"/>
          </p:cNvSpPr>
          <p:nvPr/>
        </p:nvSpPr>
        <p:spPr bwMode="auto">
          <a:xfrm flipH="1">
            <a:off x="4945063" y="5821363"/>
            <a:ext cx="96837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3" name="Line 69"/>
          <p:cNvSpPr>
            <a:spLocks noChangeAspect="1" noChangeShapeType="1"/>
          </p:cNvSpPr>
          <p:nvPr/>
        </p:nvSpPr>
        <p:spPr bwMode="auto">
          <a:xfrm flipH="1">
            <a:off x="4748213" y="5953125"/>
            <a:ext cx="25400" cy="873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4" name="Line 70"/>
          <p:cNvSpPr>
            <a:spLocks noChangeAspect="1" noChangeShapeType="1"/>
          </p:cNvSpPr>
          <p:nvPr/>
        </p:nvSpPr>
        <p:spPr bwMode="auto">
          <a:xfrm flipH="1">
            <a:off x="4803775" y="5962650"/>
            <a:ext cx="20638" cy="71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5" name="Line 71"/>
          <p:cNvSpPr>
            <a:spLocks noChangeAspect="1" noChangeShapeType="1"/>
          </p:cNvSpPr>
          <p:nvPr/>
        </p:nvSpPr>
        <p:spPr bwMode="auto">
          <a:xfrm>
            <a:off x="4748213" y="6040438"/>
            <a:ext cx="157162" cy="200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6" name="Line 72"/>
          <p:cNvSpPr>
            <a:spLocks noChangeAspect="1" noChangeShapeType="1"/>
          </p:cNvSpPr>
          <p:nvPr/>
        </p:nvSpPr>
        <p:spPr bwMode="auto">
          <a:xfrm flipH="1">
            <a:off x="4908550" y="6227763"/>
            <a:ext cx="21431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7" name="Freeform 73"/>
          <p:cNvSpPr>
            <a:spLocks noChangeAspect="1"/>
          </p:cNvSpPr>
          <p:nvPr/>
        </p:nvSpPr>
        <p:spPr bwMode="auto">
          <a:xfrm>
            <a:off x="4899025" y="6207125"/>
            <a:ext cx="252413" cy="57150"/>
          </a:xfrm>
          <a:custGeom>
            <a:avLst/>
            <a:gdLst>
              <a:gd name="T0" fmla="*/ 65 w 79"/>
              <a:gd name="T1" fmla="*/ 0 h 23"/>
              <a:gd name="T2" fmla="*/ 79 w 79"/>
              <a:gd name="T3" fmla="*/ 18 h 23"/>
              <a:gd name="T4" fmla="*/ 5 w 79"/>
              <a:gd name="T5" fmla="*/ 23 h 23"/>
              <a:gd name="T6" fmla="*/ 0 w 79"/>
              <a:gd name="T7" fmla="*/ 5 h 23"/>
              <a:gd name="T8" fmla="*/ 65 w 79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23">
                <a:moveTo>
                  <a:pt x="65" y="0"/>
                </a:moveTo>
                <a:lnTo>
                  <a:pt x="79" y="18"/>
                </a:lnTo>
                <a:lnTo>
                  <a:pt x="5" y="23"/>
                </a:lnTo>
                <a:lnTo>
                  <a:pt x="0" y="5"/>
                </a:lnTo>
                <a:lnTo>
                  <a:pt x="65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8" name="Line 74"/>
          <p:cNvSpPr>
            <a:spLocks noChangeAspect="1" noChangeShapeType="1"/>
          </p:cNvSpPr>
          <p:nvPr/>
        </p:nvSpPr>
        <p:spPr bwMode="auto">
          <a:xfrm flipV="1">
            <a:off x="4937125" y="6181725"/>
            <a:ext cx="139700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39" name="Line 75"/>
          <p:cNvSpPr>
            <a:spLocks noChangeAspect="1" noChangeShapeType="1"/>
          </p:cNvSpPr>
          <p:nvPr/>
        </p:nvSpPr>
        <p:spPr bwMode="auto">
          <a:xfrm flipH="1">
            <a:off x="5129213" y="6021388"/>
            <a:ext cx="65087" cy="20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0" name="Freeform 76"/>
          <p:cNvSpPr>
            <a:spLocks noChangeAspect="1"/>
          </p:cNvSpPr>
          <p:nvPr/>
        </p:nvSpPr>
        <p:spPr bwMode="auto">
          <a:xfrm>
            <a:off x="5105400" y="6018213"/>
            <a:ext cx="115888" cy="231775"/>
          </a:xfrm>
          <a:custGeom>
            <a:avLst/>
            <a:gdLst>
              <a:gd name="T0" fmla="*/ 14 w 36"/>
              <a:gd name="T1" fmla="*/ 95 h 95"/>
              <a:gd name="T2" fmla="*/ 0 w 36"/>
              <a:gd name="T3" fmla="*/ 77 h 95"/>
              <a:gd name="T4" fmla="*/ 19 w 36"/>
              <a:gd name="T5" fmla="*/ 2 h 95"/>
              <a:gd name="T6" fmla="*/ 36 w 36"/>
              <a:gd name="T7" fmla="*/ 0 h 95"/>
              <a:gd name="T8" fmla="*/ 14 w 36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95">
                <a:moveTo>
                  <a:pt x="14" y="95"/>
                </a:moveTo>
                <a:lnTo>
                  <a:pt x="0" y="77"/>
                </a:lnTo>
                <a:lnTo>
                  <a:pt x="19" y="2"/>
                </a:lnTo>
                <a:lnTo>
                  <a:pt x="36" y="0"/>
                </a:lnTo>
                <a:lnTo>
                  <a:pt x="14" y="9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1" name="Line 77"/>
          <p:cNvSpPr>
            <a:spLocks noChangeAspect="1" noChangeShapeType="1"/>
          </p:cNvSpPr>
          <p:nvPr/>
        </p:nvSpPr>
        <p:spPr bwMode="auto">
          <a:xfrm flipH="1">
            <a:off x="4535488" y="6040438"/>
            <a:ext cx="212725" cy="11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2" name="Line 78"/>
          <p:cNvSpPr>
            <a:spLocks noChangeAspect="1" noChangeShapeType="1"/>
          </p:cNvSpPr>
          <p:nvPr/>
        </p:nvSpPr>
        <p:spPr bwMode="auto">
          <a:xfrm flipH="1" flipV="1">
            <a:off x="4465638" y="5965825"/>
            <a:ext cx="69850" cy="85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3" name="Line 79"/>
          <p:cNvSpPr>
            <a:spLocks noChangeAspect="1" noChangeShapeType="1"/>
          </p:cNvSpPr>
          <p:nvPr/>
        </p:nvSpPr>
        <p:spPr bwMode="auto">
          <a:xfrm flipH="1" flipV="1">
            <a:off x="4422775" y="5988050"/>
            <a:ext cx="55563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4" name="Line 80"/>
          <p:cNvSpPr>
            <a:spLocks noChangeAspect="1" noChangeShapeType="1"/>
          </p:cNvSpPr>
          <p:nvPr/>
        </p:nvSpPr>
        <p:spPr bwMode="auto">
          <a:xfrm flipH="1">
            <a:off x="4143375" y="5861050"/>
            <a:ext cx="1047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5" name="Line 81"/>
          <p:cNvSpPr>
            <a:spLocks noChangeAspect="1" noChangeShapeType="1"/>
          </p:cNvSpPr>
          <p:nvPr/>
        </p:nvSpPr>
        <p:spPr bwMode="auto">
          <a:xfrm flipH="1">
            <a:off x="4078288" y="5862638"/>
            <a:ext cx="65087" cy="211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6" name="Line 82"/>
          <p:cNvSpPr>
            <a:spLocks noChangeAspect="1" noChangeShapeType="1"/>
          </p:cNvSpPr>
          <p:nvPr/>
        </p:nvSpPr>
        <p:spPr bwMode="auto">
          <a:xfrm flipH="1">
            <a:off x="4130675" y="5902325"/>
            <a:ext cx="58738" cy="160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7" name="Line 83"/>
          <p:cNvSpPr>
            <a:spLocks noChangeAspect="1" noChangeShapeType="1"/>
          </p:cNvSpPr>
          <p:nvPr/>
        </p:nvSpPr>
        <p:spPr bwMode="auto">
          <a:xfrm>
            <a:off x="4078288" y="6073775"/>
            <a:ext cx="157162" cy="2016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8" name="Line 84"/>
          <p:cNvSpPr>
            <a:spLocks noChangeAspect="1" noChangeShapeType="1"/>
          </p:cNvSpPr>
          <p:nvPr/>
        </p:nvSpPr>
        <p:spPr bwMode="auto">
          <a:xfrm flipV="1">
            <a:off x="4235450" y="6264275"/>
            <a:ext cx="22383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49" name="Line 85"/>
          <p:cNvSpPr>
            <a:spLocks noChangeAspect="1" noChangeShapeType="1"/>
          </p:cNvSpPr>
          <p:nvPr/>
        </p:nvSpPr>
        <p:spPr bwMode="auto">
          <a:xfrm flipV="1">
            <a:off x="4259263" y="6234113"/>
            <a:ext cx="163512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0" name="Line 86"/>
          <p:cNvSpPr>
            <a:spLocks noChangeAspect="1" noChangeShapeType="1"/>
          </p:cNvSpPr>
          <p:nvPr/>
        </p:nvSpPr>
        <p:spPr bwMode="auto">
          <a:xfrm flipH="1">
            <a:off x="4459288" y="6051550"/>
            <a:ext cx="76200" cy="212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1" name="Line 87"/>
          <p:cNvSpPr>
            <a:spLocks noChangeAspect="1" noChangeShapeType="1"/>
          </p:cNvSpPr>
          <p:nvPr/>
        </p:nvSpPr>
        <p:spPr bwMode="auto">
          <a:xfrm flipH="1">
            <a:off x="4427538" y="5275263"/>
            <a:ext cx="1111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2" name="Freeform 88"/>
          <p:cNvSpPr>
            <a:spLocks noChangeAspect="1"/>
          </p:cNvSpPr>
          <p:nvPr/>
        </p:nvSpPr>
        <p:spPr bwMode="auto">
          <a:xfrm>
            <a:off x="4414838" y="5272088"/>
            <a:ext cx="36512" cy="33337"/>
          </a:xfrm>
          <a:custGeom>
            <a:avLst/>
            <a:gdLst>
              <a:gd name="T0" fmla="*/ 6 w 11"/>
              <a:gd name="T1" fmla="*/ 0 h 14"/>
              <a:gd name="T2" fmla="*/ 11 w 11"/>
              <a:gd name="T3" fmla="*/ 3 h 14"/>
              <a:gd name="T4" fmla="*/ 6 w 11"/>
              <a:gd name="T5" fmla="*/ 14 h 14"/>
              <a:gd name="T6" fmla="*/ 0 w 11"/>
              <a:gd name="T7" fmla="*/ 10 h 14"/>
              <a:gd name="T8" fmla="*/ 6 w 11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4">
                <a:moveTo>
                  <a:pt x="6" y="0"/>
                </a:moveTo>
                <a:lnTo>
                  <a:pt x="11" y="3"/>
                </a:lnTo>
                <a:lnTo>
                  <a:pt x="6" y="14"/>
                </a:lnTo>
                <a:lnTo>
                  <a:pt x="0" y="10"/>
                </a:lnTo>
                <a:lnTo>
                  <a:pt x="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3" name="Line 89"/>
          <p:cNvSpPr>
            <a:spLocks noChangeAspect="1" noChangeShapeType="1"/>
          </p:cNvSpPr>
          <p:nvPr/>
        </p:nvSpPr>
        <p:spPr bwMode="auto">
          <a:xfrm flipH="1">
            <a:off x="4356100" y="5237163"/>
            <a:ext cx="3333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4" name="Freeform 90"/>
          <p:cNvSpPr>
            <a:spLocks noChangeAspect="1"/>
          </p:cNvSpPr>
          <p:nvPr/>
        </p:nvSpPr>
        <p:spPr bwMode="auto">
          <a:xfrm>
            <a:off x="4346575" y="5226050"/>
            <a:ext cx="53975" cy="66675"/>
          </a:xfrm>
          <a:custGeom>
            <a:avLst/>
            <a:gdLst>
              <a:gd name="T0" fmla="*/ 12 w 17"/>
              <a:gd name="T1" fmla="*/ 0 h 27"/>
              <a:gd name="T2" fmla="*/ 17 w 17"/>
              <a:gd name="T3" fmla="*/ 4 h 27"/>
              <a:gd name="T4" fmla="*/ 5 w 17"/>
              <a:gd name="T5" fmla="*/ 27 h 27"/>
              <a:gd name="T6" fmla="*/ 0 w 17"/>
              <a:gd name="T7" fmla="*/ 23 h 27"/>
              <a:gd name="T8" fmla="*/ 12 w 1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7">
                <a:moveTo>
                  <a:pt x="12" y="0"/>
                </a:moveTo>
                <a:lnTo>
                  <a:pt x="17" y="4"/>
                </a:lnTo>
                <a:lnTo>
                  <a:pt x="5" y="27"/>
                </a:lnTo>
                <a:lnTo>
                  <a:pt x="0" y="23"/>
                </a:lnTo>
                <a:lnTo>
                  <a:pt x="12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5" name="Line 91"/>
          <p:cNvSpPr>
            <a:spLocks noChangeAspect="1" noChangeShapeType="1"/>
          </p:cNvSpPr>
          <p:nvPr/>
        </p:nvSpPr>
        <p:spPr bwMode="auto">
          <a:xfrm flipH="1">
            <a:off x="4281488" y="5192713"/>
            <a:ext cx="5715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6" name="Freeform 92"/>
          <p:cNvSpPr>
            <a:spLocks noChangeAspect="1"/>
          </p:cNvSpPr>
          <p:nvPr/>
        </p:nvSpPr>
        <p:spPr bwMode="auto">
          <a:xfrm>
            <a:off x="4271963" y="5184775"/>
            <a:ext cx="76200" cy="90488"/>
          </a:xfrm>
          <a:custGeom>
            <a:avLst/>
            <a:gdLst>
              <a:gd name="T0" fmla="*/ 19 w 24"/>
              <a:gd name="T1" fmla="*/ 0 h 37"/>
              <a:gd name="T2" fmla="*/ 24 w 24"/>
              <a:gd name="T3" fmla="*/ 3 h 37"/>
              <a:gd name="T4" fmla="*/ 5 w 24"/>
              <a:gd name="T5" fmla="*/ 37 h 37"/>
              <a:gd name="T6" fmla="*/ 0 w 24"/>
              <a:gd name="T7" fmla="*/ 33 h 37"/>
              <a:gd name="T8" fmla="*/ 19 w 24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7">
                <a:moveTo>
                  <a:pt x="19" y="0"/>
                </a:moveTo>
                <a:lnTo>
                  <a:pt x="24" y="3"/>
                </a:lnTo>
                <a:lnTo>
                  <a:pt x="5" y="37"/>
                </a:lnTo>
                <a:lnTo>
                  <a:pt x="0" y="33"/>
                </a:lnTo>
                <a:lnTo>
                  <a:pt x="19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7" name="Line 93"/>
          <p:cNvSpPr>
            <a:spLocks noChangeAspect="1" noChangeShapeType="1"/>
          </p:cNvSpPr>
          <p:nvPr/>
        </p:nvSpPr>
        <p:spPr bwMode="auto">
          <a:xfrm>
            <a:off x="4451350" y="5591175"/>
            <a:ext cx="952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8" name="Freeform 94"/>
          <p:cNvSpPr>
            <a:spLocks noChangeAspect="1"/>
          </p:cNvSpPr>
          <p:nvPr/>
        </p:nvSpPr>
        <p:spPr bwMode="auto">
          <a:xfrm>
            <a:off x="4446588" y="5586413"/>
            <a:ext cx="26987" cy="15875"/>
          </a:xfrm>
          <a:custGeom>
            <a:avLst/>
            <a:gdLst>
              <a:gd name="T0" fmla="*/ 0 w 9"/>
              <a:gd name="T1" fmla="*/ 5 h 7"/>
              <a:gd name="T2" fmla="*/ 2 w 9"/>
              <a:gd name="T3" fmla="*/ 0 h 7"/>
              <a:gd name="T4" fmla="*/ 9 w 9"/>
              <a:gd name="T5" fmla="*/ 1 h 7"/>
              <a:gd name="T6" fmla="*/ 7 w 9"/>
              <a:gd name="T7" fmla="*/ 7 h 7"/>
              <a:gd name="T8" fmla="*/ 0 w 9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0" y="5"/>
                </a:moveTo>
                <a:lnTo>
                  <a:pt x="2" y="0"/>
                </a:lnTo>
                <a:lnTo>
                  <a:pt x="9" y="1"/>
                </a:lnTo>
                <a:lnTo>
                  <a:pt x="7" y="7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59" name="Line 95"/>
          <p:cNvSpPr>
            <a:spLocks noChangeAspect="1" noChangeShapeType="1"/>
          </p:cNvSpPr>
          <p:nvPr/>
        </p:nvSpPr>
        <p:spPr bwMode="auto">
          <a:xfrm>
            <a:off x="4422775" y="5637213"/>
            <a:ext cx="3810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0" name="Freeform 96"/>
          <p:cNvSpPr>
            <a:spLocks noChangeAspect="1"/>
          </p:cNvSpPr>
          <p:nvPr/>
        </p:nvSpPr>
        <p:spPr bwMode="auto">
          <a:xfrm>
            <a:off x="4414838" y="5630863"/>
            <a:ext cx="58737" cy="23812"/>
          </a:xfrm>
          <a:custGeom>
            <a:avLst/>
            <a:gdLst>
              <a:gd name="T0" fmla="*/ 0 w 18"/>
              <a:gd name="T1" fmla="*/ 5 h 9"/>
              <a:gd name="T2" fmla="*/ 2 w 18"/>
              <a:gd name="T3" fmla="*/ 0 h 9"/>
              <a:gd name="T4" fmla="*/ 18 w 18"/>
              <a:gd name="T5" fmla="*/ 3 h 9"/>
              <a:gd name="T6" fmla="*/ 16 w 18"/>
              <a:gd name="T7" fmla="*/ 9 h 9"/>
              <a:gd name="T8" fmla="*/ 0 w 18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9">
                <a:moveTo>
                  <a:pt x="0" y="5"/>
                </a:moveTo>
                <a:lnTo>
                  <a:pt x="2" y="0"/>
                </a:lnTo>
                <a:lnTo>
                  <a:pt x="18" y="3"/>
                </a:lnTo>
                <a:lnTo>
                  <a:pt x="16" y="9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1" name="Line 97"/>
          <p:cNvSpPr>
            <a:spLocks noChangeAspect="1" noChangeShapeType="1"/>
          </p:cNvSpPr>
          <p:nvPr/>
        </p:nvSpPr>
        <p:spPr bwMode="auto">
          <a:xfrm>
            <a:off x="4394200" y="5684838"/>
            <a:ext cx="6667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2" name="Freeform 98"/>
          <p:cNvSpPr>
            <a:spLocks noChangeAspect="1"/>
          </p:cNvSpPr>
          <p:nvPr/>
        </p:nvSpPr>
        <p:spPr bwMode="auto">
          <a:xfrm>
            <a:off x="4389438" y="5678488"/>
            <a:ext cx="84137" cy="26987"/>
          </a:xfrm>
          <a:custGeom>
            <a:avLst/>
            <a:gdLst>
              <a:gd name="T0" fmla="*/ 0 w 26"/>
              <a:gd name="T1" fmla="*/ 5 h 11"/>
              <a:gd name="T2" fmla="*/ 1 w 26"/>
              <a:gd name="T3" fmla="*/ 0 h 11"/>
              <a:gd name="T4" fmla="*/ 26 w 26"/>
              <a:gd name="T5" fmla="*/ 5 h 11"/>
              <a:gd name="T6" fmla="*/ 24 w 26"/>
              <a:gd name="T7" fmla="*/ 11 h 11"/>
              <a:gd name="T8" fmla="*/ 0 w 26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1">
                <a:moveTo>
                  <a:pt x="0" y="5"/>
                </a:moveTo>
                <a:lnTo>
                  <a:pt x="1" y="0"/>
                </a:lnTo>
                <a:lnTo>
                  <a:pt x="26" y="5"/>
                </a:lnTo>
                <a:lnTo>
                  <a:pt x="24" y="11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3" name="Line 99"/>
          <p:cNvSpPr>
            <a:spLocks noChangeAspect="1" noChangeShapeType="1"/>
          </p:cNvSpPr>
          <p:nvPr/>
        </p:nvSpPr>
        <p:spPr bwMode="auto">
          <a:xfrm>
            <a:off x="4368800" y="5729288"/>
            <a:ext cx="92075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4" name="Freeform 100"/>
          <p:cNvSpPr>
            <a:spLocks noChangeAspect="1"/>
          </p:cNvSpPr>
          <p:nvPr/>
        </p:nvSpPr>
        <p:spPr bwMode="auto">
          <a:xfrm>
            <a:off x="4360863" y="5722938"/>
            <a:ext cx="112712" cy="33337"/>
          </a:xfrm>
          <a:custGeom>
            <a:avLst/>
            <a:gdLst>
              <a:gd name="T0" fmla="*/ 0 w 35"/>
              <a:gd name="T1" fmla="*/ 5 h 14"/>
              <a:gd name="T2" fmla="*/ 2 w 35"/>
              <a:gd name="T3" fmla="*/ 0 h 14"/>
              <a:gd name="T4" fmla="*/ 35 w 35"/>
              <a:gd name="T5" fmla="*/ 8 h 14"/>
              <a:gd name="T6" fmla="*/ 33 w 35"/>
              <a:gd name="T7" fmla="*/ 14 h 14"/>
              <a:gd name="T8" fmla="*/ 0 w 35"/>
              <a:gd name="T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4">
                <a:moveTo>
                  <a:pt x="0" y="5"/>
                </a:moveTo>
                <a:lnTo>
                  <a:pt x="2" y="0"/>
                </a:lnTo>
                <a:lnTo>
                  <a:pt x="35" y="8"/>
                </a:lnTo>
                <a:lnTo>
                  <a:pt x="33" y="14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5" name="Line 101"/>
          <p:cNvSpPr>
            <a:spLocks noChangeAspect="1" noChangeShapeType="1"/>
          </p:cNvSpPr>
          <p:nvPr/>
        </p:nvSpPr>
        <p:spPr bwMode="auto">
          <a:xfrm flipH="1">
            <a:off x="4870450" y="5441950"/>
            <a:ext cx="150813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6" name="Line 102"/>
          <p:cNvSpPr>
            <a:spLocks noChangeAspect="1" noChangeShapeType="1"/>
          </p:cNvSpPr>
          <p:nvPr/>
        </p:nvSpPr>
        <p:spPr bwMode="auto">
          <a:xfrm>
            <a:off x="4602163" y="5099050"/>
            <a:ext cx="1587" cy="138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7" name="Line 103"/>
          <p:cNvSpPr>
            <a:spLocks noChangeAspect="1" noChangeShapeType="1"/>
          </p:cNvSpPr>
          <p:nvPr/>
        </p:nvSpPr>
        <p:spPr bwMode="auto">
          <a:xfrm flipH="1" flipV="1">
            <a:off x="4703763" y="5610225"/>
            <a:ext cx="619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8" name="Freeform 104"/>
          <p:cNvSpPr>
            <a:spLocks noChangeAspect="1"/>
          </p:cNvSpPr>
          <p:nvPr/>
        </p:nvSpPr>
        <p:spPr bwMode="auto">
          <a:xfrm>
            <a:off x="4695825" y="5605463"/>
            <a:ext cx="107950" cy="123825"/>
          </a:xfrm>
          <a:custGeom>
            <a:avLst/>
            <a:gdLst>
              <a:gd name="T0" fmla="*/ 0 w 33"/>
              <a:gd name="T1" fmla="*/ 2 h 51"/>
              <a:gd name="T2" fmla="*/ 5 w 33"/>
              <a:gd name="T3" fmla="*/ 0 h 51"/>
              <a:gd name="T4" fmla="*/ 33 w 33"/>
              <a:gd name="T5" fmla="*/ 41 h 51"/>
              <a:gd name="T6" fmla="*/ 9 w 33"/>
              <a:gd name="T7" fmla="*/ 51 h 51"/>
              <a:gd name="T8" fmla="*/ 0 w 33"/>
              <a:gd name="T9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1">
                <a:moveTo>
                  <a:pt x="0" y="2"/>
                </a:moveTo>
                <a:lnTo>
                  <a:pt x="5" y="0"/>
                </a:lnTo>
                <a:lnTo>
                  <a:pt x="33" y="41"/>
                </a:lnTo>
                <a:lnTo>
                  <a:pt x="9" y="51"/>
                </a:lnTo>
                <a:lnTo>
                  <a:pt x="0" y="2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69" name="Line 105"/>
          <p:cNvSpPr>
            <a:spLocks noChangeAspect="1" noChangeShapeType="1"/>
          </p:cNvSpPr>
          <p:nvPr/>
        </p:nvSpPr>
        <p:spPr bwMode="auto">
          <a:xfrm flipH="1">
            <a:off x="4197350" y="5449888"/>
            <a:ext cx="150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70" name="Freeform 106"/>
          <p:cNvSpPr>
            <a:spLocks noChangeAspect="1"/>
          </p:cNvSpPr>
          <p:nvPr/>
        </p:nvSpPr>
        <p:spPr bwMode="auto">
          <a:xfrm>
            <a:off x="4197350" y="5421313"/>
            <a:ext cx="158750" cy="61912"/>
          </a:xfrm>
          <a:custGeom>
            <a:avLst/>
            <a:gdLst>
              <a:gd name="T0" fmla="*/ 49 w 49"/>
              <a:gd name="T1" fmla="*/ 11 h 26"/>
              <a:gd name="T2" fmla="*/ 49 w 49"/>
              <a:gd name="T3" fmla="*/ 16 h 26"/>
              <a:gd name="T4" fmla="*/ 0 w 49"/>
              <a:gd name="T5" fmla="*/ 26 h 26"/>
              <a:gd name="T6" fmla="*/ 0 w 49"/>
              <a:gd name="T7" fmla="*/ 0 h 26"/>
              <a:gd name="T8" fmla="*/ 49 w 49"/>
              <a:gd name="T9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6">
                <a:moveTo>
                  <a:pt x="49" y="11"/>
                </a:moveTo>
                <a:lnTo>
                  <a:pt x="49" y="16"/>
                </a:lnTo>
                <a:lnTo>
                  <a:pt x="0" y="26"/>
                </a:lnTo>
                <a:lnTo>
                  <a:pt x="0" y="0"/>
                </a:lnTo>
                <a:lnTo>
                  <a:pt x="49" y="11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71" name="Line 107"/>
          <p:cNvSpPr>
            <a:spLocks noChangeAspect="1" noChangeShapeType="1"/>
          </p:cNvSpPr>
          <p:nvPr/>
        </p:nvSpPr>
        <p:spPr bwMode="auto">
          <a:xfrm flipH="1" flipV="1">
            <a:off x="3325813" y="4991100"/>
            <a:ext cx="225425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72" name="Rectangle 108"/>
          <p:cNvSpPr>
            <a:spLocks noChangeAspect="1" noChangeArrowheads="1"/>
          </p:cNvSpPr>
          <p:nvPr/>
        </p:nvSpPr>
        <p:spPr bwMode="auto">
          <a:xfrm>
            <a:off x="4503738" y="485616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49773" name="Rectangle 109"/>
          <p:cNvSpPr>
            <a:spLocks noChangeAspect="1" noChangeArrowheads="1"/>
          </p:cNvSpPr>
          <p:nvPr/>
        </p:nvSpPr>
        <p:spPr bwMode="auto">
          <a:xfrm>
            <a:off x="5075238" y="5324475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49774" name="Rectangle 110"/>
          <p:cNvSpPr>
            <a:spLocks noChangeAspect="1" noChangeArrowheads="1"/>
          </p:cNvSpPr>
          <p:nvPr/>
        </p:nvSpPr>
        <p:spPr bwMode="auto">
          <a:xfrm>
            <a:off x="4008438" y="53800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49775" name="Rectangle 111"/>
          <p:cNvSpPr>
            <a:spLocks noChangeAspect="1" noChangeArrowheads="1"/>
          </p:cNvSpPr>
          <p:nvPr/>
        </p:nvSpPr>
        <p:spPr bwMode="auto">
          <a:xfrm>
            <a:off x="4141788" y="505301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49776" name="Rectangle 112"/>
          <p:cNvSpPr>
            <a:spLocks noChangeAspect="1" noChangeArrowheads="1"/>
          </p:cNvSpPr>
          <p:nvPr/>
        </p:nvSpPr>
        <p:spPr bwMode="auto">
          <a:xfrm>
            <a:off x="4757738" y="572770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49777" name="Rectangle 113"/>
          <p:cNvSpPr>
            <a:spLocks noChangeAspect="1" noChangeArrowheads="1"/>
          </p:cNvSpPr>
          <p:nvPr/>
        </p:nvSpPr>
        <p:spPr bwMode="auto">
          <a:xfrm>
            <a:off x="4325938" y="574675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49778" name="Rectangle 114"/>
          <p:cNvSpPr>
            <a:spLocks noChangeArrowheads="1"/>
          </p:cNvSpPr>
          <p:nvPr/>
        </p:nvSpPr>
        <p:spPr bwMode="auto">
          <a:xfrm>
            <a:off x="2093913" y="2506663"/>
            <a:ext cx="1023937" cy="1154112"/>
          </a:xfrm>
          <a:prstGeom prst="rect">
            <a:avLst/>
          </a:prstGeom>
          <a:gradFill rotWithShape="0">
            <a:gsLst>
              <a:gs pos="0">
                <a:srgbClr val="FFA295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49779" name="Rectangle 115"/>
          <p:cNvSpPr>
            <a:spLocks noChangeArrowheads="1"/>
          </p:cNvSpPr>
          <p:nvPr/>
        </p:nvSpPr>
        <p:spPr bwMode="auto">
          <a:xfrm>
            <a:off x="3916363" y="2506663"/>
            <a:ext cx="1025525" cy="115411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BFFFE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49780" name="Rectangle 116"/>
          <p:cNvSpPr>
            <a:spLocks noChangeArrowheads="1"/>
          </p:cNvSpPr>
          <p:nvPr/>
        </p:nvSpPr>
        <p:spPr bwMode="auto">
          <a:xfrm>
            <a:off x="5811838" y="2536825"/>
            <a:ext cx="1022350" cy="1154113"/>
          </a:xfrm>
          <a:prstGeom prst="rect">
            <a:avLst/>
          </a:prstGeom>
          <a:gradFill rotWithShape="0">
            <a:gsLst>
              <a:gs pos="0">
                <a:srgbClr val="97EDE7"/>
              </a:gs>
              <a:gs pos="100000">
                <a:srgbClr val="D2F9F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49781" name="Rectangle 117"/>
          <p:cNvSpPr>
            <a:spLocks noChangeArrowheads="1"/>
          </p:cNvSpPr>
          <p:nvPr/>
        </p:nvSpPr>
        <p:spPr bwMode="auto">
          <a:xfrm>
            <a:off x="2293938" y="2732088"/>
            <a:ext cx="6048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D </a:t>
            </a:r>
            <a:endParaRPr lang="en-US"/>
          </a:p>
        </p:txBody>
      </p:sp>
      <p:sp>
        <p:nvSpPr>
          <p:cNvPr id="1649782" name="Rectangle 118"/>
          <p:cNvSpPr>
            <a:spLocks noChangeArrowheads="1"/>
          </p:cNvSpPr>
          <p:nvPr/>
        </p:nvSpPr>
        <p:spPr bwMode="auto">
          <a:xfrm>
            <a:off x="6075363" y="2727325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A </a:t>
            </a:r>
            <a:endParaRPr lang="en-US"/>
          </a:p>
        </p:txBody>
      </p:sp>
      <p:sp>
        <p:nvSpPr>
          <p:cNvPr id="1649783" name="Oval 119"/>
          <p:cNvSpPr>
            <a:spLocks noChangeArrowheads="1"/>
          </p:cNvSpPr>
          <p:nvPr/>
        </p:nvSpPr>
        <p:spPr bwMode="auto">
          <a:xfrm>
            <a:off x="2801938" y="2811463"/>
            <a:ext cx="1281112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84" name="Rectangle 120"/>
          <p:cNvSpPr>
            <a:spLocks noChangeArrowheads="1"/>
          </p:cNvSpPr>
          <p:nvPr/>
        </p:nvSpPr>
        <p:spPr bwMode="auto">
          <a:xfrm>
            <a:off x="4224338" y="2738438"/>
            <a:ext cx="481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S </a:t>
            </a:r>
            <a:endParaRPr lang="en-US"/>
          </a:p>
        </p:txBody>
      </p:sp>
      <p:sp>
        <p:nvSpPr>
          <p:cNvPr id="1649785" name="Oval 121"/>
          <p:cNvSpPr>
            <a:spLocks noChangeArrowheads="1"/>
          </p:cNvSpPr>
          <p:nvPr/>
        </p:nvSpPr>
        <p:spPr bwMode="auto">
          <a:xfrm>
            <a:off x="4729163" y="2851150"/>
            <a:ext cx="1282700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786" name="Rectangle 122"/>
          <p:cNvSpPr>
            <a:spLocks noChangeArrowheads="1"/>
          </p:cNvSpPr>
          <p:nvPr/>
        </p:nvSpPr>
        <p:spPr bwMode="auto">
          <a:xfrm>
            <a:off x="887413" y="1920875"/>
            <a:ext cx="81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787" name="Rectangle 123"/>
          <p:cNvSpPr>
            <a:spLocks noChangeArrowheads="1"/>
          </p:cNvSpPr>
          <p:nvPr/>
        </p:nvSpPr>
        <p:spPr bwMode="auto">
          <a:xfrm>
            <a:off x="1190625" y="2073275"/>
            <a:ext cx="266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788" name="Rectangle 124"/>
          <p:cNvSpPr>
            <a:spLocks noChangeArrowheads="1"/>
          </p:cNvSpPr>
          <p:nvPr/>
        </p:nvSpPr>
        <p:spPr bwMode="auto">
          <a:xfrm>
            <a:off x="660400" y="19319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789" name="Rectangle 125"/>
          <p:cNvSpPr>
            <a:spLocks noChangeArrowheads="1"/>
          </p:cNvSpPr>
          <p:nvPr/>
        </p:nvSpPr>
        <p:spPr bwMode="auto">
          <a:xfrm>
            <a:off x="804863" y="3754438"/>
            <a:ext cx="327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790" name="Rectangle 126"/>
          <p:cNvSpPr>
            <a:spLocks noChangeArrowheads="1"/>
          </p:cNvSpPr>
          <p:nvPr/>
        </p:nvSpPr>
        <p:spPr bwMode="auto">
          <a:xfrm>
            <a:off x="1058863" y="3895725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791" name="Rectangle 127"/>
          <p:cNvSpPr>
            <a:spLocks noChangeArrowheads="1"/>
          </p:cNvSpPr>
          <p:nvPr/>
        </p:nvSpPr>
        <p:spPr bwMode="auto">
          <a:xfrm>
            <a:off x="1238250" y="3733800"/>
            <a:ext cx="292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grpSp>
        <p:nvGrpSpPr>
          <p:cNvPr id="1649792" name="Group 128"/>
          <p:cNvGrpSpPr>
            <a:grpSpLocks/>
          </p:cNvGrpSpPr>
          <p:nvPr/>
        </p:nvGrpSpPr>
        <p:grpSpPr bwMode="auto">
          <a:xfrm>
            <a:off x="1254125" y="2476500"/>
            <a:ext cx="814388" cy="1257300"/>
            <a:chOff x="1412" y="914"/>
            <a:chExt cx="330" cy="432"/>
          </a:xfrm>
        </p:grpSpPr>
        <p:sp>
          <p:nvSpPr>
            <p:cNvPr id="1649793" name="Freeform 129"/>
            <p:cNvSpPr>
              <a:spLocks/>
            </p:cNvSpPr>
            <p:nvPr/>
          </p:nvSpPr>
          <p:spPr bwMode="auto">
            <a:xfrm>
              <a:off x="1412" y="1292"/>
              <a:ext cx="72" cy="54"/>
            </a:xfrm>
            <a:custGeom>
              <a:avLst/>
              <a:gdLst>
                <a:gd name="T0" fmla="*/ 66 w 72"/>
                <a:gd name="T1" fmla="*/ 24 h 54"/>
                <a:gd name="T2" fmla="*/ 66 w 72"/>
                <a:gd name="T3" fmla="*/ 24 h 54"/>
                <a:gd name="T4" fmla="*/ 72 w 72"/>
                <a:gd name="T5" fmla="*/ 54 h 54"/>
                <a:gd name="T6" fmla="*/ 0 w 72"/>
                <a:gd name="T7" fmla="*/ 36 h 54"/>
                <a:gd name="T8" fmla="*/ 60 w 72"/>
                <a:gd name="T9" fmla="*/ 0 h 54"/>
                <a:gd name="T10" fmla="*/ 6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6" y="24"/>
                  </a:moveTo>
                  <a:lnTo>
                    <a:pt x="66" y="24"/>
                  </a:lnTo>
                  <a:lnTo>
                    <a:pt x="72" y="54"/>
                  </a:lnTo>
                  <a:lnTo>
                    <a:pt x="0" y="36"/>
                  </a:lnTo>
                  <a:lnTo>
                    <a:pt x="60" y="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9794" name="Freeform 130"/>
            <p:cNvSpPr>
              <a:spLocks/>
            </p:cNvSpPr>
            <p:nvPr/>
          </p:nvSpPr>
          <p:spPr bwMode="auto">
            <a:xfrm>
              <a:off x="1418" y="914"/>
              <a:ext cx="324" cy="402"/>
            </a:xfrm>
            <a:custGeom>
              <a:avLst/>
              <a:gdLst>
                <a:gd name="T0" fmla="*/ 30 w 324"/>
                <a:gd name="T1" fmla="*/ 6 h 402"/>
                <a:gd name="T2" fmla="*/ 72 w 324"/>
                <a:gd name="T3" fmla="*/ 12 h 402"/>
                <a:gd name="T4" fmla="*/ 102 w 324"/>
                <a:gd name="T5" fmla="*/ 12 h 402"/>
                <a:gd name="T6" fmla="*/ 126 w 324"/>
                <a:gd name="T7" fmla="*/ 18 h 402"/>
                <a:gd name="T8" fmla="*/ 156 w 324"/>
                <a:gd name="T9" fmla="*/ 24 h 402"/>
                <a:gd name="T10" fmla="*/ 180 w 324"/>
                <a:gd name="T11" fmla="*/ 30 h 402"/>
                <a:gd name="T12" fmla="*/ 192 w 324"/>
                <a:gd name="T13" fmla="*/ 36 h 402"/>
                <a:gd name="T14" fmla="*/ 216 w 324"/>
                <a:gd name="T15" fmla="*/ 48 h 402"/>
                <a:gd name="T16" fmla="*/ 228 w 324"/>
                <a:gd name="T17" fmla="*/ 54 h 402"/>
                <a:gd name="T18" fmla="*/ 246 w 324"/>
                <a:gd name="T19" fmla="*/ 60 h 402"/>
                <a:gd name="T20" fmla="*/ 258 w 324"/>
                <a:gd name="T21" fmla="*/ 66 h 402"/>
                <a:gd name="T22" fmla="*/ 264 w 324"/>
                <a:gd name="T23" fmla="*/ 72 h 402"/>
                <a:gd name="T24" fmla="*/ 276 w 324"/>
                <a:gd name="T25" fmla="*/ 78 h 402"/>
                <a:gd name="T26" fmla="*/ 282 w 324"/>
                <a:gd name="T27" fmla="*/ 90 h 402"/>
                <a:gd name="T28" fmla="*/ 294 w 324"/>
                <a:gd name="T29" fmla="*/ 96 h 402"/>
                <a:gd name="T30" fmla="*/ 300 w 324"/>
                <a:gd name="T31" fmla="*/ 108 h 402"/>
                <a:gd name="T32" fmla="*/ 306 w 324"/>
                <a:gd name="T33" fmla="*/ 120 h 402"/>
                <a:gd name="T34" fmla="*/ 312 w 324"/>
                <a:gd name="T35" fmla="*/ 132 h 402"/>
                <a:gd name="T36" fmla="*/ 318 w 324"/>
                <a:gd name="T37" fmla="*/ 138 h 402"/>
                <a:gd name="T38" fmla="*/ 318 w 324"/>
                <a:gd name="T39" fmla="*/ 150 h 402"/>
                <a:gd name="T40" fmla="*/ 324 w 324"/>
                <a:gd name="T41" fmla="*/ 162 h 402"/>
                <a:gd name="T42" fmla="*/ 324 w 324"/>
                <a:gd name="T43" fmla="*/ 174 h 402"/>
                <a:gd name="T44" fmla="*/ 324 w 324"/>
                <a:gd name="T45" fmla="*/ 192 h 402"/>
                <a:gd name="T46" fmla="*/ 324 w 324"/>
                <a:gd name="T47" fmla="*/ 204 h 402"/>
                <a:gd name="T48" fmla="*/ 324 w 324"/>
                <a:gd name="T49" fmla="*/ 216 h 402"/>
                <a:gd name="T50" fmla="*/ 318 w 324"/>
                <a:gd name="T51" fmla="*/ 228 h 402"/>
                <a:gd name="T52" fmla="*/ 318 w 324"/>
                <a:gd name="T53" fmla="*/ 240 h 402"/>
                <a:gd name="T54" fmla="*/ 312 w 324"/>
                <a:gd name="T55" fmla="*/ 252 h 402"/>
                <a:gd name="T56" fmla="*/ 306 w 324"/>
                <a:gd name="T57" fmla="*/ 264 h 402"/>
                <a:gd name="T58" fmla="*/ 294 w 324"/>
                <a:gd name="T59" fmla="*/ 282 h 402"/>
                <a:gd name="T60" fmla="*/ 282 w 324"/>
                <a:gd name="T61" fmla="*/ 294 h 402"/>
                <a:gd name="T62" fmla="*/ 270 w 324"/>
                <a:gd name="T63" fmla="*/ 306 h 402"/>
                <a:gd name="T64" fmla="*/ 258 w 324"/>
                <a:gd name="T65" fmla="*/ 318 h 402"/>
                <a:gd name="T66" fmla="*/ 246 w 324"/>
                <a:gd name="T67" fmla="*/ 330 h 402"/>
                <a:gd name="T68" fmla="*/ 234 w 324"/>
                <a:gd name="T69" fmla="*/ 336 h 402"/>
                <a:gd name="T70" fmla="*/ 228 w 324"/>
                <a:gd name="T71" fmla="*/ 342 h 402"/>
                <a:gd name="T72" fmla="*/ 216 w 324"/>
                <a:gd name="T73" fmla="*/ 348 h 402"/>
                <a:gd name="T74" fmla="*/ 204 w 324"/>
                <a:gd name="T75" fmla="*/ 354 h 402"/>
                <a:gd name="T76" fmla="*/ 186 w 324"/>
                <a:gd name="T77" fmla="*/ 366 h 402"/>
                <a:gd name="T78" fmla="*/ 162 w 324"/>
                <a:gd name="T79" fmla="*/ 378 h 402"/>
                <a:gd name="T80" fmla="*/ 144 w 324"/>
                <a:gd name="T81" fmla="*/ 384 h 402"/>
                <a:gd name="T82" fmla="*/ 126 w 324"/>
                <a:gd name="T83" fmla="*/ 390 h 402"/>
                <a:gd name="T84" fmla="*/ 102 w 324"/>
                <a:gd name="T85" fmla="*/ 396 h 402"/>
                <a:gd name="T86" fmla="*/ 78 w 324"/>
                <a:gd name="T87" fmla="*/ 402 h 402"/>
                <a:gd name="T88" fmla="*/ 54 w 324"/>
                <a:gd name="T8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402">
                  <a:moveTo>
                    <a:pt x="0" y="0"/>
                  </a:moveTo>
                  <a:lnTo>
                    <a:pt x="30" y="6"/>
                  </a:lnTo>
                  <a:lnTo>
                    <a:pt x="60" y="6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14" y="18"/>
                  </a:lnTo>
                  <a:lnTo>
                    <a:pt x="126" y="18"/>
                  </a:lnTo>
                  <a:lnTo>
                    <a:pt x="144" y="24"/>
                  </a:lnTo>
                  <a:lnTo>
                    <a:pt x="156" y="24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36"/>
                  </a:lnTo>
                  <a:lnTo>
                    <a:pt x="192" y="36"/>
                  </a:lnTo>
                  <a:lnTo>
                    <a:pt x="204" y="42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8" y="54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84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94" y="96"/>
                  </a:lnTo>
                  <a:lnTo>
                    <a:pt x="294" y="102"/>
                  </a:lnTo>
                  <a:lnTo>
                    <a:pt x="300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12" y="126"/>
                  </a:lnTo>
                  <a:lnTo>
                    <a:pt x="312" y="132"/>
                  </a:lnTo>
                  <a:lnTo>
                    <a:pt x="312" y="138"/>
                  </a:lnTo>
                  <a:lnTo>
                    <a:pt x="318" y="138"/>
                  </a:lnTo>
                  <a:lnTo>
                    <a:pt x="318" y="144"/>
                  </a:lnTo>
                  <a:lnTo>
                    <a:pt x="318" y="150"/>
                  </a:lnTo>
                  <a:lnTo>
                    <a:pt x="324" y="156"/>
                  </a:lnTo>
                  <a:lnTo>
                    <a:pt x="324" y="162"/>
                  </a:lnTo>
                  <a:lnTo>
                    <a:pt x="324" y="168"/>
                  </a:lnTo>
                  <a:lnTo>
                    <a:pt x="324" y="174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22"/>
                  </a:lnTo>
                  <a:lnTo>
                    <a:pt x="318" y="228"/>
                  </a:lnTo>
                  <a:lnTo>
                    <a:pt x="318" y="234"/>
                  </a:lnTo>
                  <a:lnTo>
                    <a:pt x="318" y="240"/>
                  </a:lnTo>
                  <a:lnTo>
                    <a:pt x="312" y="246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6" y="264"/>
                  </a:lnTo>
                  <a:lnTo>
                    <a:pt x="300" y="270"/>
                  </a:lnTo>
                  <a:lnTo>
                    <a:pt x="294" y="282"/>
                  </a:lnTo>
                  <a:lnTo>
                    <a:pt x="288" y="288"/>
                  </a:lnTo>
                  <a:lnTo>
                    <a:pt x="282" y="294"/>
                  </a:lnTo>
                  <a:lnTo>
                    <a:pt x="282" y="300"/>
                  </a:lnTo>
                  <a:lnTo>
                    <a:pt x="270" y="306"/>
                  </a:lnTo>
                  <a:lnTo>
                    <a:pt x="264" y="312"/>
                  </a:lnTo>
                  <a:lnTo>
                    <a:pt x="258" y="318"/>
                  </a:lnTo>
                  <a:lnTo>
                    <a:pt x="252" y="324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6"/>
                  </a:lnTo>
                  <a:lnTo>
                    <a:pt x="234" y="342"/>
                  </a:lnTo>
                  <a:lnTo>
                    <a:pt x="228" y="342"/>
                  </a:lnTo>
                  <a:lnTo>
                    <a:pt x="222" y="348"/>
                  </a:lnTo>
                  <a:lnTo>
                    <a:pt x="216" y="348"/>
                  </a:lnTo>
                  <a:lnTo>
                    <a:pt x="210" y="354"/>
                  </a:lnTo>
                  <a:lnTo>
                    <a:pt x="204" y="354"/>
                  </a:lnTo>
                  <a:lnTo>
                    <a:pt x="192" y="360"/>
                  </a:lnTo>
                  <a:lnTo>
                    <a:pt x="186" y="366"/>
                  </a:lnTo>
                  <a:lnTo>
                    <a:pt x="174" y="372"/>
                  </a:lnTo>
                  <a:lnTo>
                    <a:pt x="162" y="378"/>
                  </a:lnTo>
                  <a:lnTo>
                    <a:pt x="150" y="378"/>
                  </a:lnTo>
                  <a:lnTo>
                    <a:pt x="144" y="384"/>
                  </a:lnTo>
                  <a:lnTo>
                    <a:pt x="138" y="384"/>
                  </a:lnTo>
                  <a:lnTo>
                    <a:pt x="126" y="390"/>
                  </a:lnTo>
                  <a:lnTo>
                    <a:pt x="114" y="390"/>
                  </a:lnTo>
                  <a:lnTo>
                    <a:pt x="102" y="396"/>
                  </a:lnTo>
                  <a:lnTo>
                    <a:pt x="90" y="396"/>
                  </a:lnTo>
                  <a:lnTo>
                    <a:pt x="78" y="402"/>
                  </a:lnTo>
                  <a:lnTo>
                    <a:pt x="66" y="402"/>
                  </a:lnTo>
                  <a:lnTo>
                    <a:pt x="54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9795" name="Group 131"/>
          <p:cNvGrpSpPr>
            <a:grpSpLocks/>
          </p:cNvGrpSpPr>
          <p:nvPr/>
        </p:nvGrpSpPr>
        <p:grpSpPr bwMode="auto">
          <a:xfrm>
            <a:off x="4914900" y="3327400"/>
            <a:ext cx="987425" cy="285750"/>
            <a:chOff x="3201" y="1250"/>
            <a:chExt cx="504" cy="114"/>
          </a:xfrm>
        </p:grpSpPr>
        <p:sp>
          <p:nvSpPr>
            <p:cNvPr id="1649796" name="Freeform 132"/>
            <p:cNvSpPr>
              <a:spLocks/>
            </p:cNvSpPr>
            <p:nvPr/>
          </p:nvSpPr>
          <p:spPr bwMode="auto">
            <a:xfrm>
              <a:off x="3561" y="1250"/>
              <a:ext cx="144" cy="114"/>
            </a:xfrm>
            <a:custGeom>
              <a:avLst/>
              <a:gdLst>
                <a:gd name="T0" fmla="*/ 0 w 144"/>
                <a:gd name="T1" fmla="*/ 54 h 114"/>
                <a:gd name="T2" fmla="*/ 0 w 144"/>
                <a:gd name="T3" fmla="*/ 54 h 114"/>
                <a:gd name="T4" fmla="*/ 0 w 144"/>
                <a:gd name="T5" fmla="*/ 0 h 114"/>
                <a:gd name="T6" fmla="*/ 144 w 144"/>
                <a:gd name="T7" fmla="*/ 54 h 114"/>
                <a:gd name="T8" fmla="*/ 0 w 144"/>
                <a:gd name="T9" fmla="*/ 114 h 114"/>
                <a:gd name="T10" fmla="*/ 0 w 144"/>
                <a:gd name="T11" fmla="*/ 5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44" y="54"/>
                  </a:lnTo>
                  <a:lnTo>
                    <a:pt x="0" y="11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9797" name="Line 133"/>
            <p:cNvSpPr>
              <a:spLocks noChangeShapeType="1"/>
            </p:cNvSpPr>
            <p:nvPr/>
          </p:nvSpPr>
          <p:spPr bwMode="auto">
            <a:xfrm>
              <a:off x="3201" y="1310"/>
              <a:ext cx="378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49798" name="Group 134"/>
          <p:cNvGrpSpPr>
            <a:grpSpLocks/>
          </p:cNvGrpSpPr>
          <p:nvPr/>
        </p:nvGrpSpPr>
        <p:grpSpPr bwMode="auto">
          <a:xfrm>
            <a:off x="3294063" y="3390900"/>
            <a:ext cx="460375" cy="546100"/>
            <a:chOff x="2354" y="1250"/>
            <a:chExt cx="235" cy="218"/>
          </a:xfrm>
        </p:grpSpPr>
        <p:sp>
          <p:nvSpPr>
            <p:cNvPr id="1649799" name="Rectangle 135"/>
            <p:cNvSpPr>
              <a:spLocks noChangeArrowheads="1"/>
            </p:cNvSpPr>
            <p:nvPr/>
          </p:nvSpPr>
          <p:spPr bwMode="auto">
            <a:xfrm>
              <a:off x="2354" y="1292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649800" name="Rectangle 136"/>
            <p:cNvSpPr>
              <a:spLocks noChangeArrowheads="1"/>
            </p:cNvSpPr>
            <p:nvPr/>
          </p:nvSpPr>
          <p:spPr bwMode="auto">
            <a:xfrm>
              <a:off x="2480" y="1250"/>
              <a:ext cx="10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649801" name="Group 137"/>
          <p:cNvGrpSpPr>
            <a:grpSpLocks/>
          </p:cNvGrpSpPr>
          <p:nvPr/>
        </p:nvGrpSpPr>
        <p:grpSpPr bwMode="auto">
          <a:xfrm>
            <a:off x="5175250" y="3346450"/>
            <a:ext cx="450850" cy="531813"/>
            <a:chOff x="3314" y="1232"/>
            <a:chExt cx="231" cy="213"/>
          </a:xfrm>
        </p:grpSpPr>
        <p:sp>
          <p:nvSpPr>
            <p:cNvPr id="1649802" name="Rectangle 138"/>
            <p:cNvSpPr>
              <a:spLocks noChangeArrowheads="1"/>
            </p:cNvSpPr>
            <p:nvPr/>
          </p:nvSpPr>
          <p:spPr bwMode="auto">
            <a:xfrm>
              <a:off x="3314" y="1268"/>
              <a:ext cx="14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649803" name="Rectangle 139"/>
            <p:cNvSpPr>
              <a:spLocks noChangeArrowheads="1"/>
            </p:cNvSpPr>
            <p:nvPr/>
          </p:nvSpPr>
          <p:spPr bwMode="auto">
            <a:xfrm>
              <a:off x="3435" y="1232"/>
              <a:ext cx="11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649804" name="Group 140"/>
          <p:cNvGrpSpPr>
            <a:grpSpLocks/>
          </p:cNvGrpSpPr>
          <p:nvPr/>
        </p:nvGrpSpPr>
        <p:grpSpPr bwMode="auto">
          <a:xfrm>
            <a:off x="6845300" y="2625725"/>
            <a:ext cx="647700" cy="1081088"/>
            <a:chOff x="4167" y="944"/>
            <a:chExt cx="330" cy="432"/>
          </a:xfrm>
        </p:grpSpPr>
        <p:sp>
          <p:nvSpPr>
            <p:cNvPr id="1649805" name="Freeform 141"/>
            <p:cNvSpPr>
              <a:spLocks/>
            </p:cNvSpPr>
            <p:nvPr/>
          </p:nvSpPr>
          <p:spPr bwMode="auto">
            <a:xfrm>
              <a:off x="4425" y="1322"/>
              <a:ext cx="72" cy="54"/>
            </a:xfrm>
            <a:custGeom>
              <a:avLst/>
              <a:gdLst>
                <a:gd name="T0" fmla="*/ 6 w 72"/>
                <a:gd name="T1" fmla="*/ 24 h 54"/>
                <a:gd name="T2" fmla="*/ 6 w 72"/>
                <a:gd name="T3" fmla="*/ 24 h 54"/>
                <a:gd name="T4" fmla="*/ 12 w 72"/>
                <a:gd name="T5" fmla="*/ 0 h 54"/>
                <a:gd name="T6" fmla="*/ 72 w 72"/>
                <a:gd name="T7" fmla="*/ 36 h 54"/>
                <a:gd name="T8" fmla="*/ 0 w 72"/>
                <a:gd name="T9" fmla="*/ 54 h 54"/>
                <a:gd name="T10" fmla="*/ 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" y="24"/>
                  </a:moveTo>
                  <a:lnTo>
                    <a:pt x="6" y="24"/>
                  </a:lnTo>
                  <a:lnTo>
                    <a:pt x="12" y="0"/>
                  </a:lnTo>
                  <a:lnTo>
                    <a:pt x="72" y="36"/>
                  </a:lnTo>
                  <a:lnTo>
                    <a:pt x="0" y="5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9806" name="Freeform 142"/>
            <p:cNvSpPr>
              <a:spLocks/>
            </p:cNvSpPr>
            <p:nvPr/>
          </p:nvSpPr>
          <p:spPr bwMode="auto">
            <a:xfrm>
              <a:off x="4167" y="944"/>
              <a:ext cx="324" cy="402"/>
            </a:xfrm>
            <a:custGeom>
              <a:avLst/>
              <a:gdLst>
                <a:gd name="T0" fmla="*/ 324 w 324"/>
                <a:gd name="T1" fmla="*/ 0 h 402"/>
                <a:gd name="T2" fmla="*/ 270 w 324"/>
                <a:gd name="T3" fmla="*/ 6 h 402"/>
                <a:gd name="T4" fmla="*/ 240 w 324"/>
                <a:gd name="T5" fmla="*/ 12 h 402"/>
                <a:gd name="T6" fmla="*/ 210 w 324"/>
                <a:gd name="T7" fmla="*/ 18 h 402"/>
                <a:gd name="T8" fmla="*/ 186 w 324"/>
                <a:gd name="T9" fmla="*/ 24 h 402"/>
                <a:gd name="T10" fmla="*/ 156 w 324"/>
                <a:gd name="T11" fmla="*/ 30 h 402"/>
                <a:gd name="T12" fmla="*/ 132 w 324"/>
                <a:gd name="T13" fmla="*/ 36 h 402"/>
                <a:gd name="T14" fmla="*/ 108 w 324"/>
                <a:gd name="T15" fmla="*/ 48 h 402"/>
                <a:gd name="T16" fmla="*/ 96 w 324"/>
                <a:gd name="T17" fmla="*/ 54 h 402"/>
                <a:gd name="T18" fmla="*/ 84 w 324"/>
                <a:gd name="T19" fmla="*/ 54 h 402"/>
                <a:gd name="T20" fmla="*/ 72 w 324"/>
                <a:gd name="T21" fmla="*/ 66 h 402"/>
                <a:gd name="T22" fmla="*/ 66 w 324"/>
                <a:gd name="T23" fmla="*/ 72 h 402"/>
                <a:gd name="T24" fmla="*/ 54 w 324"/>
                <a:gd name="T25" fmla="*/ 78 h 402"/>
                <a:gd name="T26" fmla="*/ 48 w 324"/>
                <a:gd name="T27" fmla="*/ 84 h 402"/>
                <a:gd name="T28" fmla="*/ 36 w 324"/>
                <a:gd name="T29" fmla="*/ 90 h 402"/>
                <a:gd name="T30" fmla="*/ 30 w 324"/>
                <a:gd name="T31" fmla="*/ 102 h 402"/>
                <a:gd name="T32" fmla="*/ 24 w 324"/>
                <a:gd name="T33" fmla="*/ 108 h 402"/>
                <a:gd name="T34" fmla="*/ 18 w 324"/>
                <a:gd name="T35" fmla="*/ 120 h 402"/>
                <a:gd name="T36" fmla="*/ 12 w 324"/>
                <a:gd name="T37" fmla="*/ 132 h 402"/>
                <a:gd name="T38" fmla="*/ 6 w 324"/>
                <a:gd name="T39" fmla="*/ 138 h 402"/>
                <a:gd name="T40" fmla="*/ 6 w 324"/>
                <a:gd name="T41" fmla="*/ 150 h 402"/>
                <a:gd name="T42" fmla="*/ 0 w 324"/>
                <a:gd name="T43" fmla="*/ 162 h 402"/>
                <a:gd name="T44" fmla="*/ 0 w 324"/>
                <a:gd name="T45" fmla="*/ 174 h 402"/>
                <a:gd name="T46" fmla="*/ 0 w 324"/>
                <a:gd name="T47" fmla="*/ 192 h 402"/>
                <a:gd name="T48" fmla="*/ 0 w 324"/>
                <a:gd name="T49" fmla="*/ 204 h 402"/>
                <a:gd name="T50" fmla="*/ 0 w 324"/>
                <a:gd name="T51" fmla="*/ 210 h 402"/>
                <a:gd name="T52" fmla="*/ 6 w 324"/>
                <a:gd name="T53" fmla="*/ 222 h 402"/>
                <a:gd name="T54" fmla="*/ 6 w 324"/>
                <a:gd name="T55" fmla="*/ 234 h 402"/>
                <a:gd name="T56" fmla="*/ 12 w 324"/>
                <a:gd name="T57" fmla="*/ 252 h 402"/>
                <a:gd name="T58" fmla="*/ 18 w 324"/>
                <a:gd name="T59" fmla="*/ 264 h 402"/>
                <a:gd name="T60" fmla="*/ 24 w 324"/>
                <a:gd name="T61" fmla="*/ 270 h 402"/>
                <a:gd name="T62" fmla="*/ 30 w 324"/>
                <a:gd name="T63" fmla="*/ 282 h 402"/>
                <a:gd name="T64" fmla="*/ 36 w 324"/>
                <a:gd name="T65" fmla="*/ 288 h 402"/>
                <a:gd name="T66" fmla="*/ 42 w 324"/>
                <a:gd name="T67" fmla="*/ 300 h 402"/>
                <a:gd name="T68" fmla="*/ 54 w 324"/>
                <a:gd name="T69" fmla="*/ 306 h 402"/>
                <a:gd name="T70" fmla="*/ 60 w 324"/>
                <a:gd name="T71" fmla="*/ 312 h 402"/>
                <a:gd name="T72" fmla="*/ 72 w 324"/>
                <a:gd name="T73" fmla="*/ 324 h 402"/>
                <a:gd name="T74" fmla="*/ 90 w 324"/>
                <a:gd name="T75" fmla="*/ 336 h 402"/>
                <a:gd name="T76" fmla="*/ 108 w 324"/>
                <a:gd name="T77" fmla="*/ 348 h 402"/>
                <a:gd name="T78" fmla="*/ 132 w 324"/>
                <a:gd name="T79" fmla="*/ 360 h 402"/>
                <a:gd name="T80" fmla="*/ 138 w 324"/>
                <a:gd name="T81" fmla="*/ 366 h 402"/>
                <a:gd name="T82" fmla="*/ 150 w 324"/>
                <a:gd name="T83" fmla="*/ 372 h 402"/>
                <a:gd name="T84" fmla="*/ 162 w 324"/>
                <a:gd name="T85" fmla="*/ 378 h 402"/>
                <a:gd name="T86" fmla="*/ 174 w 324"/>
                <a:gd name="T87" fmla="*/ 378 h 402"/>
                <a:gd name="T88" fmla="*/ 198 w 324"/>
                <a:gd name="T89" fmla="*/ 390 h 402"/>
                <a:gd name="T90" fmla="*/ 222 w 324"/>
                <a:gd name="T91" fmla="*/ 396 h 402"/>
                <a:gd name="T92" fmla="*/ 246 w 324"/>
                <a:gd name="T93" fmla="*/ 402 h 402"/>
                <a:gd name="T94" fmla="*/ 270 w 324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402">
                  <a:moveTo>
                    <a:pt x="324" y="0"/>
                  </a:moveTo>
                  <a:lnTo>
                    <a:pt x="270" y="6"/>
                  </a:lnTo>
                  <a:lnTo>
                    <a:pt x="240" y="12"/>
                  </a:lnTo>
                  <a:lnTo>
                    <a:pt x="210" y="18"/>
                  </a:lnTo>
                  <a:lnTo>
                    <a:pt x="186" y="24"/>
                  </a:lnTo>
                  <a:lnTo>
                    <a:pt x="156" y="30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6" y="54"/>
                  </a:lnTo>
                  <a:lnTo>
                    <a:pt x="84" y="54"/>
                  </a:lnTo>
                  <a:lnTo>
                    <a:pt x="72" y="66"/>
                  </a:lnTo>
                  <a:lnTo>
                    <a:pt x="66" y="72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6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6" y="150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18" y="264"/>
                  </a:lnTo>
                  <a:lnTo>
                    <a:pt x="24" y="270"/>
                  </a:lnTo>
                  <a:lnTo>
                    <a:pt x="30" y="282"/>
                  </a:lnTo>
                  <a:lnTo>
                    <a:pt x="36" y="288"/>
                  </a:lnTo>
                  <a:lnTo>
                    <a:pt x="42" y="300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90" y="336"/>
                  </a:lnTo>
                  <a:lnTo>
                    <a:pt x="108" y="348"/>
                  </a:lnTo>
                  <a:lnTo>
                    <a:pt x="132" y="360"/>
                  </a:lnTo>
                  <a:lnTo>
                    <a:pt x="138" y="366"/>
                  </a:lnTo>
                  <a:lnTo>
                    <a:pt x="150" y="372"/>
                  </a:lnTo>
                  <a:lnTo>
                    <a:pt x="162" y="378"/>
                  </a:lnTo>
                  <a:lnTo>
                    <a:pt x="174" y="378"/>
                  </a:lnTo>
                  <a:lnTo>
                    <a:pt x="198" y="390"/>
                  </a:lnTo>
                  <a:lnTo>
                    <a:pt x="222" y="396"/>
                  </a:lnTo>
                  <a:lnTo>
                    <a:pt x="246" y="402"/>
                  </a:lnTo>
                  <a:lnTo>
                    <a:pt x="270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49807" name="Rectangle 143"/>
          <p:cNvSpPr>
            <a:spLocks noChangeArrowheads="1"/>
          </p:cNvSpPr>
          <p:nvPr/>
        </p:nvSpPr>
        <p:spPr bwMode="auto">
          <a:xfrm>
            <a:off x="1447800" y="3736975"/>
            <a:ext cx="542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808" name="Rectangle 144"/>
          <p:cNvSpPr>
            <a:spLocks noChangeArrowheads="1"/>
          </p:cNvSpPr>
          <p:nvPr/>
        </p:nvSpPr>
        <p:spPr bwMode="auto">
          <a:xfrm>
            <a:off x="1985963" y="353218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809" name="Rectangle 145"/>
          <p:cNvSpPr>
            <a:spLocks noChangeArrowheads="1"/>
          </p:cNvSpPr>
          <p:nvPr/>
        </p:nvSpPr>
        <p:spPr bwMode="auto">
          <a:xfrm>
            <a:off x="7585075" y="228123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810" name="Rectangle 146"/>
          <p:cNvSpPr>
            <a:spLocks noChangeArrowheads="1"/>
          </p:cNvSpPr>
          <p:nvPr/>
        </p:nvSpPr>
        <p:spPr bwMode="auto">
          <a:xfrm>
            <a:off x="8118475" y="209073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811" name="Rectangle 147"/>
          <p:cNvSpPr>
            <a:spLocks noChangeArrowheads="1"/>
          </p:cNvSpPr>
          <p:nvPr/>
        </p:nvSpPr>
        <p:spPr bwMode="auto">
          <a:xfrm>
            <a:off x="7834313" y="343058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812" name="Rectangle 148"/>
          <p:cNvSpPr>
            <a:spLocks noChangeArrowheads="1"/>
          </p:cNvSpPr>
          <p:nvPr/>
        </p:nvSpPr>
        <p:spPr bwMode="auto">
          <a:xfrm>
            <a:off x="8134350" y="355123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813" name="Rectangle 149"/>
          <p:cNvSpPr>
            <a:spLocks noChangeArrowheads="1"/>
          </p:cNvSpPr>
          <p:nvPr/>
        </p:nvSpPr>
        <p:spPr bwMode="auto">
          <a:xfrm>
            <a:off x="7529513" y="34305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49814" name="Rectangle 150"/>
          <p:cNvSpPr>
            <a:spLocks noChangeArrowheads="1"/>
          </p:cNvSpPr>
          <p:nvPr/>
        </p:nvSpPr>
        <p:spPr bwMode="auto">
          <a:xfrm>
            <a:off x="4903788" y="28654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649815" name="Rectangle 151"/>
          <p:cNvSpPr>
            <a:spLocks noChangeArrowheads="1"/>
          </p:cNvSpPr>
          <p:nvPr/>
        </p:nvSpPr>
        <p:spPr bwMode="auto">
          <a:xfrm>
            <a:off x="3044825" y="280035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grpSp>
        <p:nvGrpSpPr>
          <p:cNvPr id="1649816" name="Group 152"/>
          <p:cNvGrpSpPr>
            <a:grpSpLocks/>
          </p:cNvGrpSpPr>
          <p:nvPr/>
        </p:nvGrpSpPr>
        <p:grpSpPr bwMode="auto">
          <a:xfrm>
            <a:off x="3065463" y="3319463"/>
            <a:ext cx="904875" cy="285750"/>
            <a:chOff x="2270" y="1262"/>
            <a:chExt cx="462" cy="114"/>
          </a:xfrm>
        </p:grpSpPr>
        <p:sp>
          <p:nvSpPr>
            <p:cNvPr id="1649817" name="Freeform 153"/>
            <p:cNvSpPr>
              <a:spLocks/>
            </p:cNvSpPr>
            <p:nvPr/>
          </p:nvSpPr>
          <p:spPr bwMode="auto">
            <a:xfrm>
              <a:off x="2594" y="1262"/>
              <a:ext cx="138" cy="114"/>
            </a:xfrm>
            <a:custGeom>
              <a:avLst/>
              <a:gdLst>
                <a:gd name="T0" fmla="*/ 0 w 138"/>
                <a:gd name="T1" fmla="*/ 60 h 114"/>
                <a:gd name="T2" fmla="*/ 0 w 138"/>
                <a:gd name="T3" fmla="*/ 60 h 114"/>
                <a:gd name="T4" fmla="*/ 0 w 138"/>
                <a:gd name="T5" fmla="*/ 0 h 114"/>
                <a:gd name="T6" fmla="*/ 138 w 138"/>
                <a:gd name="T7" fmla="*/ 60 h 114"/>
                <a:gd name="T8" fmla="*/ 0 w 138"/>
                <a:gd name="T9" fmla="*/ 114 h 114"/>
                <a:gd name="T10" fmla="*/ 0 w 138"/>
                <a:gd name="T11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14">
                  <a:moveTo>
                    <a:pt x="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38" y="60"/>
                  </a:lnTo>
                  <a:lnTo>
                    <a:pt x="0" y="11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49818" name="Line 154"/>
            <p:cNvSpPr>
              <a:spLocks noChangeShapeType="1"/>
            </p:cNvSpPr>
            <p:nvPr/>
          </p:nvSpPr>
          <p:spPr bwMode="auto">
            <a:xfrm>
              <a:off x="2270" y="1322"/>
              <a:ext cx="336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49819" name="AutoShape 155"/>
          <p:cNvSpPr>
            <a:spLocks noChangeArrowheads="1"/>
          </p:cNvSpPr>
          <p:nvPr/>
        </p:nvSpPr>
        <p:spPr bwMode="auto">
          <a:xfrm rot="20663364" flipV="1">
            <a:off x="2501900" y="3582988"/>
            <a:ext cx="2087563" cy="757237"/>
          </a:xfrm>
          <a:prstGeom prst="lightningBolt">
            <a:avLst/>
          </a:prstGeom>
          <a:solidFill>
            <a:srgbClr val="FFFF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49820" name="Rectangle 156"/>
          <p:cNvSpPr>
            <a:spLocks noChangeArrowheads="1"/>
          </p:cNvSpPr>
          <p:nvPr/>
        </p:nvSpPr>
        <p:spPr bwMode="auto">
          <a:xfrm rot="21540000">
            <a:off x="2554288" y="4278313"/>
            <a:ext cx="727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300" b="1" i="1">
                <a:solidFill>
                  <a:srgbClr val="FF3300"/>
                </a:solidFill>
              </a:rPr>
              <a:t>light</a:t>
            </a:r>
            <a:endParaRPr lang="en-US"/>
          </a:p>
        </p:txBody>
      </p:sp>
      <p:sp>
        <p:nvSpPr>
          <p:cNvPr id="1649821" name="Text Box 157"/>
          <p:cNvSpPr txBox="1">
            <a:spLocks noChangeArrowheads="1"/>
          </p:cNvSpPr>
          <p:nvPr/>
        </p:nvSpPr>
        <p:spPr bwMode="auto">
          <a:xfrm>
            <a:off x="1338263" y="298450"/>
            <a:ext cx="63103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Supramolecular chemistry</a:t>
            </a:r>
          </a:p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chemical LEGO</a:t>
            </a:r>
          </a:p>
        </p:txBody>
      </p:sp>
      <p:grpSp>
        <p:nvGrpSpPr>
          <p:cNvPr id="1649822" name="Group 158"/>
          <p:cNvGrpSpPr>
            <a:grpSpLocks/>
          </p:cNvGrpSpPr>
          <p:nvPr/>
        </p:nvGrpSpPr>
        <p:grpSpPr bwMode="auto">
          <a:xfrm>
            <a:off x="1587500" y="5046663"/>
            <a:ext cx="792163" cy="777875"/>
            <a:chOff x="1442" y="2429"/>
            <a:chExt cx="499" cy="490"/>
          </a:xfrm>
        </p:grpSpPr>
        <p:grpSp>
          <p:nvGrpSpPr>
            <p:cNvPr id="1649823" name="Group 159"/>
            <p:cNvGrpSpPr>
              <a:grpSpLocks noChangeAspect="1"/>
            </p:cNvGrpSpPr>
            <p:nvPr/>
          </p:nvGrpSpPr>
          <p:grpSpPr bwMode="auto">
            <a:xfrm>
              <a:off x="1442" y="2429"/>
              <a:ext cx="499" cy="490"/>
              <a:chOff x="1535" y="3397"/>
              <a:chExt cx="209" cy="201"/>
            </a:xfrm>
          </p:grpSpPr>
          <p:grpSp>
            <p:nvGrpSpPr>
              <p:cNvPr id="1649824" name="Group 160"/>
              <p:cNvGrpSpPr>
                <a:grpSpLocks noChangeAspect="1"/>
              </p:cNvGrpSpPr>
              <p:nvPr/>
            </p:nvGrpSpPr>
            <p:grpSpPr bwMode="auto">
              <a:xfrm>
                <a:off x="1535" y="3397"/>
                <a:ext cx="209" cy="201"/>
                <a:chOff x="1535" y="3397"/>
                <a:chExt cx="209" cy="201"/>
              </a:xfrm>
            </p:grpSpPr>
            <p:sp>
              <p:nvSpPr>
                <p:cNvPr id="1649825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9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2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2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27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28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29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0" name="Oval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1" name="Oval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2" name="Oval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3" name="Oval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9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4" name="Oval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1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5" name="Oval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7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6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0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7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30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8" name="Oval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39" name="Oval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23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0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08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1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2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3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4" name="Oval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9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5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65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6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2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7" name="Oval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7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8" name="Oval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0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49" name="Oval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1571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50" name="Oval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8" y="3407"/>
                  <a:ext cx="203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649851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1564" y="3440"/>
                <a:ext cx="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sv-SE"/>
              </a:p>
            </p:txBody>
          </p:sp>
        </p:grpSp>
        <p:sp>
          <p:nvSpPr>
            <p:cNvPr id="1649852" name="Rectangle 188"/>
            <p:cNvSpPr>
              <a:spLocks noChangeArrowheads="1"/>
            </p:cNvSpPr>
            <p:nvPr/>
          </p:nvSpPr>
          <p:spPr bwMode="auto">
            <a:xfrm>
              <a:off x="1472" y="2497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/>
                <a:t>Mn</a:t>
              </a:r>
              <a:endParaRPr lang="en-US" sz="2800" b="1"/>
            </a:p>
          </p:txBody>
        </p:sp>
      </p:grpSp>
      <p:grpSp>
        <p:nvGrpSpPr>
          <p:cNvPr id="1649853" name="Group 189"/>
          <p:cNvGrpSpPr>
            <a:grpSpLocks/>
          </p:cNvGrpSpPr>
          <p:nvPr/>
        </p:nvGrpSpPr>
        <p:grpSpPr bwMode="auto">
          <a:xfrm>
            <a:off x="2122488" y="5416550"/>
            <a:ext cx="792162" cy="777875"/>
            <a:chOff x="1442" y="2429"/>
            <a:chExt cx="499" cy="490"/>
          </a:xfrm>
        </p:grpSpPr>
        <p:grpSp>
          <p:nvGrpSpPr>
            <p:cNvPr id="1649854" name="Group 190"/>
            <p:cNvGrpSpPr>
              <a:grpSpLocks noChangeAspect="1"/>
            </p:cNvGrpSpPr>
            <p:nvPr/>
          </p:nvGrpSpPr>
          <p:grpSpPr bwMode="auto">
            <a:xfrm>
              <a:off x="1442" y="2429"/>
              <a:ext cx="499" cy="490"/>
              <a:chOff x="1535" y="3397"/>
              <a:chExt cx="209" cy="201"/>
            </a:xfrm>
          </p:grpSpPr>
          <p:grpSp>
            <p:nvGrpSpPr>
              <p:cNvPr id="1649855" name="Group 191"/>
              <p:cNvGrpSpPr>
                <a:grpSpLocks noChangeAspect="1"/>
              </p:cNvGrpSpPr>
              <p:nvPr/>
            </p:nvGrpSpPr>
            <p:grpSpPr bwMode="auto">
              <a:xfrm>
                <a:off x="1535" y="3397"/>
                <a:ext cx="209" cy="201"/>
                <a:chOff x="1535" y="3397"/>
                <a:chExt cx="209" cy="201"/>
              </a:xfrm>
            </p:grpSpPr>
            <p:sp>
              <p:nvSpPr>
                <p:cNvPr id="1649856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9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57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2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58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59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0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1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2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3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4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9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5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1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6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7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7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0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8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30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69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0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23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1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08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2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3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4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5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9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6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65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7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2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8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7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79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0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80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1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49881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8" y="3407"/>
                  <a:ext cx="203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649882" name="Rectangle 218"/>
              <p:cNvSpPr>
                <a:spLocks noChangeAspect="1" noChangeArrowheads="1"/>
              </p:cNvSpPr>
              <p:nvPr/>
            </p:nvSpPr>
            <p:spPr bwMode="auto">
              <a:xfrm>
                <a:off x="1564" y="3440"/>
                <a:ext cx="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sv-SE"/>
              </a:p>
            </p:txBody>
          </p:sp>
        </p:grpSp>
        <p:sp>
          <p:nvSpPr>
            <p:cNvPr id="1649883" name="Rectangle 219"/>
            <p:cNvSpPr>
              <a:spLocks noChangeArrowheads="1"/>
            </p:cNvSpPr>
            <p:nvPr/>
          </p:nvSpPr>
          <p:spPr bwMode="auto">
            <a:xfrm>
              <a:off x="1472" y="2497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/>
                <a:t>Mn</a:t>
              </a:r>
              <a:endParaRPr lang="en-US" sz="2800" b="1"/>
            </a:p>
          </p:txBody>
        </p:sp>
      </p:grpSp>
      <p:sp>
        <p:nvSpPr>
          <p:cNvPr id="1649884" name="Oval 220"/>
          <p:cNvSpPr>
            <a:spLocks noChangeArrowheads="1"/>
          </p:cNvSpPr>
          <p:nvPr/>
        </p:nvSpPr>
        <p:spPr bwMode="auto">
          <a:xfrm>
            <a:off x="2311400" y="5130800"/>
            <a:ext cx="1281113" cy="539750"/>
          </a:xfrm>
          <a:prstGeom prst="ellipse">
            <a:avLst/>
          </a:prstGeom>
          <a:solidFill>
            <a:srgbClr val="FFFF23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49885" name="Rectangle 221"/>
          <p:cNvSpPr>
            <a:spLocks noChangeArrowheads="1"/>
          </p:cNvSpPr>
          <p:nvPr/>
        </p:nvSpPr>
        <p:spPr bwMode="auto">
          <a:xfrm>
            <a:off x="2554288" y="511968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grpSp>
        <p:nvGrpSpPr>
          <p:cNvPr id="1649886" name="Group 222"/>
          <p:cNvGrpSpPr>
            <a:grpSpLocks/>
          </p:cNvGrpSpPr>
          <p:nvPr/>
        </p:nvGrpSpPr>
        <p:grpSpPr bwMode="auto">
          <a:xfrm>
            <a:off x="4332288" y="5154613"/>
            <a:ext cx="574675" cy="555625"/>
            <a:chOff x="3954" y="943"/>
            <a:chExt cx="399" cy="405"/>
          </a:xfrm>
        </p:grpSpPr>
        <p:grpSp>
          <p:nvGrpSpPr>
            <p:cNvPr id="1649887" name="Group 223"/>
            <p:cNvGrpSpPr>
              <a:grpSpLocks/>
            </p:cNvGrpSpPr>
            <p:nvPr/>
          </p:nvGrpSpPr>
          <p:grpSpPr bwMode="auto">
            <a:xfrm>
              <a:off x="3954" y="943"/>
              <a:ext cx="399" cy="405"/>
              <a:chOff x="1370" y="1799"/>
              <a:chExt cx="302" cy="274"/>
            </a:xfrm>
          </p:grpSpPr>
          <p:sp>
            <p:nvSpPr>
              <p:cNvPr id="1649888" name="Oval 224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302" cy="27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89" name="Oval 225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7" cy="266"/>
              </a:xfrm>
              <a:prstGeom prst="ellipse">
                <a:avLst/>
              </a:prstGeom>
              <a:solidFill>
                <a:srgbClr val="11F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0" name="Oval 226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0" cy="259"/>
              </a:xfrm>
              <a:prstGeom prst="ellipse">
                <a:avLst/>
              </a:prstGeom>
              <a:solidFill>
                <a:srgbClr val="23F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1" name="Oval 227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73" cy="245"/>
              </a:xfrm>
              <a:prstGeom prst="ellipse">
                <a:avLst/>
              </a:prstGeom>
              <a:solidFill>
                <a:srgbClr val="33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2" name="Oval 228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66" cy="238"/>
              </a:xfrm>
              <a:prstGeom prst="ellipse">
                <a:avLst/>
              </a:prstGeom>
              <a:solidFill>
                <a:srgbClr val="43F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3" name="Oval 229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52" cy="223"/>
              </a:xfrm>
              <a:prstGeom prst="ellipse">
                <a:avLst/>
              </a:prstGeom>
              <a:solidFill>
                <a:srgbClr val="53F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4" name="Oval 230"/>
              <p:cNvSpPr>
                <a:spLocks noChangeArrowheads="1"/>
              </p:cNvSpPr>
              <p:nvPr/>
            </p:nvSpPr>
            <p:spPr bwMode="auto">
              <a:xfrm>
                <a:off x="1370" y="1814"/>
                <a:ext cx="251" cy="215"/>
              </a:xfrm>
              <a:prstGeom prst="ellipse">
                <a:avLst/>
              </a:prstGeom>
              <a:solidFill>
                <a:srgbClr val="61F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5" name="Oval 231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7" cy="208"/>
              </a:xfrm>
              <a:prstGeom prst="ellipse">
                <a:avLst/>
              </a:prstGeom>
              <a:solidFill>
                <a:srgbClr val="6FF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6" name="Oval 232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0" cy="201"/>
              </a:xfrm>
              <a:prstGeom prst="ellipse">
                <a:avLst/>
              </a:prstGeom>
              <a:solidFill>
                <a:srgbClr val="7D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7" name="Oval 233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16" cy="201"/>
              </a:xfrm>
              <a:prstGeom prst="ellipse">
                <a:avLst/>
              </a:prstGeom>
              <a:solidFill>
                <a:srgbClr val="8AF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8" name="Oval 234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09" cy="187"/>
              </a:xfrm>
              <a:prstGeom prst="ellipse">
                <a:avLst/>
              </a:prstGeom>
              <a:solidFill>
                <a:srgbClr val="96F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899" name="Oval 235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201" cy="180"/>
              </a:xfrm>
              <a:prstGeom prst="ellipse">
                <a:avLst/>
              </a:prstGeom>
              <a:solidFill>
                <a:srgbClr val="A1F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0" name="Oval 236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194" cy="172"/>
              </a:xfrm>
              <a:prstGeom prst="ellipse">
                <a:avLst/>
              </a:prstGeom>
              <a:solidFill>
                <a:srgbClr val="ACF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1" name="Oval 237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80" cy="158"/>
              </a:xfrm>
              <a:prstGeom prst="ellipse">
                <a:avLst/>
              </a:prstGeom>
              <a:solidFill>
                <a:srgbClr val="B6F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2" name="Oval 238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51"/>
              </a:xfrm>
              <a:prstGeom prst="ellipse">
                <a:avLst/>
              </a:pr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3" name="Oval 239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44"/>
              </a:xfrm>
              <a:prstGeom prst="ellipse">
                <a:avLst/>
              </a:pr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4" name="Oval 240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58" cy="137"/>
              </a:xfrm>
              <a:prstGeom prst="ellipse">
                <a:avLst/>
              </a:prstGeom>
              <a:solidFill>
                <a:srgbClr val="D0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5" name="Oval 241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51" cy="137"/>
              </a:xfrm>
              <a:prstGeom prst="ellipse">
                <a:avLst/>
              </a:prstGeom>
              <a:solidFill>
                <a:srgbClr val="D8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6" name="Oval 242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37" cy="122"/>
              </a:xfrm>
              <a:prstGeom prst="ellipse">
                <a:avLst/>
              </a:prstGeom>
              <a:solidFill>
                <a:srgbClr val="D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7" name="Oval 243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29" cy="115"/>
              </a:xfrm>
              <a:prstGeom prst="ellipse">
                <a:avLst/>
              </a:prstGeom>
              <a:solidFill>
                <a:srgbClr val="E5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8" name="Oval 244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15" cy="101"/>
              </a:xfrm>
              <a:prstGeom prst="ellipse">
                <a:avLst/>
              </a:prstGeom>
              <a:solidFill>
                <a:srgbClr val="EB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09" name="Oval 245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7" cy="101"/>
              </a:xfrm>
              <a:prstGeom prst="ellipse">
                <a:avLst/>
              </a:prstGeom>
              <a:solidFill>
                <a:srgbClr val="E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10" name="Oval 246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0" cy="87"/>
              </a:xfrm>
              <a:prstGeom prst="ellipse">
                <a:avLst/>
              </a:prstGeom>
              <a:solidFill>
                <a:srgbClr val="F4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11" name="Oval 247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86" cy="80"/>
              </a:xfrm>
              <a:prstGeom prst="ellipse">
                <a:avLst/>
              </a:prstGeom>
              <a:solidFill>
                <a:srgbClr val="F7F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12" name="Oval 248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93" cy="79"/>
              </a:xfrm>
              <a:prstGeom prst="ellipse">
                <a:avLst/>
              </a:prstGeom>
              <a:solidFill>
                <a:srgbClr val="FA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13" name="Oval 249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79" cy="72"/>
              </a:xfrm>
              <a:prstGeom prst="ellipse">
                <a:avLst/>
              </a:prstGeom>
              <a:solidFill>
                <a:srgbClr val="FD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14" name="Oval 250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65" cy="58"/>
              </a:xfrm>
              <a:prstGeom prst="ellipse">
                <a:avLst/>
              </a:pr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15" name="Oval 251"/>
              <p:cNvSpPr>
                <a:spLocks noChangeArrowheads="1"/>
              </p:cNvSpPr>
              <p:nvPr/>
            </p:nvSpPr>
            <p:spPr bwMode="auto">
              <a:xfrm>
                <a:off x="1420" y="1850"/>
                <a:ext cx="58" cy="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49916" name="Oval 252"/>
              <p:cNvSpPr>
                <a:spLocks noChangeArrowheads="1"/>
              </p:cNvSpPr>
              <p:nvPr/>
            </p:nvSpPr>
            <p:spPr bwMode="auto">
              <a:xfrm>
                <a:off x="1373" y="1802"/>
                <a:ext cx="289" cy="260"/>
              </a:xfrm>
              <a:prstGeom prst="ellipse">
                <a:avLst/>
              </a:prstGeom>
              <a:noFill/>
              <a:ln w="1111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649917" name="Rectangle 253"/>
            <p:cNvSpPr>
              <a:spLocks noChangeAspect="1" noChangeArrowheads="1"/>
            </p:cNvSpPr>
            <p:nvPr/>
          </p:nvSpPr>
          <p:spPr bwMode="auto">
            <a:xfrm>
              <a:off x="4032" y="1012"/>
              <a:ext cx="27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</a:rPr>
                <a:t>Ru</a:t>
              </a:r>
              <a:endParaRPr lang="en-US"/>
            </a:p>
          </p:txBody>
        </p:sp>
      </p:grp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27025" y="4741863"/>
            <a:ext cx="1122363" cy="1176337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Freeform 22"/>
          <p:cNvSpPr/>
          <p:nvPr/>
        </p:nvSpPr>
        <p:spPr>
          <a:xfrm rot="900000">
            <a:off x="906463" y="4683125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4" name="Freeform 23"/>
          <p:cNvSpPr/>
          <p:nvPr/>
        </p:nvSpPr>
        <p:spPr>
          <a:xfrm>
            <a:off x="571500" y="4708525"/>
            <a:ext cx="269875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5" name="Freeform 24"/>
          <p:cNvSpPr/>
          <p:nvPr/>
        </p:nvSpPr>
        <p:spPr>
          <a:xfrm rot="1800000">
            <a:off x="974725" y="4906963"/>
            <a:ext cx="271463" cy="134937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6" name="Freeform 25"/>
          <p:cNvSpPr/>
          <p:nvPr/>
        </p:nvSpPr>
        <p:spPr>
          <a:xfrm rot="2700000">
            <a:off x="1199357" y="4888706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8" name="Freeform 27"/>
          <p:cNvSpPr/>
          <p:nvPr/>
        </p:nvSpPr>
        <p:spPr>
          <a:xfrm rot="4500000">
            <a:off x="1307307" y="5190331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Freeform 28"/>
          <p:cNvSpPr/>
          <p:nvPr/>
        </p:nvSpPr>
        <p:spPr>
          <a:xfrm rot="20700000" flipH="1">
            <a:off x="582613" y="4878388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 rot="18000000" flipV="1">
            <a:off x="1236663" y="5499100"/>
            <a:ext cx="284162" cy="128588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 rot="900000" flipH="1" flipV="1">
            <a:off x="592138" y="5842000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 flipH="1" flipV="1">
            <a:off x="896938" y="5826125"/>
            <a:ext cx="271462" cy="134938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 rot="1800000" flipH="1" flipV="1">
            <a:off x="541338" y="5610225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 rot="2700000" flipH="1" flipV="1">
            <a:off x="299244" y="5595144"/>
            <a:ext cx="284163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 rot="4500000" flipH="1" flipV="1">
            <a:off x="184945" y="5291931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 rot="20700000" flipV="1">
            <a:off x="1128713" y="5688013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 rot="18000000" flipH="1">
            <a:off x="269082" y="4936331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Freeform 39"/>
          <p:cNvSpPr/>
          <p:nvPr/>
        </p:nvSpPr>
        <p:spPr>
          <a:xfrm rot="19521600" flipH="1" flipV="1">
            <a:off x="876300" y="5629275"/>
            <a:ext cx="271463" cy="134938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52888" name="TextBox 40"/>
          <p:cNvSpPr txBox="1">
            <a:spLocks noChangeArrowheads="1"/>
          </p:cNvSpPr>
          <p:nvPr/>
        </p:nvSpPr>
        <p:spPr bwMode="auto">
          <a:xfrm>
            <a:off x="458788" y="4926013"/>
            <a:ext cx="922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latin typeface="Calibri" pitchFamily="34" charset="0"/>
              </a:rPr>
              <a:t>Co(III) </a:t>
            </a:r>
          </a:p>
          <a:p>
            <a:r>
              <a:rPr lang="en-US" sz="2200">
                <a:latin typeface="Calibri" pitchFamily="34" charset="0"/>
              </a:rPr>
              <a:t>oxide</a:t>
            </a:r>
            <a:endParaRPr lang="en-US" sz="2200" baseline="-25000">
              <a:latin typeface="Calibri" pitchFamily="34" charset="0"/>
            </a:endParaRPr>
          </a:p>
        </p:txBody>
      </p:sp>
      <p:sp>
        <p:nvSpPr>
          <p:cNvPr id="1652889" name="Rectangle 3225"/>
          <p:cNvSpPr>
            <a:spLocks noChangeArrowheads="1"/>
          </p:cNvSpPr>
          <p:nvPr/>
        </p:nvSpPr>
        <p:spPr bwMode="auto">
          <a:xfrm>
            <a:off x="0" y="42418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accent2"/>
                </a:solidFill>
              </a:rPr>
              <a:t>Cobolt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Freeform 2"/>
          <p:cNvSpPr>
            <a:spLocks/>
          </p:cNvSpPr>
          <p:nvPr/>
        </p:nvSpPr>
        <p:spPr bwMode="auto">
          <a:xfrm>
            <a:off x="1778000" y="2071688"/>
            <a:ext cx="5443538" cy="1979612"/>
          </a:xfrm>
          <a:custGeom>
            <a:avLst/>
            <a:gdLst>
              <a:gd name="T0" fmla="*/ 2587 w 2779"/>
              <a:gd name="T1" fmla="*/ 0 h 792"/>
              <a:gd name="T2" fmla="*/ 2617 w 2779"/>
              <a:gd name="T3" fmla="*/ 6 h 792"/>
              <a:gd name="T4" fmla="*/ 2647 w 2779"/>
              <a:gd name="T5" fmla="*/ 18 h 792"/>
              <a:gd name="T6" fmla="*/ 2683 w 2779"/>
              <a:gd name="T7" fmla="*/ 48 h 792"/>
              <a:gd name="T8" fmla="*/ 2701 w 2779"/>
              <a:gd name="T9" fmla="*/ 72 h 792"/>
              <a:gd name="T10" fmla="*/ 2725 w 2779"/>
              <a:gd name="T11" fmla="*/ 108 h 792"/>
              <a:gd name="T12" fmla="*/ 2749 w 2779"/>
              <a:gd name="T13" fmla="*/ 168 h 792"/>
              <a:gd name="T14" fmla="*/ 2773 w 2779"/>
              <a:gd name="T15" fmla="*/ 264 h 792"/>
              <a:gd name="T16" fmla="*/ 2779 w 2779"/>
              <a:gd name="T17" fmla="*/ 378 h 792"/>
              <a:gd name="T18" fmla="*/ 2779 w 2779"/>
              <a:gd name="T19" fmla="*/ 486 h 792"/>
              <a:gd name="T20" fmla="*/ 2767 w 2779"/>
              <a:gd name="T21" fmla="*/ 594 h 792"/>
              <a:gd name="T22" fmla="*/ 2749 w 2779"/>
              <a:gd name="T23" fmla="*/ 678 h 792"/>
              <a:gd name="T24" fmla="*/ 2719 w 2779"/>
              <a:gd name="T25" fmla="*/ 738 h 792"/>
              <a:gd name="T26" fmla="*/ 2701 w 2779"/>
              <a:gd name="T27" fmla="*/ 762 h 792"/>
              <a:gd name="T28" fmla="*/ 2677 w 2779"/>
              <a:gd name="T29" fmla="*/ 780 h 792"/>
              <a:gd name="T30" fmla="*/ 2653 w 2779"/>
              <a:gd name="T31" fmla="*/ 792 h 792"/>
              <a:gd name="T32" fmla="*/ 192 w 2779"/>
              <a:gd name="T33" fmla="*/ 786 h 792"/>
              <a:gd name="T34" fmla="*/ 180 w 2779"/>
              <a:gd name="T35" fmla="*/ 786 h 792"/>
              <a:gd name="T36" fmla="*/ 162 w 2779"/>
              <a:gd name="T37" fmla="*/ 786 h 792"/>
              <a:gd name="T38" fmla="*/ 150 w 2779"/>
              <a:gd name="T39" fmla="*/ 780 h 792"/>
              <a:gd name="T40" fmla="*/ 138 w 2779"/>
              <a:gd name="T41" fmla="*/ 774 h 792"/>
              <a:gd name="T42" fmla="*/ 126 w 2779"/>
              <a:gd name="T43" fmla="*/ 762 h 792"/>
              <a:gd name="T44" fmla="*/ 108 w 2779"/>
              <a:gd name="T45" fmla="*/ 750 h 792"/>
              <a:gd name="T46" fmla="*/ 96 w 2779"/>
              <a:gd name="T47" fmla="*/ 732 h 792"/>
              <a:gd name="T48" fmla="*/ 84 w 2779"/>
              <a:gd name="T49" fmla="*/ 720 h 792"/>
              <a:gd name="T50" fmla="*/ 72 w 2779"/>
              <a:gd name="T51" fmla="*/ 702 h 792"/>
              <a:gd name="T52" fmla="*/ 60 w 2779"/>
              <a:gd name="T53" fmla="*/ 678 h 792"/>
              <a:gd name="T54" fmla="*/ 48 w 2779"/>
              <a:gd name="T55" fmla="*/ 654 h 792"/>
              <a:gd name="T56" fmla="*/ 36 w 2779"/>
              <a:gd name="T57" fmla="*/ 630 h 792"/>
              <a:gd name="T58" fmla="*/ 24 w 2779"/>
              <a:gd name="T59" fmla="*/ 594 h 792"/>
              <a:gd name="T60" fmla="*/ 18 w 2779"/>
              <a:gd name="T61" fmla="*/ 558 h 792"/>
              <a:gd name="T62" fmla="*/ 6 w 2779"/>
              <a:gd name="T63" fmla="*/ 504 h 792"/>
              <a:gd name="T64" fmla="*/ 6 w 2779"/>
              <a:gd name="T65" fmla="*/ 468 h 792"/>
              <a:gd name="T66" fmla="*/ 0 w 2779"/>
              <a:gd name="T67" fmla="*/ 432 h 792"/>
              <a:gd name="T68" fmla="*/ 0 w 2779"/>
              <a:gd name="T69" fmla="*/ 378 h 792"/>
              <a:gd name="T70" fmla="*/ 6 w 2779"/>
              <a:gd name="T71" fmla="*/ 348 h 792"/>
              <a:gd name="T72" fmla="*/ 6 w 2779"/>
              <a:gd name="T73" fmla="*/ 318 h 792"/>
              <a:gd name="T74" fmla="*/ 6 w 2779"/>
              <a:gd name="T75" fmla="*/ 294 h 792"/>
              <a:gd name="T76" fmla="*/ 12 w 2779"/>
              <a:gd name="T77" fmla="*/ 264 h 792"/>
              <a:gd name="T78" fmla="*/ 18 w 2779"/>
              <a:gd name="T79" fmla="*/ 228 h 792"/>
              <a:gd name="T80" fmla="*/ 24 w 2779"/>
              <a:gd name="T81" fmla="*/ 198 h 792"/>
              <a:gd name="T82" fmla="*/ 36 w 2779"/>
              <a:gd name="T83" fmla="*/ 156 h 792"/>
              <a:gd name="T84" fmla="*/ 48 w 2779"/>
              <a:gd name="T85" fmla="*/ 138 h 792"/>
              <a:gd name="T86" fmla="*/ 60 w 2779"/>
              <a:gd name="T87" fmla="*/ 108 h 792"/>
              <a:gd name="T88" fmla="*/ 78 w 2779"/>
              <a:gd name="T89" fmla="*/ 78 h 792"/>
              <a:gd name="T90" fmla="*/ 90 w 2779"/>
              <a:gd name="T91" fmla="*/ 60 h 792"/>
              <a:gd name="T92" fmla="*/ 102 w 2779"/>
              <a:gd name="T93" fmla="*/ 48 h 792"/>
              <a:gd name="T94" fmla="*/ 114 w 2779"/>
              <a:gd name="T95" fmla="*/ 36 h 792"/>
              <a:gd name="T96" fmla="*/ 126 w 2779"/>
              <a:gd name="T97" fmla="*/ 24 h 792"/>
              <a:gd name="T98" fmla="*/ 144 w 2779"/>
              <a:gd name="T99" fmla="*/ 12 h 792"/>
              <a:gd name="T100" fmla="*/ 162 w 2779"/>
              <a:gd name="T101" fmla="*/ 6 h 792"/>
              <a:gd name="T102" fmla="*/ 174 w 2779"/>
              <a:gd name="T103" fmla="*/ 0 h 792"/>
              <a:gd name="T104" fmla="*/ 192 w 2779"/>
              <a:gd name="T105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79" h="792">
                <a:moveTo>
                  <a:pt x="192" y="0"/>
                </a:moveTo>
                <a:lnTo>
                  <a:pt x="192" y="0"/>
                </a:lnTo>
                <a:lnTo>
                  <a:pt x="2587" y="0"/>
                </a:lnTo>
                <a:lnTo>
                  <a:pt x="2599" y="0"/>
                </a:lnTo>
                <a:lnTo>
                  <a:pt x="2611" y="0"/>
                </a:lnTo>
                <a:lnTo>
                  <a:pt x="2617" y="6"/>
                </a:lnTo>
                <a:lnTo>
                  <a:pt x="2629" y="6"/>
                </a:lnTo>
                <a:lnTo>
                  <a:pt x="2635" y="12"/>
                </a:lnTo>
                <a:lnTo>
                  <a:pt x="2647" y="18"/>
                </a:lnTo>
                <a:lnTo>
                  <a:pt x="2653" y="24"/>
                </a:lnTo>
                <a:lnTo>
                  <a:pt x="2665" y="30"/>
                </a:lnTo>
                <a:lnTo>
                  <a:pt x="2683" y="48"/>
                </a:lnTo>
                <a:lnTo>
                  <a:pt x="2689" y="54"/>
                </a:lnTo>
                <a:lnTo>
                  <a:pt x="2695" y="66"/>
                </a:lnTo>
                <a:lnTo>
                  <a:pt x="2701" y="72"/>
                </a:lnTo>
                <a:lnTo>
                  <a:pt x="2713" y="84"/>
                </a:lnTo>
                <a:lnTo>
                  <a:pt x="2719" y="96"/>
                </a:lnTo>
                <a:lnTo>
                  <a:pt x="2725" y="108"/>
                </a:lnTo>
                <a:lnTo>
                  <a:pt x="2731" y="126"/>
                </a:lnTo>
                <a:lnTo>
                  <a:pt x="2737" y="138"/>
                </a:lnTo>
                <a:lnTo>
                  <a:pt x="2749" y="168"/>
                </a:lnTo>
                <a:lnTo>
                  <a:pt x="2755" y="198"/>
                </a:lnTo>
                <a:lnTo>
                  <a:pt x="2767" y="228"/>
                </a:lnTo>
                <a:lnTo>
                  <a:pt x="2773" y="264"/>
                </a:lnTo>
                <a:lnTo>
                  <a:pt x="2779" y="300"/>
                </a:lnTo>
                <a:lnTo>
                  <a:pt x="2779" y="336"/>
                </a:lnTo>
                <a:lnTo>
                  <a:pt x="2779" y="378"/>
                </a:lnTo>
                <a:lnTo>
                  <a:pt x="2779" y="414"/>
                </a:lnTo>
                <a:lnTo>
                  <a:pt x="2779" y="450"/>
                </a:lnTo>
                <a:lnTo>
                  <a:pt x="2779" y="486"/>
                </a:lnTo>
                <a:lnTo>
                  <a:pt x="2779" y="522"/>
                </a:lnTo>
                <a:lnTo>
                  <a:pt x="2773" y="558"/>
                </a:lnTo>
                <a:lnTo>
                  <a:pt x="2767" y="594"/>
                </a:lnTo>
                <a:lnTo>
                  <a:pt x="2761" y="624"/>
                </a:lnTo>
                <a:lnTo>
                  <a:pt x="2755" y="654"/>
                </a:lnTo>
                <a:lnTo>
                  <a:pt x="2749" y="678"/>
                </a:lnTo>
                <a:lnTo>
                  <a:pt x="2737" y="708"/>
                </a:lnTo>
                <a:lnTo>
                  <a:pt x="2725" y="726"/>
                </a:lnTo>
                <a:lnTo>
                  <a:pt x="2719" y="738"/>
                </a:lnTo>
                <a:lnTo>
                  <a:pt x="2713" y="744"/>
                </a:lnTo>
                <a:lnTo>
                  <a:pt x="2707" y="756"/>
                </a:lnTo>
                <a:lnTo>
                  <a:pt x="2701" y="762"/>
                </a:lnTo>
                <a:lnTo>
                  <a:pt x="2695" y="768"/>
                </a:lnTo>
                <a:lnTo>
                  <a:pt x="2689" y="774"/>
                </a:lnTo>
                <a:lnTo>
                  <a:pt x="2677" y="780"/>
                </a:lnTo>
                <a:lnTo>
                  <a:pt x="2671" y="786"/>
                </a:lnTo>
                <a:lnTo>
                  <a:pt x="2665" y="786"/>
                </a:lnTo>
                <a:lnTo>
                  <a:pt x="2653" y="792"/>
                </a:lnTo>
                <a:lnTo>
                  <a:pt x="2647" y="792"/>
                </a:lnTo>
                <a:lnTo>
                  <a:pt x="2635" y="792"/>
                </a:lnTo>
                <a:lnTo>
                  <a:pt x="192" y="786"/>
                </a:lnTo>
                <a:lnTo>
                  <a:pt x="192" y="786"/>
                </a:lnTo>
                <a:lnTo>
                  <a:pt x="186" y="786"/>
                </a:lnTo>
                <a:lnTo>
                  <a:pt x="180" y="786"/>
                </a:lnTo>
                <a:lnTo>
                  <a:pt x="174" y="786"/>
                </a:lnTo>
                <a:lnTo>
                  <a:pt x="168" y="786"/>
                </a:lnTo>
                <a:lnTo>
                  <a:pt x="162" y="786"/>
                </a:lnTo>
                <a:lnTo>
                  <a:pt x="162" y="780"/>
                </a:lnTo>
                <a:lnTo>
                  <a:pt x="156" y="780"/>
                </a:lnTo>
                <a:lnTo>
                  <a:pt x="150" y="780"/>
                </a:lnTo>
                <a:lnTo>
                  <a:pt x="144" y="774"/>
                </a:lnTo>
                <a:lnTo>
                  <a:pt x="144" y="774"/>
                </a:lnTo>
                <a:lnTo>
                  <a:pt x="138" y="774"/>
                </a:lnTo>
                <a:lnTo>
                  <a:pt x="132" y="768"/>
                </a:lnTo>
                <a:lnTo>
                  <a:pt x="126" y="768"/>
                </a:lnTo>
                <a:lnTo>
                  <a:pt x="126" y="762"/>
                </a:lnTo>
                <a:lnTo>
                  <a:pt x="120" y="756"/>
                </a:lnTo>
                <a:lnTo>
                  <a:pt x="114" y="756"/>
                </a:lnTo>
                <a:lnTo>
                  <a:pt x="108" y="750"/>
                </a:lnTo>
                <a:lnTo>
                  <a:pt x="108" y="750"/>
                </a:lnTo>
                <a:lnTo>
                  <a:pt x="102" y="744"/>
                </a:lnTo>
                <a:lnTo>
                  <a:pt x="96" y="732"/>
                </a:lnTo>
                <a:lnTo>
                  <a:pt x="90" y="732"/>
                </a:lnTo>
                <a:lnTo>
                  <a:pt x="84" y="726"/>
                </a:lnTo>
                <a:lnTo>
                  <a:pt x="84" y="720"/>
                </a:lnTo>
                <a:lnTo>
                  <a:pt x="78" y="714"/>
                </a:lnTo>
                <a:lnTo>
                  <a:pt x="78" y="708"/>
                </a:lnTo>
                <a:lnTo>
                  <a:pt x="72" y="702"/>
                </a:lnTo>
                <a:lnTo>
                  <a:pt x="66" y="690"/>
                </a:lnTo>
                <a:lnTo>
                  <a:pt x="60" y="684"/>
                </a:lnTo>
                <a:lnTo>
                  <a:pt x="60" y="678"/>
                </a:lnTo>
                <a:lnTo>
                  <a:pt x="54" y="666"/>
                </a:lnTo>
                <a:lnTo>
                  <a:pt x="48" y="660"/>
                </a:lnTo>
                <a:lnTo>
                  <a:pt x="48" y="654"/>
                </a:lnTo>
                <a:lnTo>
                  <a:pt x="42" y="642"/>
                </a:lnTo>
                <a:lnTo>
                  <a:pt x="42" y="636"/>
                </a:lnTo>
                <a:lnTo>
                  <a:pt x="36" y="630"/>
                </a:lnTo>
                <a:lnTo>
                  <a:pt x="36" y="624"/>
                </a:lnTo>
                <a:lnTo>
                  <a:pt x="30" y="606"/>
                </a:lnTo>
                <a:lnTo>
                  <a:pt x="24" y="594"/>
                </a:lnTo>
                <a:lnTo>
                  <a:pt x="24" y="582"/>
                </a:lnTo>
                <a:lnTo>
                  <a:pt x="24" y="576"/>
                </a:lnTo>
                <a:lnTo>
                  <a:pt x="18" y="558"/>
                </a:lnTo>
                <a:lnTo>
                  <a:pt x="12" y="540"/>
                </a:lnTo>
                <a:lnTo>
                  <a:pt x="12" y="522"/>
                </a:lnTo>
                <a:lnTo>
                  <a:pt x="6" y="504"/>
                </a:lnTo>
                <a:lnTo>
                  <a:pt x="6" y="486"/>
                </a:lnTo>
                <a:lnTo>
                  <a:pt x="6" y="480"/>
                </a:lnTo>
                <a:lnTo>
                  <a:pt x="6" y="468"/>
                </a:lnTo>
                <a:lnTo>
                  <a:pt x="6" y="462"/>
                </a:lnTo>
                <a:lnTo>
                  <a:pt x="6" y="450"/>
                </a:lnTo>
                <a:lnTo>
                  <a:pt x="0" y="432"/>
                </a:lnTo>
                <a:lnTo>
                  <a:pt x="0" y="420"/>
                </a:lnTo>
                <a:lnTo>
                  <a:pt x="0" y="414"/>
                </a:lnTo>
                <a:lnTo>
                  <a:pt x="0" y="378"/>
                </a:lnTo>
                <a:lnTo>
                  <a:pt x="0" y="366"/>
                </a:lnTo>
                <a:lnTo>
                  <a:pt x="0" y="354"/>
                </a:lnTo>
                <a:lnTo>
                  <a:pt x="6" y="348"/>
                </a:lnTo>
                <a:lnTo>
                  <a:pt x="6" y="336"/>
                </a:lnTo>
                <a:lnTo>
                  <a:pt x="6" y="330"/>
                </a:lnTo>
                <a:lnTo>
                  <a:pt x="6" y="318"/>
                </a:lnTo>
                <a:lnTo>
                  <a:pt x="6" y="312"/>
                </a:lnTo>
                <a:lnTo>
                  <a:pt x="6" y="300"/>
                </a:lnTo>
                <a:lnTo>
                  <a:pt x="6" y="294"/>
                </a:lnTo>
                <a:lnTo>
                  <a:pt x="6" y="282"/>
                </a:lnTo>
                <a:lnTo>
                  <a:pt x="12" y="276"/>
                </a:lnTo>
                <a:lnTo>
                  <a:pt x="12" y="264"/>
                </a:lnTo>
                <a:lnTo>
                  <a:pt x="12" y="246"/>
                </a:lnTo>
                <a:lnTo>
                  <a:pt x="18" y="240"/>
                </a:lnTo>
                <a:lnTo>
                  <a:pt x="18" y="228"/>
                </a:lnTo>
                <a:lnTo>
                  <a:pt x="24" y="216"/>
                </a:lnTo>
                <a:lnTo>
                  <a:pt x="24" y="204"/>
                </a:lnTo>
                <a:lnTo>
                  <a:pt x="24" y="198"/>
                </a:lnTo>
                <a:lnTo>
                  <a:pt x="30" y="180"/>
                </a:lnTo>
                <a:lnTo>
                  <a:pt x="36" y="168"/>
                </a:lnTo>
                <a:lnTo>
                  <a:pt x="36" y="156"/>
                </a:lnTo>
                <a:lnTo>
                  <a:pt x="42" y="150"/>
                </a:lnTo>
                <a:lnTo>
                  <a:pt x="42" y="144"/>
                </a:lnTo>
                <a:lnTo>
                  <a:pt x="48" y="138"/>
                </a:lnTo>
                <a:lnTo>
                  <a:pt x="48" y="132"/>
                </a:lnTo>
                <a:lnTo>
                  <a:pt x="54" y="126"/>
                </a:lnTo>
                <a:lnTo>
                  <a:pt x="60" y="108"/>
                </a:lnTo>
                <a:lnTo>
                  <a:pt x="66" y="96"/>
                </a:lnTo>
                <a:lnTo>
                  <a:pt x="72" y="84"/>
                </a:lnTo>
                <a:lnTo>
                  <a:pt x="78" y="78"/>
                </a:lnTo>
                <a:lnTo>
                  <a:pt x="78" y="72"/>
                </a:lnTo>
                <a:lnTo>
                  <a:pt x="84" y="66"/>
                </a:lnTo>
                <a:lnTo>
                  <a:pt x="90" y="60"/>
                </a:lnTo>
                <a:lnTo>
                  <a:pt x="96" y="54"/>
                </a:lnTo>
                <a:lnTo>
                  <a:pt x="96" y="48"/>
                </a:lnTo>
                <a:lnTo>
                  <a:pt x="102" y="48"/>
                </a:lnTo>
                <a:lnTo>
                  <a:pt x="108" y="42"/>
                </a:lnTo>
                <a:lnTo>
                  <a:pt x="108" y="36"/>
                </a:lnTo>
                <a:lnTo>
                  <a:pt x="114" y="36"/>
                </a:lnTo>
                <a:lnTo>
                  <a:pt x="120" y="30"/>
                </a:lnTo>
                <a:lnTo>
                  <a:pt x="126" y="24"/>
                </a:lnTo>
                <a:lnTo>
                  <a:pt x="126" y="24"/>
                </a:lnTo>
                <a:lnTo>
                  <a:pt x="132" y="18"/>
                </a:lnTo>
                <a:lnTo>
                  <a:pt x="138" y="18"/>
                </a:lnTo>
                <a:lnTo>
                  <a:pt x="144" y="12"/>
                </a:lnTo>
                <a:lnTo>
                  <a:pt x="144" y="12"/>
                </a:lnTo>
                <a:lnTo>
                  <a:pt x="156" y="6"/>
                </a:lnTo>
                <a:lnTo>
                  <a:pt x="162" y="6"/>
                </a:lnTo>
                <a:lnTo>
                  <a:pt x="162" y="6"/>
                </a:lnTo>
                <a:lnTo>
                  <a:pt x="168" y="6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2" y="0"/>
                </a:lnTo>
                <a:close/>
              </a:path>
            </a:pathLst>
          </a:custGeom>
          <a:gradFill rotWithShape="0">
            <a:gsLst>
              <a:gs pos="0">
                <a:srgbClr val="5ADA20"/>
              </a:gs>
              <a:gs pos="50000">
                <a:srgbClr val="FFFF66"/>
              </a:gs>
              <a:gs pos="100000">
                <a:srgbClr val="5ADA20"/>
              </a:gs>
            </a:gsLst>
            <a:lin ang="0" scaled="1"/>
          </a:gra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654787" name="Group 3"/>
          <p:cNvGrpSpPr>
            <a:grpSpLocks/>
          </p:cNvGrpSpPr>
          <p:nvPr/>
        </p:nvGrpSpPr>
        <p:grpSpPr bwMode="auto">
          <a:xfrm>
            <a:off x="2125663" y="3960813"/>
            <a:ext cx="1468437" cy="1049337"/>
            <a:chOff x="3702" y="3421"/>
            <a:chExt cx="925" cy="661"/>
          </a:xfrm>
        </p:grpSpPr>
        <p:sp>
          <p:nvSpPr>
            <p:cNvPr id="1654788" name="Oval 4"/>
            <p:cNvSpPr>
              <a:spLocks noChangeArrowheads="1"/>
            </p:cNvSpPr>
            <p:nvPr/>
          </p:nvSpPr>
          <p:spPr bwMode="auto">
            <a:xfrm>
              <a:off x="3855" y="3543"/>
              <a:ext cx="625" cy="427"/>
            </a:xfrm>
            <a:prstGeom prst="ellipse">
              <a:avLst/>
            </a:prstGeom>
            <a:solidFill>
              <a:srgbClr val="FFFF2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89" name="Freeform 5"/>
            <p:cNvSpPr>
              <a:spLocks/>
            </p:cNvSpPr>
            <p:nvPr/>
          </p:nvSpPr>
          <p:spPr bwMode="auto">
            <a:xfrm>
              <a:off x="4261" y="3457"/>
              <a:ext cx="120" cy="132"/>
            </a:xfrm>
            <a:custGeom>
              <a:avLst/>
              <a:gdLst>
                <a:gd name="T0" fmla="*/ 84 w 120"/>
                <a:gd name="T1" fmla="*/ 132 h 132"/>
                <a:gd name="T2" fmla="*/ 84 w 120"/>
                <a:gd name="T3" fmla="*/ 132 h 132"/>
                <a:gd name="T4" fmla="*/ 0 w 120"/>
                <a:gd name="T5" fmla="*/ 90 h 132"/>
                <a:gd name="T6" fmla="*/ 12 w 120"/>
                <a:gd name="T7" fmla="*/ 90 h 132"/>
                <a:gd name="T8" fmla="*/ 18 w 120"/>
                <a:gd name="T9" fmla="*/ 84 h 132"/>
                <a:gd name="T10" fmla="*/ 30 w 120"/>
                <a:gd name="T11" fmla="*/ 78 h 132"/>
                <a:gd name="T12" fmla="*/ 36 w 120"/>
                <a:gd name="T13" fmla="*/ 72 h 132"/>
                <a:gd name="T14" fmla="*/ 54 w 120"/>
                <a:gd name="T15" fmla="*/ 60 h 132"/>
                <a:gd name="T16" fmla="*/ 60 w 120"/>
                <a:gd name="T17" fmla="*/ 54 h 132"/>
                <a:gd name="T18" fmla="*/ 66 w 120"/>
                <a:gd name="T19" fmla="*/ 48 h 132"/>
                <a:gd name="T20" fmla="*/ 78 w 120"/>
                <a:gd name="T21" fmla="*/ 36 h 132"/>
                <a:gd name="T22" fmla="*/ 90 w 120"/>
                <a:gd name="T23" fmla="*/ 24 h 132"/>
                <a:gd name="T24" fmla="*/ 108 w 120"/>
                <a:gd name="T25" fmla="*/ 12 h 132"/>
                <a:gd name="T26" fmla="*/ 120 w 120"/>
                <a:gd name="T27" fmla="*/ 0 h 132"/>
                <a:gd name="T28" fmla="*/ 120 w 120"/>
                <a:gd name="T29" fmla="*/ 6 h 132"/>
                <a:gd name="T30" fmla="*/ 120 w 120"/>
                <a:gd name="T31" fmla="*/ 18 h 132"/>
                <a:gd name="T32" fmla="*/ 114 w 120"/>
                <a:gd name="T33" fmla="*/ 24 h 132"/>
                <a:gd name="T34" fmla="*/ 114 w 120"/>
                <a:gd name="T35" fmla="*/ 30 h 132"/>
                <a:gd name="T36" fmla="*/ 108 w 120"/>
                <a:gd name="T37" fmla="*/ 48 h 132"/>
                <a:gd name="T38" fmla="*/ 102 w 120"/>
                <a:gd name="T39" fmla="*/ 66 h 132"/>
                <a:gd name="T40" fmla="*/ 96 w 120"/>
                <a:gd name="T41" fmla="*/ 78 h 132"/>
                <a:gd name="T42" fmla="*/ 90 w 120"/>
                <a:gd name="T43" fmla="*/ 96 h 132"/>
                <a:gd name="T44" fmla="*/ 84 w 120"/>
                <a:gd name="T45" fmla="*/ 114 h 132"/>
                <a:gd name="T46" fmla="*/ 84 w 120"/>
                <a:gd name="T47" fmla="*/ 120 h 132"/>
                <a:gd name="T48" fmla="*/ 84 w 120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32">
                  <a:moveTo>
                    <a:pt x="84" y="132"/>
                  </a:moveTo>
                  <a:lnTo>
                    <a:pt x="84" y="13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8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8" y="36"/>
                  </a:lnTo>
                  <a:lnTo>
                    <a:pt x="90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08" y="48"/>
                  </a:lnTo>
                  <a:lnTo>
                    <a:pt x="102" y="66"/>
                  </a:lnTo>
                  <a:lnTo>
                    <a:pt x="96" y="78"/>
                  </a:lnTo>
                  <a:lnTo>
                    <a:pt x="90" y="96"/>
                  </a:lnTo>
                  <a:lnTo>
                    <a:pt x="84" y="114"/>
                  </a:lnTo>
                  <a:lnTo>
                    <a:pt x="84" y="120"/>
                  </a:lnTo>
                  <a:lnTo>
                    <a:pt x="84" y="13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0" name="Freeform 6"/>
            <p:cNvSpPr>
              <a:spLocks/>
            </p:cNvSpPr>
            <p:nvPr/>
          </p:nvSpPr>
          <p:spPr bwMode="auto">
            <a:xfrm>
              <a:off x="4357" y="3547"/>
              <a:ext cx="222" cy="90"/>
            </a:xfrm>
            <a:custGeom>
              <a:avLst/>
              <a:gdLst>
                <a:gd name="T0" fmla="*/ 84 w 222"/>
                <a:gd name="T1" fmla="*/ 90 h 90"/>
                <a:gd name="T2" fmla="*/ 84 w 222"/>
                <a:gd name="T3" fmla="*/ 90 h 90"/>
                <a:gd name="T4" fmla="*/ 0 w 222"/>
                <a:gd name="T5" fmla="*/ 54 h 90"/>
                <a:gd name="T6" fmla="*/ 6 w 222"/>
                <a:gd name="T7" fmla="*/ 54 h 90"/>
                <a:gd name="T8" fmla="*/ 12 w 222"/>
                <a:gd name="T9" fmla="*/ 48 h 90"/>
                <a:gd name="T10" fmla="*/ 30 w 222"/>
                <a:gd name="T11" fmla="*/ 42 h 90"/>
                <a:gd name="T12" fmla="*/ 48 w 222"/>
                <a:gd name="T13" fmla="*/ 36 h 90"/>
                <a:gd name="T14" fmla="*/ 66 w 222"/>
                <a:gd name="T15" fmla="*/ 30 h 90"/>
                <a:gd name="T16" fmla="*/ 108 w 222"/>
                <a:gd name="T17" fmla="*/ 24 h 90"/>
                <a:gd name="T18" fmla="*/ 126 w 222"/>
                <a:gd name="T19" fmla="*/ 18 h 90"/>
                <a:gd name="T20" fmla="*/ 150 w 222"/>
                <a:gd name="T21" fmla="*/ 12 h 90"/>
                <a:gd name="T22" fmla="*/ 168 w 222"/>
                <a:gd name="T23" fmla="*/ 6 h 90"/>
                <a:gd name="T24" fmla="*/ 186 w 222"/>
                <a:gd name="T25" fmla="*/ 6 h 90"/>
                <a:gd name="T26" fmla="*/ 198 w 222"/>
                <a:gd name="T27" fmla="*/ 6 h 90"/>
                <a:gd name="T28" fmla="*/ 210 w 222"/>
                <a:gd name="T29" fmla="*/ 0 h 90"/>
                <a:gd name="T30" fmla="*/ 216 w 222"/>
                <a:gd name="T31" fmla="*/ 6 h 90"/>
                <a:gd name="T32" fmla="*/ 216 w 222"/>
                <a:gd name="T33" fmla="*/ 6 h 90"/>
                <a:gd name="T34" fmla="*/ 222 w 222"/>
                <a:gd name="T35" fmla="*/ 6 h 90"/>
                <a:gd name="T36" fmla="*/ 222 w 222"/>
                <a:gd name="T37" fmla="*/ 6 h 90"/>
                <a:gd name="T38" fmla="*/ 222 w 222"/>
                <a:gd name="T39" fmla="*/ 6 h 90"/>
                <a:gd name="T40" fmla="*/ 222 w 222"/>
                <a:gd name="T41" fmla="*/ 6 h 90"/>
                <a:gd name="T42" fmla="*/ 222 w 222"/>
                <a:gd name="T43" fmla="*/ 6 h 90"/>
                <a:gd name="T44" fmla="*/ 222 w 222"/>
                <a:gd name="T45" fmla="*/ 6 h 90"/>
                <a:gd name="T46" fmla="*/ 222 w 222"/>
                <a:gd name="T47" fmla="*/ 12 h 90"/>
                <a:gd name="T48" fmla="*/ 222 w 222"/>
                <a:gd name="T49" fmla="*/ 12 h 90"/>
                <a:gd name="T50" fmla="*/ 216 w 222"/>
                <a:gd name="T51" fmla="*/ 18 h 90"/>
                <a:gd name="T52" fmla="*/ 216 w 222"/>
                <a:gd name="T53" fmla="*/ 12 h 90"/>
                <a:gd name="T54" fmla="*/ 216 w 222"/>
                <a:gd name="T55" fmla="*/ 6 h 90"/>
                <a:gd name="T56" fmla="*/ 216 w 222"/>
                <a:gd name="T57" fmla="*/ 6 h 90"/>
                <a:gd name="T58" fmla="*/ 216 w 222"/>
                <a:gd name="T59" fmla="*/ 6 h 90"/>
                <a:gd name="T60" fmla="*/ 216 w 222"/>
                <a:gd name="T61" fmla="*/ 6 h 90"/>
                <a:gd name="T62" fmla="*/ 210 w 222"/>
                <a:gd name="T63" fmla="*/ 6 h 90"/>
                <a:gd name="T64" fmla="*/ 210 w 222"/>
                <a:gd name="T65" fmla="*/ 0 h 90"/>
                <a:gd name="T66" fmla="*/ 204 w 222"/>
                <a:gd name="T67" fmla="*/ 0 h 90"/>
                <a:gd name="T68" fmla="*/ 204 w 222"/>
                <a:gd name="T69" fmla="*/ 0 h 90"/>
                <a:gd name="T70" fmla="*/ 198 w 222"/>
                <a:gd name="T71" fmla="*/ 6 h 90"/>
                <a:gd name="T72" fmla="*/ 192 w 222"/>
                <a:gd name="T73" fmla="*/ 6 h 90"/>
                <a:gd name="T74" fmla="*/ 186 w 222"/>
                <a:gd name="T75" fmla="*/ 6 h 90"/>
                <a:gd name="T76" fmla="*/ 180 w 222"/>
                <a:gd name="T77" fmla="*/ 6 h 90"/>
                <a:gd name="T78" fmla="*/ 168 w 222"/>
                <a:gd name="T79" fmla="*/ 12 h 90"/>
                <a:gd name="T80" fmla="*/ 156 w 222"/>
                <a:gd name="T81" fmla="*/ 18 h 90"/>
                <a:gd name="T82" fmla="*/ 144 w 222"/>
                <a:gd name="T83" fmla="*/ 30 h 90"/>
                <a:gd name="T84" fmla="*/ 132 w 222"/>
                <a:gd name="T85" fmla="*/ 36 h 90"/>
                <a:gd name="T86" fmla="*/ 120 w 222"/>
                <a:gd name="T87" fmla="*/ 48 h 90"/>
                <a:gd name="T88" fmla="*/ 114 w 222"/>
                <a:gd name="T89" fmla="*/ 48 h 90"/>
                <a:gd name="T90" fmla="*/ 108 w 222"/>
                <a:gd name="T91" fmla="*/ 54 h 90"/>
                <a:gd name="T92" fmla="*/ 108 w 222"/>
                <a:gd name="T93" fmla="*/ 60 h 90"/>
                <a:gd name="T94" fmla="*/ 102 w 222"/>
                <a:gd name="T95" fmla="*/ 66 h 90"/>
                <a:gd name="T96" fmla="*/ 96 w 222"/>
                <a:gd name="T97" fmla="*/ 72 h 90"/>
                <a:gd name="T98" fmla="*/ 96 w 222"/>
                <a:gd name="T99" fmla="*/ 72 h 90"/>
                <a:gd name="T100" fmla="*/ 90 w 222"/>
                <a:gd name="T101" fmla="*/ 78 h 90"/>
                <a:gd name="T102" fmla="*/ 90 w 222"/>
                <a:gd name="T103" fmla="*/ 84 h 90"/>
                <a:gd name="T104" fmla="*/ 84 w 222"/>
                <a:gd name="T105" fmla="*/ 90 h 90"/>
                <a:gd name="T106" fmla="*/ 84 w 222"/>
                <a:gd name="T10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90">
                  <a:moveTo>
                    <a:pt x="84" y="90"/>
                  </a:moveTo>
                  <a:lnTo>
                    <a:pt x="84" y="9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30" y="42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108" y="24"/>
                  </a:lnTo>
                  <a:lnTo>
                    <a:pt x="126" y="18"/>
                  </a:lnTo>
                  <a:lnTo>
                    <a:pt x="150" y="12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198" y="6"/>
                  </a:lnTo>
                  <a:lnTo>
                    <a:pt x="210" y="0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8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44" y="30"/>
                  </a:lnTo>
                  <a:lnTo>
                    <a:pt x="132" y="36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9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1" name="Freeform 7"/>
            <p:cNvSpPr>
              <a:spLocks/>
            </p:cNvSpPr>
            <p:nvPr/>
          </p:nvSpPr>
          <p:spPr bwMode="auto">
            <a:xfrm>
              <a:off x="4441" y="3661"/>
              <a:ext cx="162" cy="72"/>
            </a:xfrm>
            <a:custGeom>
              <a:avLst/>
              <a:gdLst>
                <a:gd name="T0" fmla="*/ 24 w 162"/>
                <a:gd name="T1" fmla="*/ 72 h 72"/>
                <a:gd name="T2" fmla="*/ 24 w 162"/>
                <a:gd name="T3" fmla="*/ 72 h 72"/>
                <a:gd name="T4" fmla="*/ 0 w 162"/>
                <a:gd name="T5" fmla="*/ 0 h 72"/>
                <a:gd name="T6" fmla="*/ 12 w 162"/>
                <a:gd name="T7" fmla="*/ 0 h 72"/>
                <a:gd name="T8" fmla="*/ 24 w 162"/>
                <a:gd name="T9" fmla="*/ 0 h 72"/>
                <a:gd name="T10" fmla="*/ 36 w 162"/>
                <a:gd name="T11" fmla="*/ 6 h 72"/>
                <a:gd name="T12" fmla="*/ 42 w 162"/>
                <a:gd name="T13" fmla="*/ 6 h 72"/>
                <a:gd name="T14" fmla="*/ 54 w 162"/>
                <a:gd name="T15" fmla="*/ 6 h 72"/>
                <a:gd name="T16" fmla="*/ 60 w 162"/>
                <a:gd name="T17" fmla="*/ 6 h 72"/>
                <a:gd name="T18" fmla="*/ 84 w 162"/>
                <a:gd name="T19" fmla="*/ 12 h 72"/>
                <a:gd name="T20" fmla="*/ 102 w 162"/>
                <a:gd name="T21" fmla="*/ 12 h 72"/>
                <a:gd name="T22" fmla="*/ 120 w 162"/>
                <a:gd name="T23" fmla="*/ 12 h 72"/>
                <a:gd name="T24" fmla="*/ 144 w 162"/>
                <a:gd name="T25" fmla="*/ 12 h 72"/>
                <a:gd name="T26" fmla="*/ 156 w 162"/>
                <a:gd name="T27" fmla="*/ 12 h 72"/>
                <a:gd name="T28" fmla="*/ 162 w 162"/>
                <a:gd name="T29" fmla="*/ 12 h 72"/>
                <a:gd name="T30" fmla="*/ 156 w 162"/>
                <a:gd name="T31" fmla="*/ 18 h 72"/>
                <a:gd name="T32" fmla="*/ 150 w 162"/>
                <a:gd name="T33" fmla="*/ 18 h 72"/>
                <a:gd name="T34" fmla="*/ 132 w 162"/>
                <a:gd name="T35" fmla="*/ 30 h 72"/>
                <a:gd name="T36" fmla="*/ 96 w 162"/>
                <a:gd name="T37" fmla="*/ 42 h 72"/>
                <a:gd name="T38" fmla="*/ 78 w 162"/>
                <a:gd name="T39" fmla="*/ 48 h 72"/>
                <a:gd name="T40" fmla="*/ 60 w 162"/>
                <a:gd name="T41" fmla="*/ 54 h 72"/>
                <a:gd name="T42" fmla="*/ 42 w 162"/>
                <a:gd name="T43" fmla="*/ 66 h 72"/>
                <a:gd name="T44" fmla="*/ 30 w 162"/>
                <a:gd name="T45" fmla="*/ 66 h 72"/>
                <a:gd name="T46" fmla="*/ 24 w 162"/>
                <a:gd name="T4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72">
                  <a:moveTo>
                    <a:pt x="24" y="72"/>
                  </a:moveTo>
                  <a:lnTo>
                    <a:pt x="24" y="7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32" y="30"/>
                  </a:lnTo>
                  <a:lnTo>
                    <a:pt x="96" y="42"/>
                  </a:lnTo>
                  <a:lnTo>
                    <a:pt x="78" y="48"/>
                  </a:lnTo>
                  <a:lnTo>
                    <a:pt x="60" y="54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2" name="Freeform 8"/>
            <p:cNvSpPr>
              <a:spLocks/>
            </p:cNvSpPr>
            <p:nvPr/>
          </p:nvSpPr>
          <p:spPr bwMode="auto">
            <a:xfrm>
              <a:off x="3726" y="3763"/>
              <a:ext cx="162" cy="73"/>
            </a:xfrm>
            <a:custGeom>
              <a:avLst/>
              <a:gdLst>
                <a:gd name="T0" fmla="*/ 132 w 162"/>
                <a:gd name="T1" fmla="*/ 0 h 73"/>
                <a:gd name="T2" fmla="*/ 132 w 162"/>
                <a:gd name="T3" fmla="*/ 0 h 73"/>
                <a:gd name="T4" fmla="*/ 162 w 162"/>
                <a:gd name="T5" fmla="*/ 73 h 73"/>
                <a:gd name="T6" fmla="*/ 156 w 162"/>
                <a:gd name="T7" fmla="*/ 73 h 73"/>
                <a:gd name="T8" fmla="*/ 144 w 162"/>
                <a:gd name="T9" fmla="*/ 67 h 73"/>
                <a:gd name="T10" fmla="*/ 132 w 162"/>
                <a:gd name="T11" fmla="*/ 67 h 73"/>
                <a:gd name="T12" fmla="*/ 120 w 162"/>
                <a:gd name="T13" fmla="*/ 67 h 73"/>
                <a:gd name="T14" fmla="*/ 114 w 162"/>
                <a:gd name="T15" fmla="*/ 67 h 73"/>
                <a:gd name="T16" fmla="*/ 102 w 162"/>
                <a:gd name="T17" fmla="*/ 67 h 73"/>
                <a:gd name="T18" fmla="*/ 84 w 162"/>
                <a:gd name="T19" fmla="*/ 67 h 73"/>
                <a:gd name="T20" fmla="*/ 66 w 162"/>
                <a:gd name="T21" fmla="*/ 67 h 73"/>
                <a:gd name="T22" fmla="*/ 42 w 162"/>
                <a:gd name="T23" fmla="*/ 73 h 73"/>
                <a:gd name="T24" fmla="*/ 24 w 162"/>
                <a:gd name="T25" fmla="*/ 73 h 73"/>
                <a:gd name="T26" fmla="*/ 0 w 162"/>
                <a:gd name="T27" fmla="*/ 73 h 73"/>
                <a:gd name="T28" fmla="*/ 6 w 162"/>
                <a:gd name="T29" fmla="*/ 67 h 73"/>
                <a:gd name="T30" fmla="*/ 18 w 162"/>
                <a:gd name="T31" fmla="*/ 67 h 73"/>
                <a:gd name="T32" fmla="*/ 30 w 162"/>
                <a:gd name="T33" fmla="*/ 55 h 73"/>
                <a:gd name="T34" fmla="*/ 48 w 162"/>
                <a:gd name="T35" fmla="*/ 49 h 73"/>
                <a:gd name="T36" fmla="*/ 66 w 162"/>
                <a:gd name="T37" fmla="*/ 36 h 73"/>
                <a:gd name="T38" fmla="*/ 84 w 162"/>
                <a:gd name="T39" fmla="*/ 30 h 73"/>
                <a:gd name="T40" fmla="*/ 102 w 162"/>
                <a:gd name="T41" fmla="*/ 18 h 73"/>
                <a:gd name="T42" fmla="*/ 108 w 162"/>
                <a:gd name="T43" fmla="*/ 12 h 73"/>
                <a:gd name="T44" fmla="*/ 114 w 162"/>
                <a:gd name="T45" fmla="*/ 6 h 73"/>
                <a:gd name="T46" fmla="*/ 126 w 162"/>
                <a:gd name="T47" fmla="*/ 0 h 73"/>
                <a:gd name="T48" fmla="*/ 132 w 162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73">
                  <a:moveTo>
                    <a:pt x="132" y="0"/>
                  </a:moveTo>
                  <a:lnTo>
                    <a:pt x="132" y="0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44" y="67"/>
                  </a:lnTo>
                  <a:lnTo>
                    <a:pt x="132" y="67"/>
                  </a:lnTo>
                  <a:lnTo>
                    <a:pt x="120" y="67"/>
                  </a:lnTo>
                  <a:lnTo>
                    <a:pt x="114" y="67"/>
                  </a:lnTo>
                  <a:lnTo>
                    <a:pt x="102" y="67"/>
                  </a:lnTo>
                  <a:lnTo>
                    <a:pt x="84" y="67"/>
                  </a:lnTo>
                  <a:lnTo>
                    <a:pt x="66" y="67"/>
                  </a:lnTo>
                  <a:lnTo>
                    <a:pt x="42" y="73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6" y="67"/>
                  </a:lnTo>
                  <a:lnTo>
                    <a:pt x="18" y="67"/>
                  </a:lnTo>
                  <a:lnTo>
                    <a:pt x="30" y="55"/>
                  </a:lnTo>
                  <a:lnTo>
                    <a:pt x="48" y="49"/>
                  </a:lnTo>
                  <a:lnTo>
                    <a:pt x="66" y="36"/>
                  </a:lnTo>
                  <a:lnTo>
                    <a:pt x="84" y="30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6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3" name="Freeform 9"/>
            <p:cNvSpPr>
              <a:spLocks/>
            </p:cNvSpPr>
            <p:nvPr/>
          </p:nvSpPr>
          <p:spPr bwMode="auto">
            <a:xfrm>
              <a:off x="4471" y="3745"/>
              <a:ext cx="156" cy="79"/>
            </a:xfrm>
            <a:custGeom>
              <a:avLst/>
              <a:gdLst>
                <a:gd name="T0" fmla="*/ 0 w 156"/>
                <a:gd name="T1" fmla="*/ 79 h 79"/>
                <a:gd name="T2" fmla="*/ 0 w 156"/>
                <a:gd name="T3" fmla="*/ 79 h 79"/>
                <a:gd name="T4" fmla="*/ 12 w 156"/>
                <a:gd name="T5" fmla="*/ 0 h 79"/>
                <a:gd name="T6" fmla="*/ 24 w 156"/>
                <a:gd name="T7" fmla="*/ 6 h 79"/>
                <a:gd name="T8" fmla="*/ 30 w 156"/>
                <a:gd name="T9" fmla="*/ 12 h 79"/>
                <a:gd name="T10" fmla="*/ 42 w 156"/>
                <a:gd name="T11" fmla="*/ 18 h 79"/>
                <a:gd name="T12" fmla="*/ 48 w 156"/>
                <a:gd name="T13" fmla="*/ 24 h 79"/>
                <a:gd name="T14" fmla="*/ 66 w 156"/>
                <a:gd name="T15" fmla="*/ 30 h 79"/>
                <a:gd name="T16" fmla="*/ 72 w 156"/>
                <a:gd name="T17" fmla="*/ 36 h 79"/>
                <a:gd name="T18" fmla="*/ 84 w 156"/>
                <a:gd name="T19" fmla="*/ 36 h 79"/>
                <a:gd name="T20" fmla="*/ 102 w 156"/>
                <a:gd name="T21" fmla="*/ 42 h 79"/>
                <a:gd name="T22" fmla="*/ 120 w 156"/>
                <a:gd name="T23" fmla="*/ 48 h 79"/>
                <a:gd name="T24" fmla="*/ 138 w 156"/>
                <a:gd name="T25" fmla="*/ 61 h 79"/>
                <a:gd name="T26" fmla="*/ 156 w 156"/>
                <a:gd name="T27" fmla="*/ 67 h 79"/>
                <a:gd name="T28" fmla="*/ 150 w 156"/>
                <a:gd name="T29" fmla="*/ 67 h 79"/>
                <a:gd name="T30" fmla="*/ 138 w 156"/>
                <a:gd name="T31" fmla="*/ 67 h 79"/>
                <a:gd name="T32" fmla="*/ 120 w 156"/>
                <a:gd name="T33" fmla="*/ 73 h 79"/>
                <a:gd name="T34" fmla="*/ 78 w 156"/>
                <a:gd name="T35" fmla="*/ 73 h 79"/>
                <a:gd name="T36" fmla="*/ 60 w 156"/>
                <a:gd name="T37" fmla="*/ 73 h 79"/>
                <a:gd name="T38" fmla="*/ 36 w 156"/>
                <a:gd name="T39" fmla="*/ 73 h 79"/>
                <a:gd name="T40" fmla="*/ 30 w 156"/>
                <a:gd name="T41" fmla="*/ 73 h 79"/>
                <a:gd name="T42" fmla="*/ 18 w 156"/>
                <a:gd name="T43" fmla="*/ 73 h 79"/>
                <a:gd name="T44" fmla="*/ 0 w 156"/>
                <a:gd name="T4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79">
                  <a:moveTo>
                    <a:pt x="0" y="79"/>
                  </a:moveTo>
                  <a:lnTo>
                    <a:pt x="0" y="79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84" y="36"/>
                  </a:lnTo>
                  <a:lnTo>
                    <a:pt x="102" y="42"/>
                  </a:lnTo>
                  <a:lnTo>
                    <a:pt x="120" y="48"/>
                  </a:lnTo>
                  <a:lnTo>
                    <a:pt x="138" y="61"/>
                  </a:lnTo>
                  <a:lnTo>
                    <a:pt x="156" y="67"/>
                  </a:lnTo>
                  <a:lnTo>
                    <a:pt x="150" y="67"/>
                  </a:lnTo>
                  <a:lnTo>
                    <a:pt x="138" y="67"/>
                  </a:lnTo>
                  <a:lnTo>
                    <a:pt x="120" y="73"/>
                  </a:lnTo>
                  <a:lnTo>
                    <a:pt x="78" y="73"/>
                  </a:lnTo>
                  <a:lnTo>
                    <a:pt x="60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1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4" name="Freeform 10"/>
            <p:cNvSpPr>
              <a:spLocks/>
            </p:cNvSpPr>
            <p:nvPr/>
          </p:nvSpPr>
          <p:spPr bwMode="auto">
            <a:xfrm>
              <a:off x="4399" y="3830"/>
              <a:ext cx="150" cy="114"/>
            </a:xfrm>
            <a:custGeom>
              <a:avLst/>
              <a:gdLst>
                <a:gd name="T0" fmla="*/ 0 w 150"/>
                <a:gd name="T1" fmla="*/ 66 h 114"/>
                <a:gd name="T2" fmla="*/ 0 w 150"/>
                <a:gd name="T3" fmla="*/ 66 h 114"/>
                <a:gd name="T4" fmla="*/ 54 w 150"/>
                <a:gd name="T5" fmla="*/ 0 h 114"/>
                <a:gd name="T6" fmla="*/ 60 w 150"/>
                <a:gd name="T7" fmla="*/ 6 h 114"/>
                <a:gd name="T8" fmla="*/ 66 w 150"/>
                <a:gd name="T9" fmla="*/ 18 h 114"/>
                <a:gd name="T10" fmla="*/ 72 w 150"/>
                <a:gd name="T11" fmla="*/ 24 h 114"/>
                <a:gd name="T12" fmla="*/ 72 w 150"/>
                <a:gd name="T13" fmla="*/ 30 h 114"/>
                <a:gd name="T14" fmla="*/ 78 w 150"/>
                <a:gd name="T15" fmla="*/ 42 h 114"/>
                <a:gd name="T16" fmla="*/ 84 w 150"/>
                <a:gd name="T17" fmla="*/ 48 h 114"/>
                <a:gd name="T18" fmla="*/ 90 w 150"/>
                <a:gd name="T19" fmla="*/ 54 h 114"/>
                <a:gd name="T20" fmla="*/ 96 w 150"/>
                <a:gd name="T21" fmla="*/ 60 h 114"/>
                <a:gd name="T22" fmla="*/ 108 w 150"/>
                <a:gd name="T23" fmla="*/ 72 h 114"/>
                <a:gd name="T24" fmla="*/ 120 w 150"/>
                <a:gd name="T25" fmla="*/ 84 h 114"/>
                <a:gd name="T26" fmla="*/ 132 w 150"/>
                <a:gd name="T27" fmla="*/ 96 h 114"/>
                <a:gd name="T28" fmla="*/ 150 w 150"/>
                <a:gd name="T29" fmla="*/ 114 h 114"/>
                <a:gd name="T30" fmla="*/ 138 w 150"/>
                <a:gd name="T31" fmla="*/ 114 h 114"/>
                <a:gd name="T32" fmla="*/ 126 w 150"/>
                <a:gd name="T33" fmla="*/ 108 h 114"/>
                <a:gd name="T34" fmla="*/ 108 w 150"/>
                <a:gd name="T35" fmla="*/ 102 h 114"/>
                <a:gd name="T36" fmla="*/ 90 w 150"/>
                <a:gd name="T37" fmla="*/ 96 h 114"/>
                <a:gd name="T38" fmla="*/ 72 w 150"/>
                <a:gd name="T39" fmla="*/ 90 h 114"/>
                <a:gd name="T40" fmla="*/ 54 w 150"/>
                <a:gd name="T41" fmla="*/ 78 h 114"/>
                <a:gd name="T42" fmla="*/ 36 w 150"/>
                <a:gd name="T43" fmla="*/ 72 h 114"/>
                <a:gd name="T44" fmla="*/ 18 w 150"/>
                <a:gd name="T45" fmla="*/ 66 h 114"/>
                <a:gd name="T46" fmla="*/ 0 w 150"/>
                <a:gd name="T47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0" y="66"/>
                  </a:moveTo>
                  <a:lnTo>
                    <a:pt x="0" y="66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108" y="72"/>
                  </a:lnTo>
                  <a:lnTo>
                    <a:pt x="120" y="84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08"/>
                  </a:lnTo>
                  <a:lnTo>
                    <a:pt x="108" y="102"/>
                  </a:lnTo>
                  <a:lnTo>
                    <a:pt x="90" y="96"/>
                  </a:lnTo>
                  <a:lnTo>
                    <a:pt x="72" y="90"/>
                  </a:lnTo>
                  <a:lnTo>
                    <a:pt x="54" y="78"/>
                  </a:lnTo>
                  <a:lnTo>
                    <a:pt x="36" y="72"/>
                  </a:lnTo>
                  <a:lnTo>
                    <a:pt x="18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5" name="Freeform 11"/>
            <p:cNvSpPr>
              <a:spLocks/>
            </p:cNvSpPr>
            <p:nvPr/>
          </p:nvSpPr>
          <p:spPr bwMode="auto">
            <a:xfrm>
              <a:off x="4321" y="3890"/>
              <a:ext cx="126" cy="132"/>
            </a:xfrm>
            <a:custGeom>
              <a:avLst/>
              <a:gdLst>
                <a:gd name="T0" fmla="*/ 0 w 126"/>
                <a:gd name="T1" fmla="*/ 48 h 132"/>
                <a:gd name="T2" fmla="*/ 0 w 126"/>
                <a:gd name="T3" fmla="*/ 48 h 132"/>
                <a:gd name="T4" fmla="*/ 78 w 126"/>
                <a:gd name="T5" fmla="*/ 0 h 132"/>
                <a:gd name="T6" fmla="*/ 78 w 126"/>
                <a:gd name="T7" fmla="*/ 12 h 132"/>
                <a:gd name="T8" fmla="*/ 78 w 126"/>
                <a:gd name="T9" fmla="*/ 24 h 132"/>
                <a:gd name="T10" fmla="*/ 84 w 126"/>
                <a:gd name="T11" fmla="*/ 30 h 132"/>
                <a:gd name="T12" fmla="*/ 84 w 126"/>
                <a:gd name="T13" fmla="*/ 36 h 132"/>
                <a:gd name="T14" fmla="*/ 84 w 126"/>
                <a:gd name="T15" fmla="*/ 36 h 132"/>
                <a:gd name="T16" fmla="*/ 84 w 126"/>
                <a:gd name="T17" fmla="*/ 48 h 132"/>
                <a:gd name="T18" fmla="*/ 90 w 126"/>
                <a:gd name="T19" fmla="*/ 54 h 132"/>
                <a:gd name="T20" fmla="*/ 96 w 126"/>
                <a:gd name="T21" fmla="*/ 72 h 132"/>
                <a:gd name="T22" fmla="*/ 108 w 126"/>
                <a:gd name="T23" fmla="*/ 102 h 132"/>
                <a:gd name="T24" fmla="*/ 120 w 126"/>
                <a:gd name="T25" fmla="*/ 114 h 132"/>
                <a:gd name="T26" fmla="*/ 126 w 126"/>
                <a:gd name="T27" fmla="*/ 132 h 132"/>
                <a:gd name="T28" fmla="*/ 108 w 126"/>
                <a:gd name="T29" fmla="*/ 126 h 132"/>
                <a:gd name="T30" fmla="*/ 102 w 126"/>
                <a:gd name="T31" fmla="*/ 120 h 132"/>
                <a:gd name="T32" fmla="*/ 96 w 126"/>
                <a:gd name="T33" fmla="*/ 114 h 132"/>
                <a:gd name="T34" fmla="*/ 78 w 126"/>
                <a:gd name="T35" fmla="*/ 102 h 132"/>
                <a:gd name="T36" fmla="*/ 66 w 126"/>
                <a:gd name="T37" fmla="*/ 90 h 132"/>
                <a:gd name="T38" fmla="*/ 48 w 126"/>
                <a:gd name="T39" fmla="*/ 78 h 132"/>
                <a:gd name="T40" fmla="*/ 36 w 126"/>
                <a:gd name="T41" fmla="*/ 72 h 132"/>
                <a:gd name="T42" fmla="*/ 18 w 126"/>
                <a:gd name="T43" fmla="*/ 60 h 132"/>
                <a:gd name="T44" fmla="*/ 12 w 126"/>
                <a:gd name="T45" fmla="*/ 54 h 132"/>
                <a:gd name="T46" fmla="*/ 0 w 126"/>
                <a:gd name="T47" fmla="*/ 4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72"/>
                  </a:lnTo>
                  <a:lnTo>
                    <a:pt x="108" y="102"/>
                  </a:lnTo>
                  <a:lnTo>
                    <a:pt x="120" y="114"/>
                  </a:lnTo>
                  <a:lnTo>
                    <a:pt x="126" y="132"/>
                  </a:lnTo>
                  <a:lnTo>
                    <a:pt x="108" y="126"/>
                  </a:lnTo>
                  <a:lnTo>
                    <a:pt x="102" y="120"/>
                  </a:lnTo>
                  <a:lnTo>
                    <a:pt x="96" y="114"/>
                  </a:lnTo>
                  <a:lnTo>
                    <a:pt x="78" y="102"/>
                  </a:lnTo>
                  <a:lnTo>
                    <a:pt x="66" y="90"/>
                  </a:lnTo>
                  <a:lnTo>
                    <a:pt x="48" y="78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6" name="Freeform 12"/>
            <p:cNvSpPr>
              <a:spLocks/>
            </p:cNvSpPr>
            <p:nvPr/>
          </p:nvSpPr>
          <p:spPr bwMode="auto">
            <a:xfrm>
              <a:off x="3996" y="3920"/>
              <a:ext cx="96" cy="138"/>
            </a:xfrm>
            <a:custGeom>
              <a:avLst/>
              <a:gdLst>
                <a:gd name="T0" fmla="*/ 12 w 96"/>
                <a:gd name="T1" fmla="*/ 0 h 138"/>
                <a:gd name="T2" fmla="*/ 12 w 96"/>
                <a:gd name="T3" fmla="*/ 0 h 138"/>
                <a:gd name="T4" fmla="*/ 96 w 96"/>
                <a:gd name="T5" fmla="*/ 30 h 138"/>
                <a:gd name="T6" fmla="*/ 90 w 96"/>
                <a:gd name="T7" fmla="*/ 36 h 138"/>
                <a:gd name="T8" fmla="*/ 84 w 96"/>
                <a:gd name="T9" fmla="*/ 42 h 138"/>
                <a:gd name="T10" fmla="*/ 72 w 96"/>
                <a:gd name="T11" fmla="*/ 48 h 138"/>
                <a:gd name="T12" fmla="*/ 66 w 96"/>
                <a:gd name="T13" fmla="*/ 54 h 138"/>
                <a:gd name="T14" fmla="*/ 60 w 96"/>
                <a:gd name="T15" fmla="*/ 60 h 138"/>
                <a:gd name="T16" fmla="*/ 54 w 96"/>
                <a:gd name="T17" fmla="*/ 66 h 138"/>
                <a:gd name="T18" fmla="*/ 42 w 96"/>
                <a:gd name="T19" fmla="*/ 78 h 138"/>
                <a:gd name="T20" fmla="*/ 30 w 96"/>
                <a:gd name="T21" fmla="*/ 90 h 138"/>
                <a:gd name="T22" fmla="*/ 24 w 96"/>
                <a:gd name="T23" fmla="*/ 108 h 138"/>
                <a:gd name="T24" fmla="*/ 12 w 96"/>
                <a:gd name="T25" fmla="*/ 120 h 138"/>
                <a:gd name="T26" fmla="*/ 0 w 96"/>
                <a:gd name="T27" fmla="*/ 138 h 138"/>
                <a:gd name="T28" fmla="*/ 0 w 96"/>
                <a:gd name="T29" fmla="*/ 120 h 138"/>
                <a:gd name="T30" fmla="*/ 0 w 96"/>
                <a:gd name="T31" fmla="*/ 102 h 138"/>
                <a:gd name="T32" fmla="*/ 0 w 96"/>
                <a:gd name="T33" fmla="*/ 96 h 138"/>
                <a:gd name="T34" fmla="*/ 0 w 96"/>
                <a:gd name="T35" fmla="*/ 84 h 138"/>
                <a:gd name="T36" fmla="*/ 6 w 96"/>
                <a:gd name="T37" fmla="*/ 72 h 138"/>
                <a:gd name="T38" fmla="*/ 6 w 96"/>
                <a:gd name="T39" fmla="*/ 54 h 138"/>
                <a:gd name="T40" fmla="*/ 6 w 96"/>
                <a:gd name="T41" fmla="*/ 36 h 138"/>
                <a:gd name="T42" fmla="*/ 12 w 96"/>
                <a:gd name="T43" fmla="*/ 30 h 138"/>
                <a:gd name="T44" fmla="*/ 12 w 96"/>
                <a:gd name="T45" fmla="*/ 18 h 138"/>
                <a:gd name="T46" fmla="*/ 12 w 96"/>
                <a:gd name="T47" fmla="*/ 12 h 138"/>
                <a:gd name="T48" fmla="*/ 12 w 96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38">
                  <a:moveTo>
                    <a:pt x="12" y="0"/>
                  </a:moveTo>
                  <a:lnTo>
                    <a:pt x="12" y="0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42" y="78"/>
                  </a:lnTo>
                  <a:lnTo>
                    <a:pt x="30" y="90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6" y="54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7" name="Freeform 13"/>
            <p:cNvSpPr>
              <a:spLocks/>
            </p:cNvSpPr>
            <p:nvPr/>
          </p:nvSpPr>
          <p:spPr bwMode="auto">
            <a:xfrm>
              <a:off x="4249" y="3926"/>
              <a:ext cx="114" cy="138"/>
            </a:xfrm>
            <a:custGeom>
              <a:avLst/>
              <a:gdLst>
                <a:gd name="T0" fmla="*/ 0 w 114"/>
                <a:gd name="T1" fmla="*/ 48 h 138"/>
                <a:gd name="T2" fmla="*/ 0 w 114"/>
                <a:gd name="T3" fmla="*/ 48 h 138"/>
                <a:gd name="T4" fmla="*/ 78 w 114"/>
                <a:gd name="T5" fmla="*/ 0 h 138"/>
                <a:gd name="T6" fmla="*/ 78 w 114"/>
                <a:gd name="T7" fmla="*/ 12 h 138"/>
                <a:gd name="T8" fmla="*/ 78 w 114"/>
                <a:gd name="T9" fmla="*/ 24 h 138"/>
                <a:gd name="T10" fmla="*/ 78 w 114"/>
                <a:gd name="T11" fmla="*/ 30 h 138"/>
                <a:gd name="T12" fmla="*/ 84 w 114"/>
                <a:gd name="T13" fmla="*/ 36 h 138"/>
                <a:gd name="T14" fmla="*/ 84 w 114"/>
                <a:gd name="T15" fmla="*/ 48 h 138"/>
                <a:gd name="T16" fmla="*/ 84 w 114"/>
                <a:gd name="T17" fmla="*/ 54 h 138"/>
                <a:gd name="T18" fmla="*/ 90 w 114"/>
                <a:gd name="T19" fmla="*/ 72 h 138"/>
                <a:gd name="T20" fmla="*/ 96 w 114"/>
                <a:gd name="T21" fmla="*/ 84 h 138"/>
                <a:gd name="T22" fmla="*/ 102 w 114"/>
                <a:gd name="T23" fmla="*/ 102 h 138"/>
                <a:gd name="T24" fmla="*/ 108 w 114"/>
                <a:gd name="T25" fmla="*/ 120 h 138"/>
                <a:gd name="T26" fmla="*/ 114 w 114"/>
                <a:gd name="T27" fmla="*/ 138 h 138"/>
                <a:gd name="T28" fmla="*/ 102 w 114"/>
                <a:gd name="T29" fmla="*/ 126 h 138"/>
                <a:gd name="T30" fmla="*/ 84 w 114"/>
                <a:gd name="T31" fmla="*/ 114 h 138"/>
                <a:gd name="T32" fmla="*/ 60 w 114"/>
                <a:gd name="T33" fmla="*/ 90 h 138"/>
                <a:gd name="T34" fmla="*/ 42 w 114"/>
                <a:gd name="T35" fmla="*/ 78 h 138"/>
                <a:gd name="T36" fmla="*/ 30 w 114"/>
                <a:gd name="T37" fmla="*/ 66 h 138"/>
                <a:gd name="T38" fmla="*/ 18 w 114"/>
                <a:gd name="T39" fmla="*/ 54 h 138"/>
                <a:gd name="T40" fmla="*/ 6 w 114"/>
                <a:gd name="T41" fmla="*/ 48 h 138"/>
                <a:gd name="T42" fmla="*/ 0 w 114"/>
                <a:gd name="T43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38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72"/>
                  </a:lnTo>
                  <a:lnTo>
                    <a:pt x="96" y="84"/>
                  </a:lnTo>
                  <a:lnTo>
                    <a:pt x="102" y="102"/>
                  </a:lnTo>
                  <a:lnTo>
                    <a:pt x="108" y="120"/>
                  </a:lnTo>
                  <a:lnTo>
                    <a:pt x="114" y="138"/>
                  </a:lnTo>
                  <a:lnTo>
                    <a:pt x="102" y="126"/>
                  </a:lnTo>
                  <a:lnTo>
                    <a:pt x="84" y="114"/>
                  </a:lnTo>
                  <a:lnTo>
                    <a:pt x="60" y="90"/>
                  </a:lnTo>
                  <a:lnTo>
                    <a:pt x="42" y="78"/>
                  </a:lnTo>
                  <a:lnTo>
                    <a:pt x="30" y="66"/>
                  </a:lnTo>
                  <a:lnTo>
                    <a:pt x="18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8" name="Freeform 14"/>
            <p:cNvSpPr>
              <a:spLocks/>
            </p:cNvSpPr>
            <p:nvPr/>
          </p:nvSpPr>
          <p:spPr bwMode="auto">
            <a:xfrm>
              <a:off x="3774" y="3589"/>
              <a:ext cx="150" cy="114"/>
            </a:xfrm>
            <a:custGeom>
              <a:avLst/>
              <a:gdLst>
                <a:gd name="T0" fmla="*/ 150 w 150"/>
                <a:gd name="T1" fmla="*/ 48 h 114"/>
                <a:gd name="T2" fmla="*/ 150 w 150"/>
                <a:gd name="T3" fmla="*/ 48 h 114"/>
                <a:gd name="T4" fmla="*/ 90 w 150"/>
                <a:gd name="T5" fmla="*/ 114 h 114"/>
                <a:gd name="T6" fmla="*/ 90 w 150"/>
                <a:gd name="T7" fmla="*/ 102 h 114"/>
                <a:gd name="T8" fmla="*/ 84 w 150"/>
                <a:gd name="T9" fmla="*/ 96 h 114"/>
                <a:gd name="T10" fmla="*/ 78 w 150"/>
                <a:gd name="T11" fmla="*/ 90 h 114"/>
                <a:gd name="T12" fmla="*/ 72 w 150"/>
                <a:gd name="T13" fmla="*/ 78 h 114"/>
                <a:gd name="T14" fmla="*/ 66 w 150"/>
                <a:gd name="T15" fmla="*/ 72 h 114"/>
                <a:gd name="T16" fmla="*/ 60 w 150"/>
                <a:gd name="T17" fmla="*/ 66 h 114"/>
                <a:gd name="T18" fmla="*/ 60 w 150"/>
                <a:gd name="T19" fmla="*/ 60 h 114"/>
                <a:gd name="T20" fmla="*/ 54 w 150"/>
                <a:gd name="T21" fmla="*/ 54 h 114"/>
                <a:gd name="T22" fmla="*/ 42 w 150"/>
                <a:gd name="T23" fmla="*/ 42 h 114"/>
                <a:gd name="T24" fmla="*/ 24 w 150"/>
                <a:gd name="T25" fmla="*/ 30 h 114"/>
                <a:gd name="T26" fmla="*/ 12 w 150"/>
                <a:gd name="T27" fmla="*/ 12 h 114"/>
                <a:gd name="T28" fmla="*/ 0 w 150"/>
                <a:gd name="T29" fmla="*/ 0 h 114"/>
                <a:gd name="T30" fmla="*/ 12 w 150"/>
                <a:gd name="T31" fmla="*/ 0 h 114"/>
                <a:gd name="T32" fmla="*/ 18 w 150"/>
                <a:gd name="T33" fmla="*/ 6 h 114"/>
                <a:gd name="T34" fmla="*/ 36 w 150"/>
                <a:gd name="T35" fmla="*/ 12 h 114"/>
                <a:gd name="T36" fmla="*/ 54 w 150"/>
                <a:gd name="T37" fmla="*/ 18 h 114"/>
                <a:gd name="T38" fmla="*/ 72 w 150"/>
                <a:gd name="T39" fmla="*/ 24 h 114"/>
                <a:gd name="T40" fmla="*/ 90 w 150"/>
                <a:gd name="T41" fmla="*/ 30 h 114"/>
                <a:gd name="T42" fmla="*/ 108 w 150"/>
                <a:gd name="T43" fmla="*/ 36 h 114"/>
                <a:gd name="T44" fmla="*/ 126 w 150"/>
                <a:gd name="T45" fmla="*/ 42 h 114"/>
                <a:gd name="T46" fmla="*/ 150 w 150"/>
                <a:gd name="T47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150" y="48"/>
                  </a:moveTo>
                  <a:lnTo>
                    <a:pt x="150" y="48"/>
                  </a:lnTo>
                  <a:lnTo>
                    <a:pt x="90" y="114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2" y="42"/>
                  </a:lnTo>
                  <a:lnTo>
                    <a:pt x="24" y="3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72" y="24"/>
                  </a:lnTo>
                  <a:lnTo>
                    <a:pt x="90" y="30"/>
                  </a:lnTo>
                  <a:lnTo>
                    <a:pt x="108" y="36"/>
                  </a:lnTo>
                  <a:lnTo>
                    <a:pt x="126" y="42"/>
                  </a:lnTo>
                  <a:lnTo>
                    <a:pt x="15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799" name="Freeform 15"/>
            <p:cNvSpPr>
              <a:spLocks/>
            </p:cNvSpPr>
            <p:nvPr/>
          </p:nvSpPr>
          <p:spPr bwMode="auto">
            <a:xfrm>
              <a:off x="4176" y="3950"/>
              <a:ext cx="97" cy="132"/>
            </a:xfrm>
            <a:custGeom>
              <a:avLst/>
              <a:gdLst>
                <a:gd name="T0" fmla="*/ 0 w 97"/>
                <a:gd name="T1" fmla="*/ 6 h 132"/>
                <a:gd name="T2" fmla="*/ 0 w 97"/>
                <a:gd name="T3" fmla="*/ 6 h 132"/>
                <a:gd name="T4" fmla="*/ 97 w 97"/>
                <a:gd name="T5" fmla="*/ 0 h 132"/>
                <a:gd name="T6" fmla="*/ 91 w 97"/>
                <a:gd name="T7" fmla="*/ 6 h 132"/>
                <a:gd name="T8" fmla="*/ 85 w 97"/>
                <a:gd name="T9" fmla="*/ 18 h 132"/>
                <a:gd name="T10" fmla="*/ 85 w 97"/>
                <a:gd name="T11" fmla="*/ 24 h 132"/>
                <a:gd name="T12" fmla="*/ 79 w 97"/>
                <a:gd name="T13" fmla="*/ 30 h 132"/>
                <a:gd name="T14" fmla="*/ 79 w 97"/>
                <a:gd name="T15" fmla="*/ 42 h 132"/>
                <a:gd name="T16" fmla="*/ 73 w 97"/>
                <a:gd name="T17" fmla="*/ 48 h 132"/>
                <a:gd name="T18" fmla="*/ 73 w 97"/>
                <a:gd name="T19" fmla="*/ 66 h 132"/>
                <a:gd name="T20" fmla="*/ 67 w 97"/>
                <a:gd name="T21" fmla="*/ 78 h 132"/>
                <a:gd name="T22" fmla="*/ 67 w 97"/>
                <a:gd name="T23" fmla="*/ 96 h 132"/>
                <a:gd name="T24" fmla="*/ 61 w 97"/>
                <a:gd name="T25" fmla="*/ 114 h 132"/>
                <a:gd name="T26" fmla="*/ 55 w 97"/>
                <a:gd name="T27" fmla="*/ 132 h 132"/>
                <a:gd name="T28" fmla="*/ 48 w 97"/>
                <a:gd name="T29" fmla="*/ 114 h 132"/>
                <a:gd name="T30" fmla="*/ 42 w 97"/>
                <a:gd name="T31" fmla="*/ 102 h 132"/>
                <a:gd name="T32" fmla="*/ 36 w 97"/>
                <a:gd name="T33" fmla="*/ 84 h 132"/>
                <a:gd name="T34" fmla="*/ 30 w 97"/>
                <a:gd name="T35" fmla="*/ 72 h 132"/>
                <a:gd name="T36" fmla="*/ 24 w 97"/>
                <a:gd name="T37" fmla="*/ 54 h 132"/>
                <a:gd name="T38" fmla="*/ 18 w 97"/>
                <a:gd name="T39" fmla="*/ 36 h 132"/>
                <a:gd name="T40" fmla="*/ 12 w 97"/>
                <a:gd name="T41" fmla="*/ 24 h 132"/>
                <a:gd name="T42" fmla="*/ 6 w 97"/>
                <a:gd name="T43" fmla="*/ 12 h 132"/>
                <a:gd name="T44" fmla="*/ 0 w 97"/>
                <a:gd name="T4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32">
                  <a:moveTo>
                    <a:pt x="0" y="6"/>
                  </a:moveTo>
                  <a:lnTo>
                    <a:pt x="0" y="6"/>
                  </a:lnTo>
                  <a:lnTo>
                    <a:pt x="97" y="0"/>
                  </a:lnTo>
                  <a:lnTo>
                    <a:pt x="91" y="6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79" y="30"/>
                  </a:lnTo>
                  <a:lnTo>
                    <a:pt x="79" y="42"/>
                  </a:lnTo>
                  <a:lnTo>
                    <a:pt x="73" y="48"/>
                  </a:lnTo>
                  <a:lnTo>
                    <a:pt x="73" y="66"/>
                  </a:lnTo>
                  <a:lnTo>
                    <a:pt x="67" y="78"/>
                  </a:lnTo>
                  <a:lnTo>
                    <a:pt x="67" y="96"/>
                  </a:lnTo>
                  <a:lnTo>
                    <a:pt x="61" y="114"/>
                  </a:lnTo>
                  <a:lnTo>
                    <a:pt x="55" y="132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54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800" name="Freeform 16"/>
            <p:cNvSpPr>
              <a:spLocks/>
            </p:cNvSpPr>
            <p:nvPr/>
          </p:nvSpPr>
          <p:spPr bwMode="auto">
            <a:xfrm>
              <a:off x="4092" y="3956"/>
              <a:ext cx="96" cy="126"/>
            </a:xfrm>
            <a:custGeom>
              <a:avLst/>
              <a:gdLst>
                <a:gd name="T0" fmla="*/ 0 w 96"/>
                <a:gd name="T1" fmla="*/ 0 h 126"/>
                <a:gd name="T2" fmla="*/ 0 w 96"/>
                <a:gd name="T3" fmla="*/ 0 h 126"/>
                <a:gd name="T4" fmla="*/ 96 w 96"/>
                <a:gd name="T5" fmla="*/ 0 h 126"/>
                <a:gd name="T6" fmla="*/ 90 w 96"/>
                <a:gd name="T7" fmla="*/ 6 h 126"/>
                <a:gd name="T8" fmla="*/ 84 w 96"/>
                <a:gd name="T9" fmla="*/ 18 h 126"/>
                <a:gd name="T10" fmla="*/ 78 w 96"/>
                <a:gd name="T11" fmla="*/ 24 h 126"/>
                <a:gd name="T12" fmla="*/ 72 w 96"/>
                <a:gd name="T13" fmla="*/ 30 h 126"/>
                <a:gd name="T14" fmla="*/ 72 w 96"/>
                <a:gd name="T15" fmla="*/ 36 h 126"/>
                <a:gd name="T16" fmla="*/ 66 w 96"/>
                <a:gd name="T17" fmla="*/ 48 h 126"/>
                <a:gd name="T18" fmla="*/ 60 w 96"/>
                <a:gd name="T19" fmla="*/ 60 h 126"/>
                <a:gd name="T20" fmla="*/ 48 w 96"/>
                <a:gd name="T21" fmla="*/ 96 h 126"/>
                <a:gd name="T22" fmla="*/ 42 w 96"/>
                <a:gd name="T23" fmla="*/ 108 h 126"/>
                <a:gd name="T24" fmla="*/ 36 w 96"/>
                <a:gd name="T25" fmla="*/ 126 h 126"/>
                <a:gd name="T26" fmla="*/ 36 w 96"/>
                <a:gd name="T27" fmla="*/ 120 h 126"/>
                <a:gd name="T28" fmla="*/ 30 w 96"/>
                <a:gd name="T29" fmla="*/ 114 h 126"/>
                <a:gd name="T30" fmla="*/ 30 w 96"/>
                <a:gd name="T31" fmla="*/ 96 h 126"/>
                <a:gd name="T32" fmla="*/ 24 w 96"/>
                <a:gd name="T33" fmla="*/ 78 h 126"/>
                <a:gd name="T34" fmla="*/ 18 w 96"/>
                <a:gd name="T35" fmla="*/ 66 h 126"/>
                <a:gd name="T36" fmla="*/ 18 w 96"/>
                <a:gd name="T37" fmla="*/ 48 h 126"/>
                <a:gd name="T38" fmla="*/ 12 w 96"/>
                <a:gd name="T39" fmla="*/ 30 h 126"/>
                <a:gd name="T40" fmla="*/ 6 w 96"/>
                <a:gd name="T41" fmla="*/ 24 h 126"/>
                <a:gd name="T42" fmla="*/ 6 w 96"/>
                <a:gd name="T43" fmla="*/ 12 h 126"/>
                <a:gd name="T44" fmla="*/ 6 w 96"/>
                <a:gd name="T45" fmla="*/ 6 h 126"/>
                <a:gd name="T46" fmla="*/ 0 w 96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6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66" y="48"/>
                  </a:lnTo>
                  <a:lnTo>
                    <a:pt x="60" y="60"/>
                  </a:lnTo>
                  <a:lnTo>
                    <a:pt x="48" y="96"/>
                  </a:lnTo>
                  <a:lnTo>
                    <a:pt x="42" y="108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96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801" name="Freeform 17"/>
            <p:cNvSpPr>
              <a:spLocks/>
            </p:cNvSpPr>
            <p:nvPr/>
          </p:nvSpPr>
          <p:spPr bwMode="auto">
            <a:xfrm>
              <a:off x="3774" y="3830"/>
              <a:ext cx="150" cy="108"/>
            </a:xfrm>
            <a:custGeom>
              <a:avLst/>
              <a:gdLst>
                <a:gd name="T0" fmla="*/ 90 w 150"/>
                <a:gd name="T1" fmla="*/ 0 h 108"/>
                <a:gd name="T2" fmla="*/ 90 w 150"/>
                <a:gd name="T3" fmla="*/ 0 h 108"/>
                <a:gd name="T4" fmla="*/ 150 w 150"/>
                <a:gd name="T5" fmla="*/ 60 h 108"/>
                <a:gd name="T6" fmla="*/ 138 w 150"/>
                <a:gd name="T7" fmla="*/ 60 h 108"/>
                <a:gd name="T8" fmla="*/ 126 w 150"/>
                <a:gd name="T9" fmla="*/ 66 h 108"/>
                <a:gd name="T10" fmla="*/ 120 w 150"/>
                <a:gd name="T11" fmla="*/ 66 h 108"/>
                <a:gd name="T12" fmla="*/ 108 w 150"/>
                <a:gd name="T13" fmla="*/ 72 h 108"/>
                <a:gd name="T14" fmla="*/ 90 w 150"/>
                <a:gd name="T15" fmla="*/ 72 h 108"/>
                <a:gd name="T16" fmla="*/ 84 w 150"/>
                <a:gd name="T17" fmla="*/ 78 h 108"/>
                <a:gd name="T18" fmla="*/ 72 w 150"/>
                <a:gd name="T19" fmla="*/ 78 h 108"/>
                <a:gd name="T20" fmla="*/ 54 w 150"/>
                <a:gd name="T21" fmla="*/ 90 h 108"/>
                <a:gd name="T22" fmla="*/ 36 w 150"/>
                <a:gd name="T23" fmla="*/ 96 h 108"/>
                <a:gd name="T24" fmla="*/ 18 w 150"/>
                <a:gd name="T25" fmla="*/ 102 h 108"/>
                <a:gd name="T26" fmla="*/ 0 w 150"/>
                <a:gd name="T27" fmla="*/ 108 h 108"/>
                <a:gd name="T28" fmla="*/ 6 w 150"/>
                <a:gd name="T29" fmla="*/ 102 h 108"/>
                <a:gd name="T30" fmla="*/ 6 w 150"/>
                <a:gd name="T31" fmla="*/ 96 h 108"/>
                <a:gd name="T32" fmla="*/ 18 w 150"/>
                <a:gd name="T33" fmla="*/ 84 h 108"/>
                <a:gd name="T34" fmla="*/ 30 w 150"/>
                <a:gd name="T35" fmla="*/ 72 h 108"/>
                <a:gd name="T36" fmla="*/ 42 w 150"/>
                <a:gd name="T37" fmla="*/ 54 h 108"/>
                <a:gd name="T38" fmla="*/ 54 w 150"/>
                <a:gd name="T39" fmla="*/ 42 h 108"/>
                <a:gd name="T40" fmla="*/ 66 w 150"/>
                <a:gd name="T41" fmla="*/ 30 h 108"/>
                <a:gd name="T42" fmla="*/ 78 w 150"/>
                <a:gd name="T43" fmla="*/ 18 h 108"/>
                <a:gd name="T44" fmla="*/ 84 w 150"/>
                <a:gd name="T45" fmla="*/ 12 h 108"/>
                <a:gd name="T46" fmla="*/ 90 w 150"/>
                <a:gd name="T4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08">
                  <a:moveTo>
                    <a:pt x="90" y="0"/>
                  </a:moveTo>
                  <a:lnTo>
                    <a:pt x="90" y="0"/>
                  </a:lnTo>
                  <a:lnTo>
                    <a:pt x="150" y="60"/>
                  </a:lnTo>
                  <a:lnTo>
                    <a:pt x="138" y="60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08" y="72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78"/>
                  </a:lnTo>
                  <a:lnTo>
                    <a:pt x="54" y="90"/>
                  </a:lnTo>
                  <a:lnTo>
                    <a:pt x="36" y="96"/>
                  </a:lnTo>
                  <a:lnTo>
                    <a:pt x="18" y="102"/>
                  </a:lnTo>
                  <a:lnTo>
                    <a:pt x="0" y="108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42" y="54"/>
                  </a:lnTo>
                  <a:lnTo>
                    <a:pt x="54" y="42"/>
                  </a:lnTo>
                  <a:lnTo>
                    <a:pt x="66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802" name="Freeform 18"/>
            <p:cNvSpPr>
              <a:spLocks/>
            </p:cNvSpPr>
            <p:nvPr/>
          </p:nvSpPr>
          <p:spPr bwMode="auto">
            <a:xfrm>
              <a:off x="3876" y="3890"/>
              <a:ext cx="132" cy="126"/>
            </a:xfrm>
            <a:custGeom>
              <a:avLst/>
              <a:gdLst>
                <a:gd name="T0" fmla="*/ 54 w 132"/>
                <a:gd name="T1" fmla="*/ 0 h 126"/>
                <a:gd name="T2" fmla="*/ 54 w 132"/>
                <a:gd name="T3" fmla="*/ 0 h 126"/>
                <a:gd name="T4" fmla="*/ 132 w 132"/>
                <a:gd name="T5" fmla="*/ 42 h 126"/>
                <a:gd name="T6" fmla="*/ 120 w 132"/>
                <a:gd name="T7" fmla="*/ 48 h 126"/>
                <a:gd name="T8" fmla="*/ 108 w 132"/>
                <a:gd name="T9" fmla="*/ 48 h 126"/>
                <a:gd name="T10" fmla="*/ 102 w 132"/>
                <a:gd name="T11" fmla="*/ 54 h 126"/>
                <a:gd name="T12" fmla="*/ 90 w 132"/>
                <a:gd name="T13" fmla="*/ 60 h 126"/>
                <a:gd name="T14" fmla="*/ 84 w 132"/>
                <a:gd name="T15" fmla="*/ 66 h 126"/>
                <a:gd name="T16" fmla="*/ 78 w 132"/>
                <a:gd name="T17" fmla="*/ 66 h 126"/>
                <a:gd name="T18" fmla="*/ 66 w 132"/>
                <a:gd name="T19" fmla="*/ 72 h 126"/>
                <a:gd name="T20" fmla="*/ 60 w 132"/>
                <a:gd name="T21" fmla="*/ 78 h 126"/>
                <a:gd name="T22" fmla="*/ 48 w 132"/>
                <a:gd name="T23" fmla="*/ 90 h 126"/>
                <a:gd name="T24" fmla="*/ 30 w 132"/>
                <a:gd name="T25" fmla="*/ 102 h 126"/>
                <a:gd name="T26" fmla="*/ 24 w 132"/>
                <a:gd name="T27" fmla="*/ 108 h 126"/>
                <a:gd name="T28" fmla="*/ 12 w 132"/>
                <a:gd name="T29" fmla="*/ 114 h 126"/>
                <a:gd name="T30" fmla="*/ 0 w 132"/>
                <a:gd name="T31" fmla="*/ 126 h 126"/>
                <a:gd name="T32" fmla="*/ 6 w 132"/>
                <a:gd name="T33" fmla="*/ 108 h 126"/>
                <a:gd name="T34" fmla="*/ 12 w 132"/>
                <a:gd name="T35" fmla="*/ 90 h 126"/>
                <a:gd name="T36" fmla="*/ 18 w 132"/>
                <a:gd name="T37" fmla="*/ 78 h 126"/>
                <a:gd name="T38" fmla="*/ 24 w 132"/>
                <a:gd name="T39" fmla="*/ 60 h 126"/>
                <a:gd name="T40" fmla="*/ 36 w 132"/>
                <a:gd name="T41" fmla="*/ 48 h 126"/>
                <a:gd name="T42" fmla="*/ 42 w 132"/>
                <a:gd name="T43" fmla="*/ 30 h 126"/>
                <a:gd name="T44" fmla="*/ 42 w 132"/>
                <a:gd name="T45" fmla="*/ 24 h 126"/>
                <a:gd name="T46" fmla="*/ 48 w 132"/>
                <a:gd name="T47" fmla="*/ 12 h 126"/>
                <a:gd name="T48" fmla="*/ 48 w 132"/>
                <a:gd name="T49" fmla="*/ 6 h 126"/>
                <a:gd name="T50" fmla="*/ 54 w 132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26">
                  <a:moveTo>
                    <a:pt x="54" y="0"/>
                  </a:moveTo>
                  <a:lnTo>
                    <a:pt x="54" y="0"/>
                  </a:lnTo>
                  <a:lnTo>
                    <a:pt x="132" y="42"/>
                  </a:lnTo>
                  <a:lnTo>
                    <a:pt x="120" y="48"/>
                  </a:lnTo>
                  <a:lnTo>
                    <a:pt x="108" y="48"/>
                  </a:lnTo>
                  <a:lnTo>
                    <a:pt x="102" y="54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48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08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36" y="48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803" name="Freeform 19"/>
            <p:cNvSpPr>
              <a:spLocks/>
            </p:cNvSpPr>
            <p:nvPr/>
          </p:nvSpPr>
          <p:spPr bwMode="auto">
            <a:xfrm>
              <a:off x="3702" y="3697"/>
              <a:ext cx="156" cy="78"/>
            </a:xfrm>
            <a:custGeom>
              <a:avLst/>
              <a:gdLst>
                <a:gd name="T0" fmla="*/ 156 w 156"/>
                <a:gd name="T1" fmla="*/ 0 h 78"/>
                <a:gd name="T2" fmla="*/ 156 w 156"/>
                <a:gd name="T3" fmla="*/ 0 h 78"/>
                <a:gd name="T4" fmla="*/ 156 w 156"/>
                <a:gd name="T5" fmla="*/ 78 h 78"/>
                <a:gd name="T6" fmla="*/ 144 w 156"/>
                <a:gd name="T7" fmla="*/ 72 h 78"/>
                <a:gd name="T8" fmla="*/ 138 w 156"/>
                <a:gd name="T9" fmla="*/ 66 h 78"/>
                <a:gd name="T10" fmla="*/ 126 w 156"/>
                <a:gd name="T11" fmla="*/ 66 h 78"/>
                <a:gd name="T12" fmla="*/ 120 w 156"/>
                <a:gd name="T13" fmla="*/ 60 h 78"/>
                <a:gd name="T14" fmla="*/ 108 w 156"/>
                <a:gd name="T15" fmla="*/ 54 h 78"/>
                <a:gd name="T16" fmla="*/ 102 w 156"/>
                <a:gd name="T17" fmla="*/ 54 h 78"/>
                <a:gd name="T18" fmla="*/ 84 w 156"/>
                <a:gd name="T19" fmla="*/ 48 h 78"/>
                <a:gd name="T20" fmla="*/ 60 w 156"/>
                <a:gd name="T21" fmla="*/ 42 h 78"/>
                <a:gd name="T22" fmla="*/ 42 w 156"/>
                <a:gd name="T23" fmla="*/ 42 h 78"/>
                <a:gd name="T24" fmla="*/ 24 w 156"/>
                <a:gd name="T25" fmla="*/ 36 h 78"/>
                <a:gd name="T26" fmla="*/ 0 w 156"/>
                <a:gd name="T27" fmla="*/ 30 h 78"/>
                <a:gd name="T28" fmla="*/ 18 w 156"/>
                <a:gd name="T29" fmla="*/ 24 h 78"/>
                <a:gd name="T30" fmla="*/ 42 w 156"/>
                <a:gd name="T31" fmla="*/ 24 h 78"/>
                <a:gd name="T32" fmla="*/ 60 w 156"/>
                <a:gd name="T33" fmla="*/ 18 h 78"/>
                <a:gd name="T34" fmla="*/ 78 w 156"/>
                <a:gd name="T35" fmla="*/ 12 h 78"/>
                <a:gd name="T36" fmla="*/ 96 w 156"/>
                <a:gd name="T37" fmla="*/ 12 h 78"/>
                <a:gd name="T38" fmla="*/ 108 w 156"/>
                <a:gd name="T39" fmla="*/ 12 h 78"/>
                <a:gd name="T40" fmla="*/ 120 w 156"/>
                <a:gd name="T41" fmla="*/ 6 h 78"/>
                <a:gd name="T42" fmla="*/ 138 w 156"/>
                <a:gd name="T43" fmla="*/ 6 h 78"/>
                <a:gd name="T44" fmla="*/ 144 w 156"/>
                <a:gd name="T45" fmla="*/ 0 h 78"/>
                <a:gd name="T46" fmla="*/ 156 w 15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78">
                  <a:moveTo>
                    <a:pt x="156" y="0"/>
                  </a:moveTo>
                  <a:lnTo>
                    <a:pt x="156" y="0"/>
                  </a:lnTo>
                  <a:lnTo>
                    <a:pt x="156" y="78"/>
                  </a:lnTo>
                  <a:lnTo>
                    <a:pt x="144" y="72"/>
                  </a:lnTo>
                  <a:lnTo>
                    <a:pt x="138" y="66"/>
                  </a:lnTo>
                  <a:lnTo>
                    <a:pt x="126" y="66"/>
                  </a:lnTo>
                  <a:lnTo>
                    <a:pt x="120" y="60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84" y="48"/>
                  </a:lnTo>
                  <a:lnTo>
                    <a:pt x="60" y="42"/>
                  </a:lnTo>
                  <a:lnTo>
                    <a:pt x="42" y="42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60" y="18"/>
                  </a:lnTo>
                  <a:lnTo>
                    <a:pt x="78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804" name="Freeform 20"/>
            <p:cNvSpPr>
              <a:spLocks/>
            </p:cNvSpPr>
            <p:nvPr/>
          </p:nvSpPr>
          <p:spPr bwMode="auto">
            <a:xfrm>
              <a:off x="4170" y="3427"/>
              <a:ext cx="91" cy="132"/>
            </a:xfrm>
            <a:custGeom>
              <a:avLst/>
              <a:gdLst>
                <a:gd name="T0" fmla="*/ 91 w 91"/>
                <a:gd name="T1" fmla="*/ 132 h 132"/>
                <a:gd name="T2" fmla="*/ 91 w 91"/>
                <a:gd name="T3" fmla="*/ 132 h 132"/>
                <a:gd name="T4" fmla="*/ 0 w 91"/>
                <a:gd name="T5" fmla="*/ 126 h 132"/>
                <a:gd name="T6" fmla="*/ 6 w 91"/>
                <a:gd name="T7" fmla="*/ 114 h 132"/>
                <a:gd name="T8" fmla="*/ 12 w 91"/>
                <a:gd name="T9" fmla="*/ 108 h 132"/>
                <a:gd name="T10" fmla="*/ 18 w 91"/>
                <a:gd name="T11" fmla="*/ 102 h 132"/>
                <a:gd name="T12" fmla="*/ 24 w 91"/>
                <a:gd name="T13" fmla="*/ 96 h 132"/>
                <a:gd name="T14" fmla="*/ 30 w 91"/>
                <a:gd name="T15" fmla="*/ 84 h 132"/>
                <a:gd name="T16" fmla="*/ 36 w 91"/>
                <a:gd name="T17" fmla="*/ 78 h 132"/>
                <a:gd name="T18" fmla="*/ 36 w 91"/>
                <a:gd name="T19" fmla="*/ 72 h 132"/>
                <a:gd name="T20" fmla="*/ 42 w 91"/>
                <a:gd name="T21" fmla="*/ 66 h 132"/>
                <a:gd name="T22" fmla="*/ 48 w 91"/>
                <a:gd name="T23" fmla="*/ 48 h 132"/>
                <a:gd name="T24" fmla="*/ 61 w 91"/>
                <a:gd name="T25" fmla="*/ 36 h 132"/>
                <a:gd name="T26" fmla="*/ 67 w 91"/>
                <a:gd name="T27" fmla="*/ 18 h 132"/>
                <a:gd name="T28" fmla="*/ 79 w 91"/>
                <a:gd name="T29" fmla="*/ 0 h 132"/>
                <a:gd name="T30" fmla="*/ 79 w 91"/>
                <a:gd name="T31" fmla="*/ 18 h 132"/>
                <a:gd name="T32" fmla="*/ 79 w 91"/>
                <a:gd name="T33" fmla="*/ 36 h 132"/>
                <a:gd name="T34" fmla="*/ 85 w 91"/>
                <a:gd name="T35" fmla="*/ 66 h 132"/>
                <a:gd name="T36" fmla="*/ 85 w 91"/>
                <a:gd name="T37" fmla="*/ 84 h 132"/>
                <a:gd name="T38" fmla="*/ 85 w 91"/>
                <a:gd name="T39" fmla="*/ 102 h 132"/>
                <a:gd name="T40" fmla="*/ 91 w 91"/>
                <a:gd name="T41" fmla="*/ 120 h 132"/>
                <a:gd name="T42" fmla="*/ 91 w 91"/>
                <a:gd name="T43" fmla="*/ 126 h 132"/>
                <a:gd name="T44" fmla="*/ 91 w 91"/>
                <a:gd name="T4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32">
                  <a:moveTo>
                    <a:pt x="91" y="132"/>
                  </a:moveTo>
                  <a:lnTo>
                    <a:pt x="91" y="132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0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61" y="36"/>
                  </a:lnTo>
                  <a:lnTo>
                    <a:pt x="67" y="18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79" y="36"/>
                  </a:lnTo>
                  <a:lnTo>
                    <a:pt x="85" y="66"/>
                  </a:lnTo>
                  <a:lnTo>
                    <a:pt x="85" y="84"/>
                  </a:lnTo>
                  <a:lnTo>
                    <a:pt x="85" y="102"/>
                  </a:lnTo>
                  <a:lnTo>
                    <a:pt x="91" y="120"/>
                  </a:lnTo>
                  <a:lnTo>
                    <a:pt x="91" y="126"/>
                  </a:lnTo>
                  <a:lnTo>
                    <a:pt x="91" y="1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805" name="Freeform 21"/>
            <p:cNvSpPr>
              <a:spLocks/>
            </p:cNvSpPr>
            <p:nvPr/>
          </p:nvSpPr>
          <p:spPr bwMode="auto">
            <a:xfrm>
              <a:off x="3882" y="3493"/>
              <a:ext cx="120" cy="132"/>
            </a:xfrm>
            <a:custGeom>
              <a:avLst/>
              <a:gdLst>
                <a:gd name="T0" fmla="*/ 120 w 120"/>
                <a:gd name="T1" fmla="*/ 90 h 132"/>
                <a:gd name="T2" fmla="*/ 120 w 120"/>
                <a:gd name="T3" fmla="*/ 90 h 132"/>
                <a:gd name="T4" fmla="*/ 42 w 120"/>
                <a:gd name="T5" fmla="*/ 132 h 132"/>
                <a:gd name="T6" fmla="*/ 42 w 120"/>
                <a:gd name="T7" fmla="*/ 126 h 132"/>
                <a:gd name="T8" fmla="*/ 42 w 120"/>
                <a:gd name="T9" fmla="*/ 114 h 132"/>
                <a:gd name="T10" fmla="*/ 42 w 120"/>
                <a:gd name="T11" fmla="*/ 108 h 132"/>
                <a:gd name="T12" fmla="*/ 36 w 120"/>
                <a:gd name="T13" fmla="*/ 96 h 132"/>
                <a:gd name="T14" fmla="*/ 36 w 120"/>
                <a:gd name="T15" fmla="*/ 90 h 132"/>
                <a:gd name="T16" fmla="*/ 30 w 120"/>
                <a:gd name="T17" fmla="*/ 84 h 132"/>
                <a:gd name="T18" fmla="*/ 24 w 120"/>
                <a:gd name="T19" fmla="*/ 66 h 132"/>
                <a:gd name="T20" fmla="*/ 18 w 120"/>
                <a:gd name="T21" fmla="*/ 54 h 132"/>
                <a:gd name="T22" fmla="*/ 12 w 120"/>
                <a:gd name="T23" fmla="*/ 36 h 132"/>
                <a:gd name="T24" fmla="*/ 6 w 120"/>
                <a:gd name="T25" fmla="*/ 18 h 132"/>
                <a:gd name="T26" fmla="*/ 0 w 120"/>
                <a:gd name="T27" fmla="*/ 0 h 132"/>
                <a:gd name="T28" fmla="*/ 6 w 120"/>
                <a:gd name="T29" fmla="*/ 6 h 132"/>
                <a:gd name="T30" fmla="*/ 12 w 120"/>
                <a:gd name="T31" fmla="*/ 12 h 132"/>
                <a:gd name="T32" fmla="*/ 30 w 120"/>
                <a:gd name="T33" fmla="*/ 24 h 132"/>
                <a:gd name="T34" fmla="*/ 42 w 120"/>
                <a:gd name="T35" fmla="*/ 36 h 132"/>
                <a:gd name="T36" fmla="*/ 60 w 120"/>
                <a:gd name="T37" fmla="*/ 48 h 132"/>
                <a:gd name="T38" fmla="*/ 72 w 120"/>
                <a:gd name="T39" fmla="*/ 60 h 132"/>
                <a:gd name="T40" fmla="*/ 90 w 120"/>
                <a:gd name="T41" fmla="*/ 66 h 132"/>
                <a:gd name="T42" fmla="*/ 102 w 120"/>
                <a:gd name="T43" fmla="*/ 78 h 132"/>
                <a:gd name="T44" fmla="*/ 120 w 120"/>
                <a:gd name="T45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32">
                  <a:moveTo>
                    <a:pt x="120" y="90"/>
                  </a:moveTo>
                  <a:lnTo>
                    <a:pt x="120" y="90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24" y="66"/>
                  </a:lnTo>
                  <a:lnTo>
                    <a:pt x="18" y="54"/>
                  </a:lnTo>
                  <a:lnTo>
                    <a:pt x="12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30" y="24"/>
                  </a:lnTo>
                  <a:lnTo>
                    <a:pt x="42" y="36"/>
                  </a:lnTo>
                  <a:lnTo>
                    <a:pt x="60" y="48"/>
                  </a:lnTo>
                  <a:lnTo>
                    <a:pt x="72" y="60"/>
                  </a:lnTo>
                  <a:lnTo>
                    <a:pt x="90" y="66"/>
                  </a:lnTo>
                  <a:lnTo>
                    <a:pt x="102" y="78"/>
                  </a:lnTo>
                  <a:lnTo>
                    <a:pt x="12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806" name="Freeform 22"/>
            <p:cNvSpPr>
              <a:spLocks/>
            </p:cNvSpPr>
            <p:nvPr/>
          </p:nvSpPr>
          <p:spPr bwMode="auto">
            <a:xfrm>
              <a:off x="4080" y="3421"/>
              <a:ext cx="96" cy="138"/>
            </a:xfrm>
            <a:custGeom>
              <a:avLst/>
              <a:gdLst>
                <a:gd name="T0" fmla="*/ 96 w 96"/>
                <a:gd name="T1" fmla="*/ 120 h 138"/>
                <a:gd name="T2" fmla="*/ 96 w 96"/>
                <a:gd name="T3" fmla="*/ 120 h 138"/>
                <a:gd name="T4" fmla="*/ 0 w 96"/>
                <a:gd name="T5" fmla="*/ 138 h 138"/>
                <a:gd name="T6" fmla="*/ 6 w 96"/>
                <a:gd name="T7" fmla="*/ 126 h 138"/>
                <a:gd name="T8" fmla="*/ 12 w 96"/>
                <a:gd name="T9" fmla="*/ 120 h 138"/>
                <a:gd name="T10" fmla="*/ 12 w 96"/>
                <a:gd name="T11" fmla="*/ 108 h 138"/>
                <a:gd name="T12" fmla="*/ 12 w 96"/>
                <a:gd name="T13" fmla="*/ 102 h 138"/>
                <a:gd name="T14" fmla="*/ 18 w 96"/>
                <a:gd name="T15" fmla="*/ 96 h 138"/>
                <a:gd name="T16" fmla="*/ 18 w 96"/>
                <a:gd name="T17" fmla="*/ 84 h 138"/>
                <a:gd name="T18" fmla="*/ 18 w 96"/>
                <a:gd name="T19" fmla="*/ 72 h 138"/>
                <a:gd name="T20" fmla="*/ 18 w 96"/>
                <a:gd name="T21" fmla="*/ 54 h 138"/>
                <a:gd name="T22" fmla="*/ 18 w 96"/>
                <a:gd name="T23" fmla="*/ 36 h 138"/>
                <a:gd name="T24" fmla="*/ 18 w 96"/>
                <a:gd name="T25" fmla="*/ 18 h 138"/>
                <a:gd name="T26" fmla="*/ 24 w 96"/>
                <a:gd name="T27" fmla="*/ 0 h 138"/>
                <a:gd name="T28" fmla="*/ 24 w 96"/>
                <a:gd name="T29" fmla="*/ 6 h 138"/>
                <a:gd name="T30" fmla="*/ 30 w 96"/>
                <a:gd name="T31" fmla="*/ 12 h 138"/>
                <a:gd name="T32" fmla="*/ 42 w 96"/>
                <a:gd name="T33" fmla="*/ 30 h 138"/>
                <a:gd name="T34" fmla="*/ 54 w 96"/>
                <a:gd name="T35" fmla="*/ 60 h 138"/>
                <a:gd name="T36" fmla="*/ 66 w 96"/>
                <a:gd name="T37" fmla="*/ 72 h 138"/>
                <a:gd name="T38" fmla="*/ 72 w 96"/>
                <a:gd name="T39" fmla="*/ 90 h 138"/>
                <a:gd name="T40" fmla="*/ 84 w 96"/>
                <a:gd name="T41" fmla="*/ 102 h 138"/>
                <a:gd name="T42" fmla="*/ 90 w 96"/>
                <a:gd name="T43" fmla="*/ 114 h 138"/>
                <a:gd name="T44" fmla="*/ 96 w 96"/>
                <a:gd name="T4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38">
                  <a:moveTo>
                    <a:pt x="96" y="120"/>
                  </a:moveTo>
                  <a:lnTo>
                    <a:pt x="96" y="120"/>
                  </a:lnTo>
                  <a:lnTo>
                    <a:pt x="0" y="138"/>
                  </a:lnTo>
                  <a:lnTo>
                    <a:pt x="6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96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84" y="102"/>
                  </a:lnTo>
                  <a:lnTo>
                    <a:pt x="90" y="114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4807" name="Freeform 23"/>
            <p:cNvSpPr>
              <a:spLocks/>
            </p:cNvSpPr>
            <p:nvPr/>
          </p:nvSpPr>
          <p:spPr bwMode="auto">
            <a:xfrm>
              <a:off x="3966" y="3463"/>
              <a:ext cx="126" cy="132"/>
            </a:xfrm>
            <a:custGeom>
              <a:avLst/>
              <a:gdLst>
                <a:gd name="T0" fmla="*/ 126 w 126"/>
                <a:gd name="T1" fmla="*/ 84 h 132"/>
                <a:gd name="T2" fmla="*/ 126 w 126"/>
                <a:gd name="T3" fmla="*/ 84 h 132"/>
                <a:gd name="T4" fmla="*/ 48 w 126"/>
                <a:gd name="T5" fmla="*/ 132 h 132"/>
                <a:gd name="T6" fmla="*/ 48 w 126"/>
                <a:gd name="T7" fmla="*/ 126 h 132"/>
                <a:gd name="T8" fmla="*/ 48 w 126"/>
                <a:gd name="T9" fmla="*/ 114 h 132"/>
                <a:gd name="T10" fmla="*/ 48 w 126"/>
                <a:gd name="T11" fmla="*/ 108 h 132"/>
                <a:gd name="T12" fmla="*/ 42 w 126"/>
                <a:gd name="T13" fmla="*/ 102 h 132"/>
                <a:gd name="T14" fmla="*/ 42 w 126"/>
                <a:gd name="T15" fmla="*/ 96 h 132"/>
                <a:gd name="T16" fmla="*/ 42 w 126"/>
                <a:gd name="T17" fmla="*/ 90 h 132"/>
                <a:gd name="T18" fmla="*/ 36 w 126"/>
                <a:gd name="T19" fmla="*/ 84 h 132"/>
                <a:gd name="T20" fmla="*/ 30 w 126"/>
                <a:gd name="T21" fmla="*/ 66 h 132"/>
                <a:gd name="T22" fmla="*/ 18 w 126"/>
                <a:gd name="T23" fmla="*/ 36 h 132"/>
                <a:gd name="T24" fmla="*/ 12 w 126"/>
                <a:gd name="T25" fmla="*/ 18 h 132"/>
                <a:gd name="T26" fmla="*/ 0 w 126"/>
                <a:gd name="T27" fmla="*/ 0 h 132"/>
                <a:gd name="T28" fmla="*/ 18 w 126"/>
                <a:gd name="T29" fmla="*/ 12 h 132"/>
                <a:gd name="T30" fmla="*/ 24 w 126"/>
                <a:gd name="T31" fmla="*/ 18 h 132"/>
                <a:gd name="T32" fmla="*/ 30 w 126"/>
                <a:gd name="T33" fmla="*/ 24 h 132"/>
                <a:gd name="T34" fmla="*/ 48 w 126"/>
                <a:gd name="T35" fmla="*/ 36 h 132"/>
                <a:gd name="T36" fmla="*/ 60 w 126"/>
                <a:gd name="T37" fmla="*/ 42 h 132"/>
                <a:gd name="T38" fmla="*/ 78 w 126"/>
                <a:gd name="T39" fmla="*/ 54 h 132"/>
                <a:gd name="T40" fmla="*/ 90 w 126"/>
                <a:gd name="T41" fmla="*/ 66 h 132"/>
                <a:gd name="T42" fmla="*/ 108 w 126"/>
                <a:gd name="T43" fmla="*/ 78 h 132"/>
                <a:gd name="T44" fmla="*/ 114 w 126"/>
                <a:gd name="T45" fmla="*/ 84 h 132"/>
                <a:gd name="T46" fmla="*/ 126 w 126"/>
                <a:gd name="T47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126" y="84"/>
                  </a:moveTo>
                  <a:lnTo>
                    <a:pt x="126" y="84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8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48" y="36"/>
                  </a:lnTo>
                  <a:lnTo>
                    <a:pt x="60" y="42"/>
                  </a:lnTo>
                  <a:lnTo>
                    <a:pt x="78" y="54"/>
                  </a:lnTo>
                  <a:lnTo>
                    <a:pt x="90" y="66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26" y="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54808" name="Line 24"/>
          <p:cNvSpPr>
            <a:spLocks noChangeAspect="1" noChangeShapeType="1"/>
          </p:cNvSpPr>
          <p:nvPr/>
        </p:nvSpPr>
        <p:spPr bwMode="auto">
          <a:xfrm flipV="1">
            <a:off x="4794250" y="4097338"/>
            <a:ext cx="114300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09" name="Line 25"/>
          <p:cNvSpPr>
            <a:spLocks noChangeAspect="1" noChangeShapeType="1"/>
          </p:cNvSpPr>
          <p:nvPr/>
        </p:nvSpPr>
        <p:spPr bwMode="auto">
          <a:xfrm flipH="1">
            <a:off x="4325938" y="4462463"/>
            <a:ext cx="120650" cy="292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0" name="Line 26"/>
          <p:cNvSpPr>
            <a:spLocks noChangeAspect="1" noChangeShapeType="1"/>
          </p:cNvSpPr>
          <p:nvPr/>
        </p:nvSpPr>
        <p:spPr bwMode="auto">
          <a:xfrm flipH="1">
            <a:off x="4406900" y="4510088"/>
            <a:ext cx="95250" cy="233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1" name="Line 27"/>
          <p:cNvSpPr>
            <a:spLocks noChangeAspect="1" noChangeShapeType="1"/>
          </p:cNvSpPr>
          <p:nvPr/>
        </p:nvSpPr>
        <p:spPr bwMode="auto">
          <a:xfrm>
            <a:off x="4325938" y="4754563"/>
            <a:ext cx="163512" cy="138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2" name="Line 28"/>
          <p:cNvSpPr>
            <a:spLocks noChangeAspect="1" noChangeShapeType="1"/>
          </p:cNvSpPr>
          <p:nvPr/>
        </p:nvSpPr>
        <p:spPr bwMode="auto">
          <a:xfrm flipV="1">
            <a:off x="4729163" y="4914900"/>
            <a:ext cx="258762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3" name="Line 29"/>
          <p:cNvSpPr>
            <a:spLocks noChangeAspect="1" noChangeShapeType="1"/>
          </p:cNvSpPr>
          <p:nvPr/>
        </p:nvSpPr>
        <p:spPr bwMode="auto">
          <a:xfrm flipV="1">
            <a:off x="4714875" y="4868863"/>
            <a:ext cx="2174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4" name="Line 30"/>
          <p:cNvSpPr>
            <a:spLocks noChangeAspect="1" noChangeShapeType="1"/>
          </p:cNvSpPr>
          <p:nvPr/>
        </p:nvSpPr>
        <p:spPr bwMode="auto">
          <a:xfrm flipV="1">
            <a:off x="4987925" y="4618038"/>
            <a:ext cx="122238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5" name="Line 31"/>
          <p:cNvSpPr>
            <a:spLocks noChangeAspect="1" noChangeShapeType="1"/>
          </p:cNvSpPr>
          <p:nvPr/>
        </p:nvSpPr>
        <p:spPr bwMode="auto">
          <a:xfrm flipH="1" flipV="1">
            <a:off x="4837113" y="4394200"/>
            <a:ext cx="273050" cy="223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6" name="Line 32"/>
          <p:cNvSpPr>
            <a:spLocks noChangeAspect="1" noChangeShapeType="1"/>
          </p:cNvSpPr>
          <p:nvPr/>
        </p:nvSpPr>
        <p:spPr bwMode="auto">
          <a:xfrm flipH="1" flipV="1">
            <a:off x="4808538" y="4456113"/>
            <a:ext cx="217487" cy="173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7" name="Line 33"/>
          <p:cNvSpPr>
            <a:spLocks noChangeAspect="1" noChangeShapeType="1"/>
          </p:cNvSpPr>
          <p:nvPr/>
        </p:nvSpPr>
        <p:spPr bwMode="auto">
          <a:xfrm flipV="1">
            <a:off x="4446588" y="4394200"/>
            <a:ext cx="390525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8" name="Line 34"/>
          <p:cNvSpPr>
            <a:spLocks noChangeAspect="1" noChangeShapeType="1"/>
          </p:cNvSpPr>
          <p:nvPr/>
        </p:nvSpPr>
        <p:spPr bwMode="auto">
          <a:xfrm>
            <a:off x="4987925" y="4914900"/>
            <a:ext cx="268288" cy="225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19" name="Line 35"/>
          <p:cNvSpPr>
            <a:spLocks noChangeAspect="1" noChangeShapeType="1"/>
          </p:cNvSpPr>
          <p:nvPr/>
        </p:nvSpPr>
        <p:spPr bwMode="auto">
          <a:xfrm flipH="1">
            <a:off x="5189538" y="5140325"/>
            <a:ext cx="66675" cy="182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0" name="Line 36"/>
          <p:cNvSpPr>
            <a:spLocks noChangeAspect="1" noChangeShapeType="1"/>
          </p:cNvSpPr>
          <p:nvPr/>
        </p:nvSpPr>
        <p:spPr bwMode="auto">
          <a:xfrm flipH="1">
            <a:off x="5256213" y="5184775"/>
            <a:ext cx="61912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1" name="Line 37"/>
          <p:cNvSpPr>
            <a:spLocks noChangeAspect="1" noChangeShapeType="1"/>
          </p:cNvSpPr>
          <p:nvPr/>
        </p:nvSpPr>
        <p:spPr bwMode="auto">
          <a:xfrm>
            <a:off x="5267325" y="5532438"/>
            <a:ext cx="155575" cy="128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2" name="Line 38"/>
          <p:cNvSpPr>
            <a:spLocks noChangeAspect="1" noChangeShapeType="1"/>
          </p:cNvSpPr>
          <p:nvPr/>
        </p:nvSpPr>
        <p:spPr bwMode="auto">
          <a:xfrm flipV="1">
            <a:off x="5422900" y="5591175"/>
            <a:ext cx="393700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3" name="Line 39"/>
          <p:cNvSpPr>
            <a:spLocks noChangeAspect="1" noChangeShapeType="1"/>
          </p:cNvSpPr>
          <p:nvPr/>
        </p:nvSpPr>
        <p:spPr bwMode="auto">
          <a:xfrm flipV="1">
            <a:off x="5445125" y="5546725"/>
            <a:ext cx="312738" cy="55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4" name="Line 40"/>
          <p:cNvSpPr>
            <a:spLocks noChangeAspect="1" noChangeShapeType="1"/>
          </p:cNvSpPr>
          <p:nvPr/>
        </p:nvSpPr>
        <p:spPr bwMode="auto">
          <a:xfrm flipV="1">
            <a:off x="5816600" y="5295900"/>
            <a:ext cx="117475" cy="295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5" name="Line 41"/>
          <p:cNvSpPr>
            <a:spLocks noChangeAspect="1" noChangeShapeType="1"/>
          </p:cNvSpPr>
          <p:nvPr/>
        </p:nvSpPr>
        <p:spPr bwMode="auto">
          <a:xfrm flipH="1" flipV="1">
            <a:off x="5661025" y="5072063"/>
            <a:ext cx="273050" cy="223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6" name="Line 42"/>
          <p:cNvSpPr>
            <a:spLocks noChangeAspect="1" noChangeShapeType="1"/>
          </p:cNvSpPr>
          <p:nvPr/>
        </p:nvSpPr>
        <p:spPr bwMode="auto">
          <a:xfrm flipH="1" flipV="1">
            <a:off x="5637213" y="5133975"/>
            <a:ext cx="217487" cy="1778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7" name="Line 43"/>
          <p:cNvSpPr>
            <a:spLocks noChangeAspect="1" noChangeShapeType="1"/>
          </p:cNvSpPr>
          <p:nvPr/>
        </p:nvSpPr>
        <p:spPr bwMode="auto">
          <a:xfrm flipV="1">
            <a:off x="5256213" y="5072063"/>
            <a:ext cx="404812" cy="682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8" name="Line 44"/>
          <p:cNvSpPr>
            <a:spLocks noChangeAspect="1" noChangeShapeType="1"/>
          </p:cNvSpPr>
          <p:nvPr/>
        </p:nvSpPr>
        <p:spPr bwMode="auto">
          <a:xfrm flipH="1">
            <a:off x="3684588" y="5605463"/>
            <a:ext cx="352425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29" name="Freeform 45"/>
          <p:cNvSpPr>
            <a:spLocks noChangeAspect="1"/>
          </p:cNvSpPr>
          <p:nvPr/>
        </p:nvSpPr>
        <p:spPr bwMode="auto">
          <a:xfrm>
            <a:off x="3684588" y="5586413"/>
            <a:ext cx="369887" cy="120650"/>
          </a:xfrm>
          <a:custGeom>
            <a:avLst/>
            <a:gdLst>
              <a:gd name="T0" fmla="*/ 110 w 116"/>
              <a:gd name="T1" fmla="*/ 0 h 50"/>
              <a:gd name="T2" fmla="*/ 112 w 116"/>
              <a:gd name="T3" fmla="*/ 8 h 50"/>
              <a:gd name="T4" fmla="*/ 116 w 116"/>
              <a:gd name="T5" fmla="*/ 17 h 50"/>
              <a:gd name="T6" fmla="*/ 0 w 116"/>
              <a:gd name="T7" fmla="*/ 50 h 50"/>
              <a:gd name="T8" fmla="*/ 0 w 116"/>
              <a:gd name="T9" fmla="*/ 33 h 50"/>
              <a:gd name="T10" fmla="*/ 110 w 116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" h="50">
                <a:moveTo>
                  <a:pt x="110" y="0"/>
                </a:moveTo>
                <a:lnTo>
                  <a:pt x="112" y="8"/>
                </a:lnTo>
                <a:lnTo>
                  <a:pt x="116" y="17"/>
                </a:lnTo>
                <a:lnTo>
                  <a:pt x="0" y="50"/>
                </a:lnTo>
                <a:lnTo>
                  <a:pt x="0" y="33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0" name="Line 46"/>
          <p:cNvSpPr>
            <a:spLocks noChangeAspect="1" noChangeShapeType="1"/>
          </p:cNvSpPr>
          <p:nvPr/>
        </p:nvSpPr>
        <p:spPr bwMode="auto">
          <a:xfrm flipV="1">
            <a:off x="3684588" y="5553075"/>
            <a:ext cx="282575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1" name="Line 47"/>
          <p:cNvSpPr>
            <a:spLocks noChangeAspect="1" noChangeShapeType="1"/>
          </p:cNvSpPr>
          <p:nvPr/>
        </p:nvSpPr>
        <p:spPr bwMode="auto">
          <a:xfrm flipV="1">
            <a:off x="4041775" y="5570538"/>
            <a:ext cx="1270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2" name="Line 48"/>
          <p:cNvSpPr>
            <a:spLocks noChangeAspect="1" noChangeShapeType="1"/>
          </p:cNvSpPr>
          <p:nvPr/>
        </p:nvSpPr>
        <p:spPr bwMode="auto">
          <a:xfrm flipH="1" flipV="1">
            <a:off x="3770313" y="5395913"/>
            <a:ext cx="176212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3" name="Line 49"/>
          <p:cNvSpPr>
            <a:spLocks noChangeAspect="1" noChangeShapeType="1"/>
          </p:cNvSpPr>
          <p:nvPr/>
        </p:nvSpPr>
        <p:spPr bwMode="auto">
          <a:xfrm flipH="1" flipV="1">
            <a:off x="3770313" y="5438775"/>
            <a:ext cx="166687" cy="33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4" name="Line 50"/>
          <p:cNvSpPr>
            <a:spLocks noChangeAspect="1" noChangeShapeType="1"/>
          </p:cNvSpPr>
          <p:nvPr/>
        </p:nvSpPr>
        <p:spPr bwMode="auto">
          <a:xfrm flipH="1">
            <a:off x="3435350" y="5395913"/>
            <a:ext cx="334963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5" name="Line 51"/>
          <p:cNvSpPr>
            <a:spLocks noChangeAspect="1" noChangeShapeType="1"/>
          </p:cNvSpPr>
          <p:nvPr/>
        </p:nvSpPr>
        <p:spPr bwMode="auto">
          <a:xfrm flipH="1">
            <a:off x="3376613" y="5472113"/>
            <a:ext cx="5873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6" name="Line 52"/>
          <p:cNvSpPr>
            <a:spLocks noChangeAspect="1" noChangeShapeType="1"/>
          </p:cNvSpPr>
          <p:nvPr/>
        </p:nvSpPr>
        <p:spPr bwMode="auto">
          <a:xfrm flipH="1">
            <a:off x="3427413" y="5499100"/>
            <a:ext cx="39687" cy="98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7" name="Line 53"/>
          <p:cNvSpPr>
            <a:spLocks noChangeAspect="1" noChangeShapeType="1"/>
          </p:cNvSpPr>
          <p:nvPr/>
        </p:nvSpPr>
        <p:spPr bwMode="auto">
          <a:xfrm flipH="1" flipV="1">
            <a:off x="3371850" y="5619750"/>
            <a:ext cx="309563" cy="68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8" name="Freeform 54"/>
          <p:cNvSpPr>
            <a:spLocks noChangeAspect="1"/>
          </p:cNvSpPr>
          <p:nvPr/>
        </p:nvSpPr>
        <p:spPr bwMode="auto">
          <a:xfrm>
            <a:off x="3348038" y="5602288"/>
            <a:ext cx="336550" cy="104775"/>
          </a:xfrm>
          <a:custGeom>
            <a:avLst/>
            <a:gdLst>
              <a:gd name="T0" fmla="*/ 0 w 105"/>
              <a:gd name="T1" fmla="*/ 14 h 43"/>
              <a:gd name="T2" fmla="*/ 9 w 105"/>
              <a:gd name="T3" fmla="*/ 7 h 43"/>
              <a:gd name="T4" fmla="*/ 14 w 105"/>
              <a:gd name="T5" fmla="*/ 0 h 43"/>
              <a:gd name="T6" fmla="*/ 105 w 105"/>
              <a:gd name="T7" fmla="*/ 26 h 43"/>
              <a:gd name="T8" fmla="*/ 105 w 105"/>
              <a:gd name="T9" fmla="*/ 43 h 43"/>
              <a:gd name="T10" fmla="*/ 0 w 105"/>
              <a:gd name="T11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43">
                <a:moveTo>
                  <a:pt x="0" y="14"/>
                </a:moveTo>
                <a:lnTo>
                  <a:pt x="9" y="7"/>
                </a:lnTo>
                <a:lnTo>
                  <a:pt x="14" y="0"/>
                </a:lnTo>
                <a:lnTo>
                  <a:pt x="105" y="26"/>
                </a:lnTo>
                <a:lnTo>
                  <a:pt x="105" y="43"/>
                </a:lnTo>
                <a:lnTo>
                  <a:pt x="0" y="14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39" name="Line 55"/>
          <p:cNvSpPr>
            <a:spLocks noChangeAspect="1" noChangeShapeType="1"/>
          </p:cNvSpPr>
          <p:nvPr/>
        </p:nvSpPr>
        <p:spPr bwMode="auto">
          <a:xfrm flipV="1">
            <a:off x="3770313" y="5241925"/>
            <a:ext cx="49212" cy="153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0" name="Line 56"/>
          <p:cNvSpPr>
            <a:spLocks noChangeAspect="1" noChangeShapeType="1"/>
          </p:cNvSpPr>
          <p:nvPr/>
        </p:nvSpPr>
        <p:spPr bwMode="auto">
          <a:xfrm flipV="1">
            <a:off x="3819525" y="5192713"/>
            <a:ext cx="217488" cy="492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1" name="Line 57"/>
          <p:cNvSpPr>
            <a:spLocks noChangeAspect="1" noChangeShapeType="1"/>
          </p:cNvSpPr>
          <p:nvPr/>
        </p:nvSpPr>
        <p:spPr bwMode="auto">
          <a:xfrm flipV="1">
            <a:off x="3819525" y="5146675"/>
            <a:ext cx="200025" cy="428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2" name="Line 58"/>
          <p:cNvSpPr>
            <a:spLocks noChangeAspect="1" noChangeShapeType="1"/>
          </p:cNvSpPr>
          <p:nvPr/>
        </p:nvSpPr>
        <p:spPr bwMode="auto">
          <a:xfrm flipV="1">
            <a:off x="4205288" y="5022850"/>
            <a:ext cx="11112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3" name="Line 59"/>
          <p:cNvSpPr>
            <a:spLocks noChangeAspect="1" noChangeShapeType="1"/>
          </p:cNvSpPr>
          <p:nvPr/>
        </p:nvSpPr>
        <p:spPr bwMode="auto">
          <a:xfrm flipH="1" flipV="1">
            <a:off x="3908425" y="4957763"/>
            <a:ext cx="307975" cy="650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4" name="Line 60"/>
          <p:cNvSpPr>
            <a:spLocks noChangeAspect="1" noChangeShapeType="1"/>
          </p:cNvSpPr>
          <p:nvPr/>
        </p:nvSpPr>
        <p:spPr bwMode="auto">
          <a:xfrm flipH="1" flipV="1">
            <a:off x="3908425" y="5006975"/>
            <a:ext cx="238125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5" name="Line 61"/>
          <p:cNvSpPr>
            <a:spLocks noChangeAspect="1" noChangeShapeType="1"/>
          </p:cNvSpPr>
          <p:nvPr/>
        </p:nvSpPr>
        <p:spPr bwMode="auto">
          <a:xfrm flipH="1">
            <a:off x="3551238" y="4957763"/>
            <a:ext cx="357187" cy="809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6" name="Line 62"/>
          <p:cNvSpPr>
            <a:spLocks noChangeAspect="1" noChangeShapeType="1"/>
          </p:cNvSpPr>
          <p:nvPr/>
        </p:nvSpPr>
        <p:spPr bwMode="auto">
          <a:xfrm flipH="1">
            <a:off x="3513138" y="5038725"/>
            <a:ext cx="38100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7" name="Line 63"/>
          <p:cNvSpPr>
            <a:spLocks noChangeAspect="1" noChangeShapeType="1"/>
          </p:cNvSpPr>
          <p:nvPr/>
        </p:nvSpPr>
        <p:spPr bwMode="auto">
          <a:xfrm flipH="1">
            <a:off x="3563938" y="5065713"/>
            <a:ext cx="28575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8" name="Line 64"/>
          <p:cNvSpPr>
            <a:spLocks noChangeAspect="1" noChangeShapeType="1"/>
          </p:cNvSpPr>
          <p:nvPr/>
        </p:nvSpPr>
        <p:spPr bwMode="auto">
          <a:xfrm flipH="1" flipV="1">
            <a:off x="3513138" y="5180013"/>
            <a:ext cx="306387" cy="619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49" name="Line 65"/>
          <p:cNvSpPr>
            <a:spLocks noChangeAspect="1" noChangeShapeType="1"/>
          </p:cNvSpPr>
          <p:nvPr/>
        </p:nvSpPr>
        <p:spPr bwMode="auto">
          <a:xfrm>
            <a:off x="5041900" y="5821363"/>
            <a:ext cx="15240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0" name="Freeform 66"/>
          <p:cNvSpPr>
            <a:spLocks noChangeAspect="1"/>
          </p:cNvSpPr>
          <p:nvPr/>
        </p:nvSpPr>
        <p:spPr bwMode="auto">
          <a:xfrm>
            <a:off x="5016500" y="5811838"/>
            <a:ext cx="204788" cy="209550"/>
          </a:xfrm>
          <a:custGeom>
            <a:avLst/>
            <a:gdLst>
              <a:gd name="T0" fmla="*/ 0 w 64"/>
              <a:gd name="T1" fmla="*/ 6 h 86"/>
              <a:gd name="T2" fmla="*/ 17 w 64"/>
              <a:gd name="T3" fmla="*/ 0 h 86"/>
              <a:gd name="T4" fmla="*/ 64 w 64"/>
              <a:gd name="T5" fmla="*/ 84 h 86"/>
              <a:gd name="T6" fmla="*/ 47 w 64"/>
              <a:gd name="T7" fmla="*/ 86 h 86"/>
              <a:gd name="T8" fmla="*/ 0 w 64"/>
              <a:gd name="T9" fmla="*/ 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6">
                <a:moveTo>
                  <a:pt x="0" y="6"/>
                </a:moveTo>
                <a:lnTo>
                  <a:pt x="17" y="0"/>
                </a:lnTo>
                <a:lnTo>
                  <a:pt x="64" y="84"/>
                </a:lnTo>
                <a:lnTo>
                  <a:pt x="47" y="86"/>
                </a:lnTo>
                <a:lnTo>
                  <a:pt x="0" y="6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1" name="Line 67"/>
          <p:cNvSpPr>
            <a:spLocks noChangeAspect="1" noChangeShapeType="1"/>
          </p:cNvSpPr>
          <p:nvPr/>
        </p:nvSpPr>
        <p:spPr bwMode="auto">
          <a:xfrm flipH="1" flipV="1">
            <a:off x="4997450" y="5876925"/>
            <a:ext cx="119063" cy="1508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2" name="Line 68"/>
          <p:cNvSpPr>
            <a:spLocks noChangeAspect="1" noChangeShapeType="1"/>
          </p:cNvSpPr>
          <p:nvPr/>
        </p:nvSpPr>
        <p:spPr bwMode="auto">
          <a:xfrm flipH="1">
            <a:off x="4945063" y="5821363"/>
            <a:ext cx="96837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3" name="Line 69"/>
          <p:cNvSpPr>
            <a:spLocks noChangeAspect="1" noChangeShapeType="1"/>
          </p:cNvSpPr>
          <p:nvPr/>
        </p:nvSpPr>
        <p:spPr bwMode="auto">
          <a:xfrm flipH="1">
            <a:off x="4748213" y="5953125"/>
            <a:ext cx="25400" cy="873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4" name="Line 70"/>
          <p:cNvSpPr>
            <a:spLocks noChangeAspect="1" noChangeShapeType="1"/>
          </p:cNvSpPr>
          <p:nvPr/>
        </p:nvSpPr>
        <p:spPr bwMode="auto">
          <a:xfrm flipH="1">
            <a:off x="4803775" y="5962650"/>
            <a:ext cx="20638" cy="71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5" name="Line 71"/>
          <p:cNvSpPr>
            <a:spLocks noChangeAspect="1" noChangeShapeType="1"/>
          </p:cNvSpPr>
          <p:nvPr/>
        </p:nvSpPr>
        <p:spPr bwMode="auto">
          <a:xfrm>
            <a:off x="4748213" y="6040438"/>
            <a:ext cx="157162" cy="200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6" name="Line 72"/>
          <p:cNvSpPr>
            <a:spLocks noChangeAspect="1" noChangeShapeType="1"/>
          </p:cNvSpPr>
          <p:nvPr/>
        </p:nvSpPr>
        <p:spPr bwMode="auto">
          <a:xfrm flipH="1">
            <a:off x="4908550" y="6227763"/>
            <a:ext cx="21431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7" name="Freeform 73"/>
          <p:cNvSpPr>
            <a:spLocks noChangeAspect="1"/>
          </p:cNvSpPr>
          <p:nvPr/>
        </p:nvSpPr>
        <p:spPr bwMode="auto">
          <a:xfrm>
            <a:off x="4899025" y="6207125"/>
            <a:ext cx="252413" cy="57150"/>
          </a:xfrm>
          <a:custGeom>
            <a:avLst/>
            <a:gdLst>
              <a:gd name="T0" fmla="*/ 65 w 79"/>
              <a:gd name="T1" fmla="*/ 0 h 23"/>
              <a:gd name="T2" fmla="*/ 79 w 79"/>
              <a:gd name="T3" fmla="*/ 18 h 23"/>
              <a:gd name="T4" fmla="*/ 5 w 79"/>
              <a:gd name="T5" fmla="*/ 23 h 23"/>
              <a:gd name="T6" fmla="*/ 0 w 79"/>
              <a:gd name="T7" fmla="*/ 5 h 23"/>
              <a:gd name="T8" fmla="*/ 65 w 79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23">
                <a:moveTo>
                  <a:pt x="65" y="0"/>
                </a:moveTo>
                <a:lnTo>
                  <a:pt x="79" y="18"/>
                </a:lnTo>
                <a:lnTo>
                  <a:pt x="5" y="23"/>
                </a:lnTo>
                <a:lnTo>
                  <a:pt x="0" y="5"/>
                </a:lnTo>
                <a:lnTo>
                  <a:pt x="65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8" name="Line 74"/>
          <p:cNvSpPr>
            <a:spLocks noChangeAspect="1" noChangeShapeType="1"/>
          </p:cNvSpPr>
          <p:nvPr/>
        </p:nvSpPr>
        <p:spPr bwMode="auto">
          <a:xfrm flipV="1">
            <a:off x="4937125" y="6181725"/>
            <a:ext cx="139700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59" name="Line 75"/>
          <p:cNvSpPr>
            <a:spLocks noChangeAspect="1" noChangeShapeType="1"/>
          </p:cNvSpPr>
          <p:nvPr/>
        </p:nvSpPr>
        <p:spPr bwMode="auto">
          <a:xfrm flipH="1">
            <a:off x="5129213" y="6021388"/>
            <a:ext cx="65087" cy="20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0" name="Freeform 76"/>
          <p:cNvSpPr>
            <a:spLocks noChangeAspect="1"/>
          </p:cNvSpPr>
          <p:nvPr/>
        </p:nvSpPr>
        <p:spPr bwMode="auto">
          <a:xfrm>
            <a:off x="5105400" y="6018213"/>
            <a:ext cx="115888" cy="231775"/>
          </a:xfrm>
          <a:custGeom>
            <a:avLst/>
            <a:gdLst>
              <a:gd name="T0" fmla="*/ 14 w 36"/>
              <a:gd name="T1" fmla="*/ 95 h 95"/>
              <a:gd name="T2" fmla="*/ 0 w 36"/>
              <a:gd name="T3" fmla="*/ 77 h 95"/>
              <a:gd name="T4" fmla="*/ 19 w 36"/>
              <a:gd name="T5" fmla="*/ 2 h 95"/>
              <a:gd name="T6" fmla="*/ 36 w 36"/>
              <a:gd name="T7" fmla="*/ 0 h 95"/>
              <a:gd name="T8" fmla="*/ 14 w 36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95">
                <a:moveTo>
                  <a:pt x="14" y="95"/>
                </a:moveTo>
                <a:lnTo>
                  <a:pt x="0" y="77"/>
                </a:lnTo>
                <a:lnTo>
                  <a:pt x="19" y="2"/>
                </a:lnTo>
                <a:lnTo>
                  <a:pt x="36" y="0"/>
                </a:lnTo>
                <a:lnTo>
                  <a:pt x="14" y="9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1" name="Line 77"/>
          <p:cNvSpPr>
            <a:spLocks noChangeAspect="1" noChangeShapeType="1"/>
          </p:cNvSpPr>
          <p:nvPr/>
        </p:nvSpPr>
        <p:spPr bwMode="auto">
          <a:xfrm flipH="1">
            <a:off x="4535488" y="6040438"/>
            <a:ext cx="212725" cy="11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2" name="Line 78"/>
          <p:cNvSpPr>
            <a:spLocks noChangeAspect="1" noChangeShapeType="1"/>
          </p:cNvSpPr>
          <p:nvPr/>
        </p:nvSpPr>
        <p:spPr bwMode="auto">
          <a:xfrm flipH="1" flipV="1">
            <a:off x="4465638" y="5965825"/>
            <a:ext cx="69850" cy="85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3" name="Line 79"/>
          <p:cNvSpPr>
            <a:spLocks noChangeAspect="1" noChangeShapeType="1"/>
          </p:cNvSpPr>
          <p:nvPr/>
        </p:nvSpPr>
        <p:spPr bwMode="auto">
          <a:xfrm flipH="1" flipV="1">
            <a:off x="4422775" y="5988050"/>
            <a:ext cx="55563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4" name="Line 80"/>
          <p:cNvSpPr>
            <a:spLocks noChangeAspect="1" noChangeShapeType="1"/>
          </p:cNvSpPr>
          <p:nvPr/>
        </p:nvSpPr>
        <p:spPr bwMode="auto">
          <a:xfrm flipH="1">
            <a:off x="4143375" y="5861050"/>
            <a:ext cx="1047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5" name="Line 81"/>
          <p:cNvSpPr>
            <a:spLocks noChangeAspect="1" noChangeShapeType="1"/>
          </p:cNvSpPr>
          <p:nvPr/>
        </p:nvSpPr>
        <p:spPr bwMode="auto">
          <a:xfrm flipH="1">
            <a:off x="4078288" y="5862638"/>
            <a:ext cx="65087" cy="211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6" name="Line 82"/>
          <p:cNvSpPr>
            <a:spLocks noChangeAspect="1" noChangeShapeType="1"/>
          </p:cNvSpPr>
          <p:nvPr/>
        </p:nvSpPr>
        <p:spPr bwMode="auto">
          <a:xfrm flipH="1">
            <a:off x="4130675" y="5902325"/>
            <a:ext cx="58738" cy="160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7" name="Line 83"/>
          <p:cNvSpPr>
            <a:spLocks noChangeAspect="1" noChangeShapeType="1"/>
          </p:cNvSpPr>
          <p:nvPr/>
        </p:nvSpPr>
        <p:spPr bwMode="auto">
          <a:xfrm>
            <a:off x="4078288" y="6073775"/>
            <a:ext cx="157162" cy="2016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8" name="Line 84"/>
          <p:cNvSpPr>
            <a:spLocks noChangeAspect="1" noChangeShapeType="1"/>
          </p:cNvSpPr>
          <p:nvPr/>
        </p:nvSpPr>
        <p:spPr bwMode="auto">
          <a:xfrm flipV="1">
            <a:off x="4235450" y="6264275"/>
            <a:ext cx="22383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69" name="Line 85"/>
          <p:cNvSpPr>
            <a:spLocks noChangeAspect="1" noChangeShapeType="1"/>
          </p:cNvSpPr>
          <p:nvPr/>
        </p:nvSpPr>
        <p:spPr bwMode="auto">
          <a:xfrm flipV="1">
            <a:off x="4259263" y="6234113"/>
            <a:ext cx="163512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0" name="Line 86"/>
          <p:cNvSpPr>
            <a:spLocks noChangeAspect="1" noChangeShapeType="1"/>
          </p:cNvSpPr>
          <p:nvPr/>
        </p:nvSpPr>
        <p:spPr bwMode="auto">
          <a:xfrm flipH="1">
            <a:off x="4459288" y="6051550"/>
            <a:ext cx="76200" cy="212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1" name="Line 87"/>
          <p:cNvSpPr>
            <a:spLocks noChangeAspect="1" noChangeShapeType="1"/>
          </p:cNvSpPr>
          <p:nvPr/>
        </p:nvSpPr>
        <p:spPr bwMode="auto">
          <a:xfrm flipH="1">
            <a:off x="4427538" y="5275263"/>
            <a:ext cx="1111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2" name="Freeform 88"/>
          <p:cNvSpPr>
            <a:spLocks noChangeAspect="1"/>
          </p:cNvSpPr>
          <p:nvPr/>
        </p:nvSpPr>
        <p:spPr bwMode="auto">
          <a:xfrm>
            <a:off x="4414838" y="5272088"/>
            <a:ext cx="36512" cy="33337"/>
          </a:xfrm>
          <a:custGeom>
            <a:avLst/>
            <a:gdLst>
              <a:gd name="T0" fmla="*/ 6 w 11"/>
              <a:gd name="T1" fmla="*/ 0 h 14"/>
              <a:gd name="T2" fmla="*/ 11 w 11"/>
              <a:gd name="T3" fmla="*/ 3 h 14"/>
              <a:gd name="T4" fmla="*/ 6 w 11"/>
              <a:gd name="T5" fmla="*/ 14 h 14"/>
              <a:gd name="T6" fmla="*/ 0 w 11"/>
              <a:gd name="T7" fmla="*/ 10 h 14"/>
              <a:gd name="T8" fmla="*/ 6 w 11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4">
                <a:moveTo>
                  <a:pt x="6" y="0"/>
                </a:moveTo>
                <a:lnTo>
                  <a:pt x="11" y="3"/>
                </a:lnTo>
                <a:lnTo>
                  <a:pt x="6" y="14"/>
                </a:lnTo>
                <a:lnTo>
                  <a:pt x="0" y="10"/>
                </a:lnTo>
                <a:lnTo>
                  <a:pt x="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3" name="Line 89"/>
          <p:cNvSpPr>
            <a:spLocks noChangeAspect="1" noChangeShapeType="1"/>
          </p:cNvSpPr>
          <p:nvPr/>
        </p:nvSpPr>
        <p:spPr bwMode="auto">
          <a:xfrm flipH="1">
            <a:off x="4356100" y="5237163"/>
            <a:ext cx="3333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4" name="Freeform 90"/>
          <p:cNvSpPr>
            <a:spLocks noChangeAspect="1"/>
          </p:cNvSpPr>
          <p:nvPr/>
        </p:nvSpPr>
        <p:spPr bwMode="auto">
          <a:xfrm>
            <a:off x="4346575" y="5226050"/>
            <a:ext cx="53975" cy="66675"/>
          </a:xfrm>
          <a:custGeom>
            <a:avLst/>
            <a:gdLst>
              <a:gd name="T0" fmla="*/ 12 w 17"/>
              <a:gd name="T1" fmla="*/ 0 h 27"/>
              <a:gd name="T2" fmla="*/ 17 w 17"/>
              <a:gd name="T3" fmla="*/ 4 h 27"/>
              <a:gd name="T4" fmla="*/ 5 w 17"/>
              <a:gd name="T5" fmla="*/ 27 h 27"/>
              <a:gd name="T6" fmla="*/ 0 w 17"/>
              <a:gd name="T7" fmla="*/ 23 h 27"/>
              <a:gd name="T8" fmla="*/ 12 w 1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7">
                <a:moveTo>
                  <a:pt x="12" y="0"/>
                </a:moveTo>
                <a:lnTo>
                  <a:pt x="17" y="4"/>
                </a:lnTo>
                <a:lnTo>
                  <a:pt x="5" y="27"/>
                </a:lnTo>
                <a:lnTo>
                  <a:pt x="0" y="23"/>
                </a:lnTo>
                <a:lnTo>
                  <a:pt x="12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5" name="Line 91"/>
          <p:cNvSpPr>
            <a:spLocks noChangeAspect="1" noChangeShapeType="1"/>
          </p:cNvSpPr>
          <p:nvPr/>
        </p:nvSpPr>
        <p:spPr bwMode="auto">
          <a:xfrm flipH="1">
            <a:off x="4281488" y="5192713"/>
            <a:ext cx="5715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6" name="Freeform 92"/>
          <p:cNvSpPr>
            <a:spLocks noChangeAspect="1"/>
          </p:cNvSpPr>
          <p:nvPr/>
        </p:nvSpPr>
        <p:spPr bwMode="auto">
          <a:xfrm>
            <a:off x="4271963" y="5184775"/>
            <a:ext cx="76200" cy="90488"/>
          </a:xfrm>
          <a:custGeom>
            <a:avLst/>
            <a:gdLst>
              <a:gd name="T0" fmla="*/ 19 w 24"/>
              <a:gd name="T1" fmla="*/ 0 h 37"/>
              <a:gd name="T2" fmla="*/ 24 w 24"/>
              <a:gd name="T3" fmla="*/ 3 h 37"/>
              <a:gd name="T4" fmla="*/ 5 w 24"/>
              <a:gd name="T5" fmla="*/ 37 h 37"/>
              <a:gd name="T6" fmla="*/ 0 w 24"/>
              <a:gd name="T7" fmla="*/ 33 h 37"/>
              <a:gd name="T8" fmla="*/ 19 w 24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7">
                <a:moveTo>
                  <a:pt x="19" y="0"/>
                </a:moveTo>
                <a:lnTo>
                  <a:pt x="24" y="3"/>
                </a:lnTo>
                <a:lnTo>
                  <a:pt x="5" y="37"/>
                </a:lnTo>
                <a:lnTo>
                  <a:pt x="0" y="33"/>
                </a:lnTo>
                <a:lnTo>
                  <a:pt x="19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7" name="Line 93"/>
          <p:cNvSpPr>
            <a:spLocks noChangeAspect="1" noChangeShapeType="1"/>
          </p:cNvSpPr>
          <p:nvPr/>
        </p:nvSpPr>
        <p:spPr bwMode="auto">
          <a:xfrm>
            <a:off x="4451350" y="5591175"/>
            <a:ext cx="952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8" name="Freeform 94"/>
          <p:cNvSpPr>
            <a:spLocks noChangeAspect="1"/>
          </p:cNvSpPr>
          <p:nvPr/>
        </p:nvSpPr>
        <p:spPr bwMode="auto">
          <a:xfrm>
            <a:off x="4446588" y="5586413"/>
            <a:ext cx="26987" cy="15875"/>
          </a:xfrm>
          <a:custGeom>
            <a:avLst/>
            <a:gdLst>
              <a:gd name="T0" fmla="*/ 0 w 9"/>
              <a:gd name="T1" fmla="*/ 5 h 7"/>
              <a:gd name="T2" fmla="*/ 2 w 9"/>
              <a:gd name="T3" fmla="*/ 0 h 7"/>
              <a:gd name="T4" fmla="*/ 9 w 9"/>
              <a:gd name="T5" fmla="*/ 1 h 7"/>
              <a:gd name="T6" fmla="*/ 7 w 9"/>
              <a:gd name="T7" fmla="*/ 7 h 7"/>
              <a:gd name="T8" fmla="*/ 0 w 9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0" y="5"/>
                </a:moveTo>
                <a:lnTo>
                  <a:pt x="2" y="0"/>
                </a:lnTo>
                <a:lnTo>
                  <a:pt x="9" y="1"/>
                </a:lnTo>
                <a:lnTo>
                  <a:pt x="7" y="7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79" name="Line 95"/>
          <p:cNvSpPr>
            <a:spLocks noChangeAspect="1" noChangeShapeType="1"/>
          </p:cNvSpPr>
          <p:nvPr/>
        </p:nvSpPr>
        <p:spPr bwMode="auto">
          <a:xfrm>
            <a:off x="4422775" y="5637213"/>
            <a:ext cx="3810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0" name="Freeform 96"/>
          <p:cNvSpPr>
            <a:spLocks noChangeAspect="1"/>
          </p:cNvSpPr>
          <p:nvPr/>
        </p:nvSpPr>
        <p:spPr bwMode="auto">
          <a:xfrm>
            <a:off x="4414838" y="5630863"/>
            <a:ext cx="58737" cy="23812"/>
          </a:xfrm>
          <a:custGeom>
            <a:avLst/>
            <a:gdLst>
              <a:gd name="T0" fmla="*/ 0 w 18"/>
              <a:gd name="T1" fmla="*/ 5 h 9"/>
              <a:gd name="T2" fmla="*/ 2 w 18"/>
              <a:gd name="T3" fmla="*/ 0 h 9"/>
              <a:gd name="T4" fmla="*/ 18 w 18"/>
              <a:gd name="T5" fmla="*/ 3 h 9"/>
              <a:gd name="T6" fmla="*/ 16 w 18"/>
              <a:gd name="T7" fmla="*/ 9 h 9"/>
              <a:gd name="T8" fmla="*/ 0 w 18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9">
                <a:moveTo>
                  <a:pt x="0" y="5"/>
                </a:moveTo>
                <a:lnTo>
                  <a:pt x="2" y="0"/>
                </a:lnTo>
                <a:lnTo>
                  <a:pt x="18" y="3"/>
                </a:lnTo>
                <a:lnTo>
                  <a:pt x="16" y="9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1" name="Line 97"/>
          <p:cNvSpPr>
            <a:spLocks noChangeAspect="1" noChangeShapeType="1"/>
          </p:cNvSpPr>
          <p:nvPr/>
        </p:nvSpPr>
        <p:spPr bwMode="auto">
          <a:xfrm>
            <a:off x="4394200" y="5684838"/>
            <a:ext cx="6667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2" name="Freeform 98"/>
          <p:cNvSpPr>
            <a:spLocks noChangeAspect="1"/>
          </p:cNvSpPr>
          <p:nvPr/>
        </p:nvSpPr>
        <p:spPr bwMode="auto">
          <a:xfrm>
            <a:off x="4389438" y="5678488"/>
            <a:ext cx="84137" cy="26987"/>
          </a:xfrm>
          <a:custGeom>
            <a:avLst/>
            <a:gdLst>
              <a:gd name="T0" fmla="*/ 0 w 26"/>
              <a:gd name="T1" fmla="*/ 5 h 11"/>
              <a:gd name="T2" fmla="*/ 1 w 26"/>
              <a:gd name="T3" fmla="*/ 0 h 11"/>
              <a:gd name="T4" fmla="*/ 26 w 26"/>
              <a:gd name="T5" fmla="*/ 5 h 11"/>
              <a:gd name="T6" fmla="*/ 24 w 26"/>
              <a:gd name="T7" fmla="*/ 11 h 11"/>
              <a:gd name="T8" fmla="*/ 0 w 26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1">
                <a:moveTo>
                  <a:pt x="0" y="5"/>
                </a:moveTo>
                <a:lnTo>
                  <a:pt x="1" y="0"/>
                </a:lnTo>
                <a:lnTo>
                  <a:pt x="26" y="5"/>
                </a:lnTo>
                <a:lnTo>
                  <a:pt x="24" y="11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3" name="Line 99"/>
          <p:cNvSpPr>
            <a:spLocks noChangeAspect="1" noChangeShapeType="1"/>
          </p:cNvSpPr>
          <p:nvPr/>
        </p:nvSpPr>
        <p:spPr bwMode="auto">
          <a:xfrm>
            <a:off x="4368800" y="5729288"/>
            <a:ext cx="92075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4" name="Freeform 100"/>
          <p:cNvSpPr>
            <a:spLocks noChangeAspect="1"/>
          </p:cNvSpPr>
          <p:nvPr/>
        </p:nvSpPr>
        <p:spPr bwMode="auto">
          <a:xfrm>
            <a:off x="4360863" y="5722938"/>
            <a:ext cx="112712" cy="33337"/>
          </a:xfrm>
          <a:custGeom>
            <a:avLst/>
            <a:gdLst>
              <a:gd name="T0" fmla="*/ 0 w 35"/>
              <a:gd name="T1" fmla="*/ 5 h 14"/>
              <a:gd name="T2" fmla="*/ 2 w 35"/>
              <a:gd name="T3" fmla="*/ 0 h 14"/>
              <a:gd name="T4" fmla="*/ 35 w 35"/>
              <a:gd name="T5" fmla="*/ 8 h 14"/>
              <a:gd name="T6" fmla="*/ 33 w 35"/>
              <a:gd name="T7" fmla="*/ 14 h 14"/>
              <a:gd name="T8" fmla="*/ 0 w 35"/>
              <a:gd name="T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4">
                <a:moveTo>
                  <a:pt x="0" y="5"/>
                </a:moveTo>
                <a:lnTo>
                  <a:pt x="2" y="0"/>
                </a:lnTo>
                <a:lnTo>
                  <a:pt x="35" y="8"/>
                </a:lnTo>
                <a:lnTo>
                  <a:pt x="33" y="14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5" name="Line 101"/>
          <p:cNvSpPr>
            <a:spLocks noChangeAspect="1" noChangeShapeType="1"/>
          </p:cNvSpPr>
          <p:nvPr/>
        </p:nvSpPr>
        <p:spPr bwMode="auto">
          <a:xfrm flipH="1">
            <a:off x="4870450" y="5441950"/>
            <a:ext cx="150813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6" name="Line 102"/>
          <p:cNvSpPr>
            <a:spLocks noChangeAspect="1" noChangeShapeType="1"/>
          </p:cNvSpPr>
          <p:nvPr/>
        </p:nvSpPr>
        <p:spPr bwMode="auto">
          <a:xfrm>
            <a:off x="4602163" y="5099050"/>
            <a:ext cx="1587" cy="138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7" name="Line 103"/>
          <p:cNvSpPr>
            <a:spLocks noChangeAspect="1" noChangeShapeType="1"/>
          </p:cNvSpPr>
          <p:nvPr/>
        </p:nvSpPr>
        <p:spPr bwMode="auto">
          <a:xfrm flipH="1" flipV="1">
            <a:off x="4703763" y="5610225"/>
            <a:ext cx="619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8" name="Freeform 104"/>
          <p:cNvSpPr>
            <a:spLocks noChangeAspect="1"/>
          </p:cNvSpPr>
          <p:nvPr/>
        </p:nvSpPr>
        <p:spPr bwMode="auto">
          <a:xfrm>
            <a:off x="4695825" y="5605463"/>
            <a:ext cx="107950" cy="123825"/>
          </a:xfrm>
          <a:custGeom>
            <a:avLst/>
            <a:gdLst>
              <a:gd name="T0" fmla="*/ 0 w 33"/>
              <a:gd name="T1" fmla="*/ 2 h 51"/>
              <a:gd name="T2" fmla="*/ 5 w 33"/>
              <a:gd name="T3" fmla="*/ 0 h 51"/>
              <a:gd name="T4" fmla="*/ 33 w 33"/>
              <a:gd name="T5" fmla="*/ 41 h 51"/>
              <a:gd name="T6" fmla="*/ 9 w 33"/>
              <a:gd name="T7" fmla="*/ 51 h 51"/>
              <a:gd name="T8" fmla="*/ 0 w 33"/>
              <a:gd name="T9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1">
                <a:moveTo>
                  <a:pt x="0" y="2"/>
                </a:moveTo>
                <a:lnTo>
                  <a:pt x="5" y="0"/>
                </a:lnTo>
                <a:lnTo>
                  <a:pt x="33" y="41"/>
                </a:lnTo>
                <a:lnTo>
                  <a:pt x="9" y="51"/>
                </a:lnTo>
                <a:lnTo>
                  <a:pt x="0" y="2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89" name="Line 105"/>
          <p:cNvSpPr>
            <a:spLocks noChangeAspect="1" noChangeShapeType="1"/>
          </p:cNvSpPr>
          <p:nvPr/>
        </p:nvSpPr>
        <p:spPr bwMode="auto">
          <a:xfrm flipH="1">
            <a:off x="4197350" y="5449888"/>
            <a:ext cx="150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90" name="Freeform 106"/>
          <p:cNvSpPr>
            <a:spLocks noChangeAspect="1"/>
          </p:cNvSpPr>
          <p:nvPr/>
        </p:nvSpPr>
        <p:spPr bwMode="auto">
          <a:xfrm>
            <a:off x="4197350" y="5421313"/>
            <a:ext cx="158750" cy="61912"/>
          </a:xfrm>
          <a:custGeom>
            <a:avLst/>
            <a:gdLst>
              <a:gd name="T0" fmla="*/ 49 w 49"/>
              <a:gd name="T1" fmla="*/ 11 h 26"/>
              <a:gd name="T2" fmla="*/ 49 w 49"/>
              <a:gd name="T3" fmla="*/ 16 h 26"/>
              <a:gd name="T4" fmla="*/ 0 w 49"/>
              <a:gd name="T5" fmla="*/ 26 h 26"/>
              <a:gd name="T6" fmla="*/ 0 w 49"/>
              <a:gd name="T7" fmla="*/ 0 h 26"/>
              <a:gd name="T8" fmla="*/ 49 w 49"/>
              <a:gd name="T9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6">
                <a:moveTo>
                  <a:pt x="49" y="11"/>
                </a:moveTo>
                <a:lnTo>
                  <a:pt x="49" y="16"/>
                </a:lnTo>
                <a:lnTo>
                  <a:pt x="0" y="26"/>
                </a:lnTo>
                <a:lnTo>
                  <a:pt x="0" y="0"/>
                </a:lnTo>
                <a:lnTo>
                  <a:pt x="49" y="11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91" name="Line 107"/>
          <p:cNvSpPr>
            <a:spLocks noChangeAspect="1" noChangeShapeType="1"/>
          </p:cNvSpPr>
          <p:nvPr/>
        </p:nvSpPr>
        <p:spPr bwMode="auto">
          <a:xfrm flipH="1" flipV="1">
            <a:off x="3325813" y="4991100"/>
            <a:ext cx="225425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892" name="Rectangle 108"/>
          <p:cNvSpPr>
            <a:spLocks noChangeAspect="1" noChangeArrowheads="1"/>
          </p:cNvSpPr>
          <p:nvPr/>
        </p:nvSpPr>
        <p:spPr bwMode="auto">
          <a:xfrm>
            <a:off x="4503738" y="485616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54893" name="Rectangle 109"/>
          <p:cNvSpPr>
            <a:spLocks noChangeAspect="1" noChangeArrowheads="1"/>
          </p:cNvSpPr>
          <p:nvPr/>
        </p:nvSpPr>
        <p:spPr bwMode="auto">
          <a:xfrm>
            <a:off x="5075238" y="5324475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54894" name="Rectangle 110"/>
          <p:cNvSpPr>
            <a:spLocks noChangeAspect="1" noChangeArrowheads="1"/>
          </p:cNvSpPr>
          <p:nvPr/>
        </p:nvSpPr>
        <p:spPr bwMode="auto">
          <a:xfrm>
            <a:off x="4008438" y="53800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54895" name="Rectangle 111"/>
          <p:cNvSpPr>
            <a:spLocks noChangeAspect="1" noChangeArrowheads="1"/>
          </p:cNvSpPr>
          <p:nvPr/>
        </p:nvSpPr>
        <p:spPr bwMode="auto">
          <a:xfrm>
            <a:off x="4141788" y="505301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54896" name="Rectangle 112"/>
          <p:cNvSpPr>
            <a:spLocks noChangeAspect="1" noChangeArrowheads="1"/>
          </p:cNvSpPr>
          <p:nvPr/>
        </p:nvSpPr>
        <p:spPr bwMode="auto">
          <a:xfrm>
            <a:off x="4757738" y="572770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54897" name="Rectangle 113"/>
          <p:cNvSpPr>
            <a:spLocks noChangeAspect="1" noChangeArrowheads="1"/>
          </p:cNvSpPr>
          <p:nvPr/>
        </p:nvSpPr>
        <p:spPr bwMode="auto">
          <a:xfrm>
            <a:off x="4325938" y="574675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54898" name="Rectangle 114"/>
          <p:cNvSpPr>
            <a:spLocks noChangeArrowheads="1"/>
          </p:cNvSpPr>
          <p:nvPr/>
        </p:nvSpPr>
        <p:spPr bwMode="auto">
          <a:xfrm>
            <a:off x="2093913" y="2506663"/>
            <a:ext cx="1023937" cy="1154112"/>
          </a:xfrm>
          <a:prstGeom prst="rect">
            <a:avLst/>
          </a:prstGeom>
          <a:gradFill rotWithShape="0">
            <a:gsLst>
              <a:gs pos="0">
                <a:srgbClr val="FFA295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54899" name="Rectangle 115"/>
          <p:cNvSpPr>
            <a:spLocks noChangeArrowheads="1"/>
          </p:cNvSpPr>
          <p:nvPr/>
        </p:nvSpPr>
        <p:spPr bwMode="auto">
          <a:xfrm>
            <a:off x="3916363" y="2506663"/>
            <a:ext cx="1025525" cy="115411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BFFFE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54900" name="Rectangle 116"/>
          <p:cNvSpPr>
            <a:spLocks noChangeArrowheads="1"/>
          </p:cNvSpPr>
          <p:nvPr/>
        </p:nvSpPr>
        <p:spPr bwMode="auto">
          <a:xfrm>
            <a:off x="5811838" y="2536825"/>
            <a:ext cx="1022350" cy="1154113"/>
          </a:xfrm>
          <a:prstGeom prst="rect">
            <a:avLst/>
          </a:prstGeom>
          <a:gradFill rotWithShape="0">
            <a:gsLst>
              <a:gs pos="0">
                <a:srgbClr val="97EDE7"/>
              </a:gs>
              <a:gs pos="100000">
                <a:srgbClr val="D2F9F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54901" name="Rectangle 117"/>
          <p:cNvSpPr>
            <a:spLocks noChangeArrowheads="1"/>
          </p:cNvSpPr>
          <p:nvPr/>
        </p:nvSpPr>
        <p:spPr bwMode="auto">
          <a:xfrm>
            <a:off x="2293938" y="2732088"/>
            <a:ext cx="6048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D </a:t>
            </a:r>
            <a:endParaRPr lang="en-US"/>
          </a:p>
        </p:txBody>
      </p:sp>
      <p:sp>
        <p:nvSpPr>
          <p:cNvPr id="1654902" name="Rectangle 118"/>
          <p:cNvSpPr>
            <a:spLocks noChangeArrowheads="1"/>
          </p:cNvSpPr>
          <p:nvPr/>
        </p:nvSpPr>
        <p:spPr bwMode="auto">
          <a:xfrm>
            <a:off x="6075363" y="2727325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A </a:t>
            </a:r>
            <a:endParaRPr lang="en-US"/>
          </a:p>
        </p:txBody>
      </p:sp>
      <p:sp>
        <p:nvSpPr>
          <p:cNvPr id="1654903" name="Oval 119"/>
          <p:cNvSpPr>
            <a:spLocks noChangeArrowheads="1"/>
          </p:cNvSpPr>
          <p:nvPr/>
        </p:nvSpPr>
        <p:spPr bwMode="auto">
          <a:xfrm>
            <a:off x="2801938" y="2811463"/>
            <a:ext cx="1281112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904" name="Rectangle 120"/>
          <p:cNvSpPr>
            <a:spLocks noChangeArrowheads="1"/>
          </p:cNvSpPr>
          <p:nvPr/>
        </p:nvSpPr>
        <p:spPr bwMode="auto">
          <a:xfrm>
            <a:off x="4224338" y="2738438"/>
            <a:ext cx="481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S </a:t>
            </a:r>
            <a:endParaRPr lang="en-US"/>
          </a:p>
        </p:txBody>
      </p:sp>
      <p:sp>
        <p:nvSpPr>
          <p:cNvPr id="1654905" name="Oval 121"/>
          <p:cNvSpPr>
            <a:spLocks noChangeArrowheads="1"/>
          </p:cNvSpPr>
          <p:nvPr/>
        </p:nvSpPr>
        <p:spPr bwMode="auto">
          <a:xfrm>
            <a:off x="4729163" y="2851150"/>
            <a:ext cx="1282700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4906" name="Rectangle 122"/>
          <p:cNvSpPr>
            <a:spLocks noChangeArrowheads="1"/>
          </p:cNvSpPr>
          <p:nvPr/>
        </p:nvSpPr>
        <p:spPr bwMode="auto">
          <a:xfrm>
            <a:off x="887413" y="1920875"/>
            <a:ext cx="81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07" name="Rectangle 123"/>
          <p:cNvSpPr>
            <a:spLocks noChangeArrowheads="1"/>
          </p:cNvSpPr>
          <p:nvPr/>
        </p:nvSpPr>
        <p:spPr bwMode="auto">
          <a:xfrm>
            <a:off x="1190625" y="2073275"/>
            <a:ext cx="266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08" name="Rectangle 124"/>
          <p:cNvSpPr>
            <a:spLocks noChangeArrowheads="1"/>
          </p:cNvSpPr>
          <p:nvPr/>
        </p:nvSpPr>
        <p:spPr bwMode="auto">
          <a:xfrm>
            <a:off x="660400" y="19319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09" name="Rectangle 125"/>
          <p:cNvSpPr>
            <a:spLocks noChangeArrowheads="1"/>
          </p:cNvSpPr>
          <p:nvPr/>
        </p:nvSpPr>
        <p:spPr bwMode="auto">
          <a:xfrm>
            <a:off x="804863" y="3754438"/>
            <a:ext cx="327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10" name="Rectangle 126"/>
          <p:cNvSpPr>
            <a:spLocks noChangeArrowheads="1"/>
          </p:cNvSpPr>
          <p:nvPr/>
        </p:nvSpPr>
        <p:spPr bwMode="auto">
          <a:xfrm>
            <a:off x="1058863" y="3895725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11" name="Rectangle 127"/>
          <p:cNvSpPr>
            <a:spLocks noChangeArrowheads="1"/>
          </p:cNvSpPr>
          <p:nvPr/>
        </p:nvSpPr>
        <p:spPr bwMode="auto">
          <a:xfrm>
            <a:off x="1238250" y="3733800"/>
            <a:ext cx="292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grpSp>
        <p:nvGrpSpPr>
          <p:cNvPr id="1654912" name="Group 128"/>
          <p:cNvGrpSpPr>
            <a:grpSpLocks/>
          </p:cNvGrpSpPr>
          <p:nvPr/>
        </p:nvGrpSpPr>
        <p:grpSpPr bwMode="auto">
          <a:xfrm>
            <a:off x="1254125" y="2476500"/>
            <a:ext cx="814388" cy="1257300"/>
            <a:chOff x="1412" y="914"/>
            <a:chExt cx="330" cy="432"/>
          </a:xfrm>
        </p:grpSpPr>
        <p:sp>
          <p:nvSpPr>
            <p:cNvPr id="1654913" name="Freeform 129"/>
            <p:cNvSpPr>
              <a:spLocks/>
            </p:cNvSpPr>
            <p:nvPr/>
          </p:nvSpPr>
          <p:spPr bwMode="auto">
            <a:xfrm>
              <a:off x="1412" y="1292"/>
              <a:ext cx="72" cy="54"/>
            </a:xfrm>
            <a:custGeom>
              <a:avLst/>
              <a:gdLst>
                <a:gd name="T0" fmla="*/ 66 w 72"/>
                <a:gd name="T1" fmla="*/ 24 h 54"/>
                <a:gd name="T2" fmla="*/ 66 w 72"/>
                <a:gd name="T3" fmla="*/ 24 h 54"/>
                <a:gd name="T4" fmla="*/ 72 w 72"/>
                <a:gd name="T5" fmla="*/ 54 h 54"/>
                <a:gd name="T6" fmla="*/ 0 w 72"/>
                <a:gd name="T7" fmla="*/ 36 h 54"/>
                <a:gd name="T8" fmla="*/ 60 w 72"/>
                <a:gd name="T9" fmla="*/ 0 h 54"/>
                <a:gd name="T10" fmla="*/ 6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6" y="24"/>
                  </a:moveTo>
                  <a:lnTo>
                    <a:pt x="66" y="24"/>
                  </a:lnTo>
                  <a:lnTo>
                    <a:pt x="72" y="54"/>
                  </a:lnTo>
                  <a:lnTo>
                    <a:pt x="0" y="36"/>
                  </a:lnTo>
                  <a:lnTo>
                    <a:pt x="60" y="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54914" name="Freeform 130"/>
            <p:cNvSpPr>
              <a:spLocks/>
            </p:cNvSpPr>
            <p:nvPr/>
          </p:nvSpPr>
          <p:spPr bwMode="auto">
            <a:xfrm>
              <a:off x="1418" y="914"/>
              <a:ext cx="324" cy="402"/>
            </a:xfrm>
            <a:custGeom>
              <a:avLst/>
              <a:gdLst>
                <a:gd name="T0" fmla="*/ 30 w 324"/>
                <a:gd name="T1" fmla="*/ 6 h 402"/>
                <a:gd name="T2" fmla="*/ 72 w 324"/>
                <a:gd name="T3" fmla="*/ 12 h 402"/>
                <a:gd name="T4" fmla="*/ 102 w 324"/>
                <a:gd name="T5" fmla="*/ 12 h 402"/>
                <a:gd name="T6" fmla="*/ 126 w 324"/>
                <a:gd name="T7" fmla="*/ 18 h 402"/>
                <a:gd name="T8" fmla="*/ 156 w 324"/>
                <a:gd name="T9" fmla="*/ 24 h 402"/>
                <a:gd name="T10" fmla="*/ 180 w 324"/>
                <a:gd name="T11" fmla="*/ 30 h 402"/>
                <a:gd name="T12" fmla="*/ 192 w 324"/>
                <a:gd name="T13" fmla="*/ 36 h 402"/>
                <a:gd name="T14" fmla="*/ 216 w 324"/>
                <a:gd name="T15" fmla="*/ 48 h 402"/>
                <a:gd name="T16" fmla="*/ 228 w 324"/>
                <a:gd name="T17" fmla="*/ 54 h 402"/>
                <a:gd name="T18" fmla="*/ 246 w 324"/>
                <a:gd name="T19" fmla="*/ 60 h 402"/>
                <a:gd name="T20" fmla="*/ 258 w 324"/>
                <a:gd name="T21" fmla="*/ 66 h 402"/>
                <a:gd name="T22" fmla="*/ 264 w 324"/>
                <a:gd name="T23" fmla="*/ 72 h 402"/>
                <a:gd name="T24" fmla="*/ 276 w 324"/>
                <a:gd name="T25" fmla="*/ 78 h 402"/>
                <a:gd name="T26" fmla="*/ 282 w 324"/>
                <a:gd name="T27" fmla="*/ 90 h 402"/>
                <a:gd name="T28" fmla="*/ 294 w 324"/>
                <a:gd name="T29" fmla="*/ 96 h 402"/>
                <a:gd name="T30" fmla="*/ 300 w 324"/>
                <a:gd name="T31" fmla="*/ 108 h 402"/>
                <a:gd name="T32" fmla="*/ 306 w 324"/>
                <a:gd name="T33" fmla="*/ 120 h 402"/>
                <a:gd name="T34" fmla="*/ 312 w 324"/>
                <a:gd name="T35" fmla="*/ 132 h 402"/>
                <a:gd name="T36" fmla="*/ 318 w 324"/>
                <a:gd name="T37" fmla="*/ 138 h 402"/>
                <a:gd name="T38" fmla="*/ 318 w 324"/>
                <a:gd name="T39" fmla="*/ 150 h 402"/>
                <a:gd name="T40" fmla="*/ 324 w 324"/>
                <a:gd name="T41" fmla="*/ 162 h 402"/>
                <a:gd name="T42" fmla="*/ 324 w 324"/>
                <a:gd name="T43" fmla="*/ 174 h 402"/>
                <a:gd name="T44" fmla="*/ 324 w 324"/>
                <a:gd name="T45" fmla="*/ 192 h 402"/>
                <a:gd name="T46" fmla="*/ 324 w 324"/>
                <a:gd name="T47" fmla="*/ 204 h 402"/>
                <a:gd name="T48" fmla="*/ 324 w 324"/>
                <a:gd name="T49" fmla="*/ 216 h 402"/>
                <a:gd name="T50" fmla="*/ 318 w 324"/>
                <a:gd name="T51" fmla="*/ 228 h 402"/>
                <a:gd name="T52" fmla="*/ 318 w 324"/>
                <a:gd name="T53" fmla="*/ 240 h 402"/>
                <a:gd name="T54" fmla="*/ 312 w 324"/>
                <a:gd name="T55" fmla="*/ 252 h 402"/>
                <a:gd name="T56" fmla="*/ 306 w 324"/>
                <a:gd name="T57" fmla="*/ 264 h 402"/>
                <a:gd name="T58" fmla="*/ 294 w 324"/>
                <a:gd name="T59" fmla="*/ 282 h 402"/>
                <a:gd name="T60" fmla="*/ 282 w 324"/>
                <a:gd name="T61" fmla="*/ 294 h 402"/>
                <a:gd name="T62" fmla="*/ 270 w 324"/>
                <a:gd name="T63" fmla="*/ 306 h 402"/>
                <a:gd name="T64" fmla="*/ 258 w 324"/>
                <a:gd name="T65" fmla="*/ 318 h 402"/>
                <a:gd name="T66" fmla="*/ 246 w 324"/>
                <a:gd name="T67" fmla="*/ 330 h 402"/>
                <a:gd name="T68" fmla="*/ 234 w 324"/>
                <a:gd name="T69" fmla="*/ 336 h 402"/>
                <a:gd name="T70" fmla="*/ 228 w 324"/>
                <a:gd name="T71" fmla="*/ 342 h 402"/>
                <a:gd name="T72" fmla="*/ 216 w 324"/>
                <a:gd name="T73" fmla="*/ 348 h 402"/>
                <a:gd name="T74" fmla="*/ 204 w 324"/>
                <a:gd name="T75" fmla="*/ 354 h 402"/>
                <a:gd name="T76" fmla="*/ 186 w 324"/>
                <a:gd name="T77" fmla="*/ 366 h 402"/>
                <a:gd name="T78" fmla="*/ 162 w 324"/>
                <a:gd name="T79" fmla="*/ 378 h 402"/>
                <a:gd name="T80" fmla="*/ 144 w 324"/>
                <a:gd name="T81" fmla="*/ 384 h 402"/>
                <a:gd name="T82" fmla="*/ 126 w 324"/>
                <a:gd name="T83" fmla="*/ 390 h 402"/>
                <a:gd name="T84" fmla="*/ 102 w 324"/>
                <a:gd name="T85" fmla="*/ 396 h 402"/>
                <a:gd name="T86" fmla="*/ 78 w 324"/>
                <a:gd name="T87" fmla="*/ 402 h 402"/>
                <a:gd name="T88" fmla="*/ 54 w 324"/>
                <a:gd name="T8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402">
                  <a:moveTo>
                    <a:pt x="0" y="0"/>
                  </a:moveTo>
                  <a:lnTo>
                    <a:pt x="30" y="6"/>
                  </a:lnTo>
                  <a:lnTo>
                    <a:pt x="60" y="6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14" y="18"/>
                  </a:lnTo>
                  <a:lnTo>
                    <a:pt x="126" y="18"/>
                  </a:lnTo>
                  <a:lnTo>
                    <a:pt x="144" y="24"/>
                  </a:lnTo>
                  <a:lnTo>
                    <a:pt x="156" y="24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36"/>
                  </a:lnTo>
                  <a:lnTo>
                    <a:pt x="192" y="36"/>
                  </a:lnTo>
                  <a:lnTo>
                    <a:pt x="204" y="42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8" y="54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84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94" y="96"/>
                  </a:lnTo>
                  <a:lnTo>
                    <a:pt x="294" y="102"/>
                  </a:lnTo>
                  <a:lnTo>
                    <a:pt x="300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12" y="126"/>
                  </a:lnTo>
                  <a:lnTo>
                    <a:pt x="312" y="132"/>
                  </a:lnTo>
                  <a:lnTo>
                    <a:pt x="312" y="138"/>
                  </a:lnTo>
                  <a:lnTo>
                    <a:pt x="318" y="138"/>
                  </a:lnTo>
                  <a:lnTo>
                    <a:pt x="318" y="144"/>
                  </a:lnTo>
                  <a:lnTo>
                    <a:pt x="318" y="150"/>
                  </a:lnTo>
                  <a:lnTo>
                    <a:pt x="324" y="156"/>
                  </a:lnTo>
                  <a:lnTo>
                    <a:pt x="324" y="162"/>
                  </a:lnTo>
                  <a:lnTo>
                    <a:pt x="324" y="168"/>
                  </a:lnTo>
                  <a:lnTo>
                    <a:pt x="324" y="174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22"/>
                  </a:lnTo>
                  <a:lnTo>
                    <a:pt x="318" y="228"/>
                  </a:lnTo>
                  <a:lnTo>
                    <a:pt x="318" y="234"/>
                  </a:lnTo>
                  <a:lnTo>
                    <a:pt x="318" y="240"/>
                  </a:lnTo>
                  <a:lnTo>
                    <a:pt x="312" y="246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6" y="264"/>
                  </a:lnTo>
                  <a:lnTo>
                    <a:pt x="300" y="270"/>
                  </a:lnTo>
                  <a:lnTo>
                    <a:pt x="294" y="282"/>
                  </a:lnTo>
                  <a:lnTo>
                    <a:pt x="288" y="288"/>
                  </a:lnTo>
                  <a:lnTo>
                    <a:pt x="282" y="294"/>
                  </a:lnTo>
                  <a:lnTo>
                    <a:pt x="282" y="300"/>
                  </a:lnTo>
                  <a:lnTo>
                    <a:pt x="270" y="306"/>
                  </a:lnTo>
                  <a:lnTo>
                    <a:pt x="264" y="312"/>
                  </a:lnTo>
                  <a:lnTo>
                    <a:pt x="258" y="318"/>
                  </a:lnTo>
                  <a:lnTo>
                    <a:pt x="252" y="324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6"/>
                  </a:lnTo>
                  <a:lnTo>
                    <a:pt x="234" y="342"/>
                  </a:lnTo>
                  <a:lnTo>
                    <a:pt x="228" y="342"/>
                  </a:lnTo>
                  <a:lnTo>
                    <a:pt x="222" y="348"/>
                  </a:lnTo>
                  <a:lnTo>
                    <a:pt x="216" y="348"/>
                  </a:lnTo>
                  <a:lnTo>
                    <a:pt x="210" y="354"/>
                  </a:lnTo>
                  <a:lnTo>
                    <a:pt x="204" y="354"/>
                  </a:lnTo>
                  <a:lnTo>
                    <a:pt x="192" y="360"/>
                  </a:lnTo>
                  <a:lnTo>
                    <a:pt x="186" y="366"/>
                  </a:lnTo>
                  <a:lnTo>
                    <a:pt x="174" y="372"/>
                  </a:lnTo>
                  <a:lnTo>
                    <a:pt x="162" y="378"/>
                  </a:lnTo>
                  <a:lnTo>
                    <a:pt x="150" y="378"/>
                  </a:lnTo>
                  <a:lnTo>
                    <a:pt x="144" y="384"/>
                  </a:lnTo>
                  <a:lnTo>
                    <a:pt x="138" y="384"/>
                  </a:lnTo>
                  <a:lnTo>
                    <a:pt x="126" y="390"/>
                  </a:lnTo>
                  <a:lnTo>
                    <a:pt x="114" y="390"/>
                  </a:lnTo>
                  <a:lnTo>
                    <a:pt x="102" y="396"/>
                  </a:lnTo>
                  <a:lnTo>
                    <a:pt x="90" y="396"/>
                  </a:lnTo>
                  <a:lnTo>
                    <a:pt x="78" y="402"/>
                  </a:lnTo>
                  <a:lnTo>
                    <a:pt x="66" y="402"/>
                  </a:lnTo>
                  <a:lnTo>
                    <a:pt x="54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54915" name="Group 131"/>
          <p:cNvGrpSpPr>
            <a:grpSpLocks/>
          </p:cNvGrpSpPr>
          <p:nvPr/>
        </p:nvGrpSpPr>
        <p:grpSpPr bwMode="auto">
          <a:xfrm>
            <a:off x="4914900" y="3327400"/>
            <a:ext cx="987425" cy="285750"/>
            <a:chOff x="3201" y="1250"/>
            <a:chExt cx="504" cy="114"/>
          </a:xfrm>
        </p:grpSpPr>
        <p:sp>
          <p:nvSpPr>
            <p:cNvPr id="1654916" name="Freeform 132"/>
            <p:cNvSpPr>
              <a:spLocks/>
            </p:cNvSpPr>
            <p:nvPr/>
          </p:nvSpPr>
          <p:spPr bwMode="auto">
            <a:xfrm>
              <a:off x="3561" y="1250"/>
              <a:ext cx="144" cy="114"/>
            </a:xfrm>
            <a:custGeom>
              <a:avLst/>
              <a:gdLst>
                <a:gd name="T0" fmla="*/ 0 w 144"/>
                <a:gd name="T1" fmla="*/ 54 h 114"/>
                <a:gd name="T2" fmla="*/ 0 w 144"/>
                <a:gd name="T3" fmla="*/ 54 h 114"/>
                <a:gd name="T4" fmla="*/ 0 w 144"/>
                <a:gd name="T5" fmla="*/ 0 h 114"/>
                <a:gd name="T6" fmla="*/ 144 w 144"/>
                <a:gd name="T7" fmla="*/ 54 h 114"/>
                <a:gd name="T8" fmla="*/ 0 w 144"/>
                <a:gd name="T9" fmla="*/ 114 h 114"/>
                <a:gd name="T10" fmla="*/ 0 w 144"/>
                <a:gd name="T11" fmla="*/ 5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44" y="54"/>
                  </a:lnTo>
                  <a:lnTo>
                    <a:pt x="0" y="11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54917" name="Line 133"/>
            <p:cNvSpPr>
              <a:spLocks noChangeShapeType="1"/>
            </p:cNvSpPr>
            <p:nvPr/>
          </p:nvSpPr>
          <p:spPr bwMode="auto">
            <a:xfrm>
              <a:off x="3201" y="1310"/>
              <a:ext cx="378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54918" name="Group 134"/>
          <p:cNvGrpSpPr>
            <a:grpSpLocks/>
          </p:cNvGrpSpPr>
          <p:nvPr/>
        </p:nvGrpSpPr>
        <p:grpSpPr bwMode="auto">
          <a:xfrm>
            <a:off x="3294063" y="3390900"/>
            <a:ext cx="460375" cy="546100"/>
            <a:chOff x="2354" y="1250"/>
            <a:chExt cx="235" cy="218"/>
          </a:xfrm>
        </p:grpSpPr>
        <p:sp>
          <p:nvSpPr>
            <p:cNvPr id="1654919" name="Rectangle 135"/>
            <p:cNvSpPr>
              <a:spLocks noChangeArrowheads="1"/>
            </p:cNvSpPr>
            <p:nvPr/>
          </p:nvSpPr>
          <p:spPr bwMode="auto">
            <a:xfrm>
              <a:off x="2354" y="1292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654920" name="Rectangle 136"/>
            <p:cNvSpPr>
              <a:spLocks noChangeArrowheads="1"/>
            </p:cNvSpPr>
            <p:nvPr/>
          </p:nvSpPr>
          <p:spPr bwMode="auto">
            <a:xfrm>
              <a:off x="2480" y="1250"/>
              <a:ext cx="10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654921" name="Group 137"/>
          <p:cNvGrpSpPr>
            <a:grpSpLocks/>
          </p:cNvGrpSpPr>
          <p:nvPr/>
        </p:nvGrpSpPr>
        <p:grpSpPr bwMode="auto">
          <a:xfrm>
            <a:off x="5175250" y="3346450"/>
            <a:ext cx="450850" cy="531813"/>
            <a:chOff x="3314" y="1232"/>
            <a:chExt cx="231" cy="213"/>
          </a:xfrm>
        </p:grpSpPr>
        <p:sp>
          <p:nvSpPr>
            <p:cNvPr id="1654922" name="Rectangle 138"/>
            <p:cNvSpPr>
              <a:spLocks noChangeArrowheads="1"/>
            </p:cNvSpPr>
            <p:nvPr/>
          </p:nvSpPr>
          <p:spPr bwMode="auto">
            <a:xfrm>
              <a:off x="3314" y="1268"/>
              <a:ext cx="14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654923" name="Rectangle 139"/>
            <p:cNvSpPr>
              <a:spLocks noChangeArrowheads="1"/>
            </p:cNvSpPr>
            <p:nvPr/>
          </p:nvSpPr>
          <p:spPr bwMode="auto">
            <a:xfrm>
              <a:off x="3435" y="1232"/>
              <a:ext cx="11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654924" name="Group 140"/>
          <p:cNvGrpSpPr>
            <a:grpSpLocks/>
          </p:cNvGrpSpPr>
          <p:nvPr/>
        </p:nvGrpSpPr>
        <p:grpSpPr bwMode="auto">
          <a:xfrm>
            <a:off x="6845300" y="2625725"/>
            <a:ext cx="647700" cy="1081088"/>
            <a:chOff x="4167" y="944"/>
            <a:chExt cx="330" cy="432"/>
          </a:xfrm>
        </p:grpSpPr>
        <p:sp>
          <p:nvSpPr>
            <p:cNvPr id="1654925" name="Freeform 141"/>
            <p:cNvSpPr>
              <a:spLocks/>
            </p:cNvSpPr>
            <p:nvPr/>
          </p:nvSpPr>
          <p:spPr bwMode="auto">
            <a:xfrm>
              <a:off x="4425" y="1322"/>
              <a:ext cx="72" cy="54"/>
            </a:xfrm>
            <a:custGeom>
              <a:avLst/>
              <a:gdLst>
                <a:gd name="T0" fmla="*/ 6 w 72"/>
                <a:gd name="T1" fmla="*/ 24 h 54"/>
                <a:gd name="T2" fmla="*/ 6 w 72"/>
                <a:gd name="T3" fmla="*/ 24 h 54"/>
                <a:gd name="T4" fmla="*/ 12 w 72"/>
                <a:gd name="T5" fmla="*/ 0 h 54"/>
                <a:gd name="T6" fmla="*/ 72 w 72"/>
                <a:gd name="T7" fmla="*/ 36 h 54"/>
                <a:gd name="T8" fmla="*/ 0 w 72"/>
                <a:gd name="T9" fmla="*/ 54 h 54"/>
                <a:gd name="T10" fmla="*/ 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" y="24"/>
                  </a:moveTo>
                  <a:lnTo>
                    <a:pt x="6" y="24"/>
                  </a:lnTo>
                  <a:lnTo>
                    <a:pt x="12" y="0"/>
                  </a:lnTo>
                  <a:lnTo>
                    <a:pt x="72" y="36"/>
                  </a:lnTo>
                  <a:lnTo>
                    <a:pt x="0" y="5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54926" name="Freeform 142"/>
            <p:cNvSpPr>
              <a:spLocks/>
            </p:cNvSpPr>
            <p:nvPr/>
          </p:nvSpPr>
          <p:spPr bwMode="auto">
            <a:xfrm>
              <a:off x="4167" y="944"/>
              <a:ext cx="324" cy="402"/>
            </a:xfrm>
            <a:custGeom>
              <a:avLst/>
              <a:gdLst>
                <a:gd name="T0" fmla="*/ 324 w 324"/>
                <a:gd name="T1" fmla="*/ 0 h 402"/>
                <a:gd name="T2" fmla="*/ 270 w 324"/>
                <a:gd name="T3" fmla="*/ 6 h 402"/>
                <a:gd name="T4" fmla="*/ 240 w 324"/>
                <a:gd name="T5" fmla="*/ 12 h 402"/>
                <a:gd name="T6" fmla="*/ 210 w 324"/>
                <a:gd name="T7" fmla="*/ 18 h 402"/>
                <a:gd name="T8" fmla="*/ 186 w 324"/>
                <a:gd name="T9" fmla="*/ 24 h 402"/>
                <a:gd name="T10" fmla="*/ 156 w 324"/>
                <a:gd name="T11" fmla="*/ 30 h 402"/>
                <a:gd name="T12" fmla="*/ 132 w 324"/>
                <a:gd name="T13" fmla="*/ 36 h 402"/>
                <a:gd name="T14" fmla="*/ 108 w 324"/>
                <a:gd name="T15" fmla="*/ 48 h 402"/>
                <a:gd name="T16" fmla="*/ 96 w 324"/>
                <a:gd name="T17" fmla="*/ 54 h 402"/>
                <a:gd name="T18" fmla="*/ 84 w 324"/>
                <a:gd name="T19" fmla="*/ 54 h 402"/>
                <a:gd name="T20" fmla="*/ 72 w 324"/>
                <a:gd name="T21" fmla="*/ 66 h 402"/>
                <a:gd name="T22" fmla="*/ 66 w 324"/>
                <a:gd name="T23" fmla="*/ 72 h 402"/>
                <a:gd name="T24" fmla="*/ 54 w 324"/>
                <a:gd name="T25" fmla="*/ 78 h 402"/>
                <a:gd name="T26" fmla="*/ 48 w 324"/>
                <a:gd name="T27" fmla="*/ 84 h 402"/>
                <a:gd name="T28" fmla="*/ 36 w 324"/>
                <a:gd name="T29" fmla="*/ 90 h 402"/>
                <a:gd name="T30" fmla="*/ 30 w 324"/>
                <a:gd name="T31" fmla="*/ 102 h 402"/>
                <a:gd name="T32" fmla="*/ 24 w 324"/>
                <a:gd name="T33" fmla="*/ 108 h 402"/>
                <a:gd name="T34" fmla="*/ 18 w 324"/>
                <a:gd name="T35" fmla="*/ 120 h 402"/>
                <a:gd name="T36" fmla="*/ 12 w 324"/>
                <a:gd name="T37" fmla="*/ 132 h 402"/>
                <a:gd name="T38" fmla="*/ 6 w 324"/>
                <a:gd name="T39" fmla="*/ 138 h 402"/>
                <a:gd name="T40" fmla="*/ 6 w 324"/>
                <a:gd name="T41" fmla="*/ 150 h 402"/>
                <a:gd name="T42" fmla="*/ 0 w 324"/>
                <a:gd name="T43" fmla="*/ 162 h 402"/>
                <a:gd name="T44" fmla="*/ 0 w 324"/>
                <a:gd name="T45" fmla="*/ 174 h 402"/>
                <a:gd name="T46" fmla="*/ 0 w 324"/>
                <a:gd name="T47" fmla="*/ 192 h 402"/>
                <a:gd name="T48" fmla="*/ 0 w 324"/>
                <a:gd name="T49" fmla="*/ 204 h 402"/>
                <a:gd name="T50" fmla="*/ 0 w 324"/>
                <a:gd name="T51" fmla="*/ 210 h 402"/>
                <a:gd name="T52" fmla="*/ 6 w 324"/>
                <a:gd name="T53" fmla="*/ 222 h 402"/>
                <a:gd name="T54" fmla="*/ 6 w 324"/>
                <a:gd name="T55" fmla="*/ 234 h 402"/>
                <a:gd name="T56" fmla="*/ 12 w 324"/>
                <a:gd name="T57" fmla="*/ 252 h 402"/>
                <a:gd name="T58" fmla="*/ 18 w 324"/>
                <a:gd name="T59" fmla="*/ 264 h 402"/>
                <a:gd name="T60" fmla="*/ 24 w 324"/>
                <a:gd name="T61" fmla="*/ 270 h 402"/>
                <a:gd name="T62" fmla="*/ 30 w 324"/>
                <a:gd name="T63" fmla="*/ 282 h 402"/>
                <a:gd name="T64" fmla="*/ 36 w 324"/>
                <a:gd name="T65" fmla="*/ 288 h 402"/>
                <a:gd name="T66" fmla="*/ 42 w 324"/>
                <a:gd name="T67" fmla="*/ 300 h 402"/>
                <a:gd name="T68" fmla="*/ 54 w 324"/>
                <a:gd name="T69" fmla="*/ 306 h 402"/>
                <a:gd name="T70" fmla="*/ 60 w 324"/>
                <a:gd name="T71" fmla="*/ 312 h 402"/>
                <a:gd name="T72" fmla="*/ 72 w 324"/>
                <a:gd name="T73" fmla="*/ 324 h 402"/>
                <a:gd name="T74" fmla="*/ 90 w 324"/>
                <a:gd name="T75" fmla="*/ 336 h 402"/>
                <a:gd name="T76" fmla="*/ 108 w 324"/>
                <a:gd name="T77" fmla="*/ 348 h 402"/>
                <a:gd name="T78" fmla="*/ 132 w 324"/>
                <a:gd name="T79" fmla="*/ 360 h 402"/>
                <a:gd name="T80" fmla="*/ 138 w 324"/>
                <a:gd name="T81" fmla="*/ 366 h 402"/>
                <a:gd name="T82" fmla="*/ 150 w 324"/>
                <a:gd name="T83" fmla="*/ 372 h 402"/>
                <a:gd name="T84" fmla="*/ 162 w 324"/>
                <a:gd name="T85" fmla="*/ 378 h 402"/>
                <a:gd name="T86" fmla="*/ 174 w 324"/>
                <a:gd name="T87" fmla="*/ 378 h 402"/>
                <a:gd name="T88" fmla="*/ 198 w 324"/>
                <a:gd name="T89" fmla="*/ 390 h 402"/>
                <a:gd name="T90" fmla="*/ 222 w 324"/>
                <a:gd name="T91" fmla="*/ 396 h 402"/>
                <a:gd name="T92" fmla="*/ 246 w 324"/>
                <a:gd name="T93" fmla="*/ 402 h 402"/>
                <a:gd name="T94" fmla="*/ 270 w 324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402">
                  <a:moveTo>
                    <a:pt x="324" y="0"/>
                  </a:moveTo>
                  <a:lnTo>
                    <a:pt x="270" y="6"/>
                  </a:lnTo>
                  <a:lnTo>
                    <a:pt x="240" y="12"/>
                  </a:lnTo>
                  <a:lnTo>
                    <a:pt x="210" y="18"/>
                  </a:lnTo>
                  <a:lnTo>
                    <a:pt x="186" y="24"/>
                  </a:lnTo>
                  <a:lnTo>
                    <a:pt x="156" y="30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6" y="54"/>
                  </a:lnTo>
                  <a:lnTo>
                    <a:pt x="84" y="54"/>
                  </a:lnTo>
                  <a:lnTo>
                    <a:pt x="72" y="66"/>
                  </a:lnTo>
                  <a:lnTo>
                    <a:pt x="66" y="72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6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6" y="150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18" y="264"/>
                  </a:lnTo>
                  <a:lnTo>
                    <a:pt x="24" y="270"/>
                  </a:lnTo>
                  <a:lnTo>
                    <a:pt x="30" y="282"/>
                  </a:lnTo>
                  <a:lnTo>
                    <a:pt x="36" y="288"/>
                  </a:lnTo>
                  <a:lnTo>
                    <a:pt x="42" y="300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90" y="336"/>
                  </a:lnTo>
                  <a:lnTo>
                    <a:pt x="108" y="348"/>
                  </a:lnTo>
                  <a:lnTo>
                    <a:pt x="132" y="360"/>
                  </a:lnTo>
                  <a:lnTo>
                    <a:pt x="138" y="366"/>
                  </a:lnTo>
                  <a:lnTo>
                    <a:pt x="150" y="372"/>
                  </a:lnTo>
                  <a:lnTo>
                    <a:pt x="162" y="378"/>
                  </a:lnTo>
                  <a:lnTo>
                    <a:pt x="174" y="378"/>
                  </a:lnTo>
                  <a:lnTo>
                    <a:pt x="198" y="390"/>
                  </a:lnTo>
                  <a:lnTo>
                    <a:pt x="222" y="396"/>
                  </a:lnTo>
                  <a:lnTo>
                    <a:pt x="246" y="402"/>
                  </a:lnTo>
                  <a:lnTo>
                    <a:pt x="270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54927" name="Rectangle 143"/>
          <p:cNvSpPr>
            <a:spLocks noChangeArrowheads="1"/>
          </p:cNvSpPr>
          <p:nvPr/>
        </p:nvSpPr>
        <p:spPr bwMode="auto">
          <a:xfrm>
            <a:off x="1447800" y="3736975"/>
            <a:ext cx="542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28" name="Rectangle 144"/>
          <p:cNvSpPr>
            <a:spLocks noChangeArrowheads="1"/>
          </p:cNvSpPr>
          <p:nvPr/>
        </p:nvSpPr>
        <p:spPr bwMode="auto">
          <a:xfrm>
            <a:off x="1985963" y="353218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29" name="Rectangle 145"/>
          <p:cNvSpPr>
            <a:spLocks noChangeArrowheads="1"/>
          </p:cNvSpPr>
          <p:nvPr/>
        </p:nvSpPr>
        <p:spPr bwMode="auto">
          <a:xfrm>
            <a:off x="7585075" y="228123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30" name="Rectangle 146"/>
          <p:cNvSpPr>
            <a:spLocks noChangeArrowheads="1"/>
          </p:cNvSpPr>
          <p:nvPr/>
        </p:nvSpPr>
        <p:spPr bwMode="auto">
          <a:xfrm>
            <a:off x="8118475" y="209073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31" name="Rectangle 147"/>
          <p:cNvSpPr>
            <a:spLocks noChangeArrowheads="1"/>
          </p:cNvSpPr>
          <p:nvPr/>
        </p:nvSpPr>
        <p:spPr bwMode="auto">
          <a:xfrm>
            <a:off x="7834313" y="343058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32" name="Rectangle 148"/>
          <p:cNvSpPr>
            <a:spLocks noChangeArrowheads="1"/>
          </p:cNvSpPr>
          <p:nvPr/>
        </p:nvSpPr>
        <p:spPr bwMode="auto">
          <a:xfrm>
            <a:off x="8134350" y="355123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33" name="Rectangle 149"/>
          <p:cNvSpPr>
            <a:spLocks noChangeArrowheads="1"/>
          </p:cNvSpPr>
          <p:nvPr/>
        </p:nvSpPr>
        <p:spPr bwMode="auto">
          <a:xfrm>
            <a:off x="7529513" y="34305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54934" name="Rectangle 150"/>
          <p:cNvSpPr>
            <a:spLocks noChangeArrowheads="1"/>
          </p:cNvSpPr>
          <p:nvPr/>
        </p:nvSpPr>
        <p:spPr bwMode="auto">
          <a:xfrm>
            <a:off x="4903788" y="28654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654935" name="Rectangle 151"/>
          <p:cNvSpPr>
            <a:spLocks noChangeArrowheads="1"/>
          </p:cNvSpPr>
          <p:nvPr/>
        </p:nvSpPr>
        <p:spPr bwMode="auto">
          <a:xfrm>
            <a:off x="3044825" y="280035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grpSp>
        <p:nvGrpSpPr>
          <p:cNvPr id="1654936" name="Group 152"/>
          <p:cNvGrpSpPr>
            <a:grpSpLocks/>
          </p:cNvGrpSpPr>
          <p:nvPr/>
        </p:nvGrpSpPr>
        <p:grpSpPr bwMode="auto">
          <a:xfrm>
            <a:off x="3065463" y="3319463"/>
            <a:ext cx="904875" cy="285750"/>
            <a:chOff x="2270" y="1262"/>
            <a:chExt cx="462" cy="114"/>
          </a:xfrm>
        </p:grpSpPr>
        <p:sp>
          <p:nvSpPr>
            <p:cNvPr id="1654937" name="Freeform 153"/>
            <p:cNvSpPr>
              <a:spLocks/>
            </p:cNvSpPr>
            <p:nvPr/>
          </p:nvSpPr>
          <p:spPr bwMode="auto">
            <a:xfrm>
              <a:off x="2594" y="1262"/>
              <a:ext cx="138" cy="114"/>
            </a:xfrm>
            <a:custGeom>
              <a:avLst/>
              <a:gdLst>
                <a:gd name="T0" fmla="*/ 0 w 138"/>
                <a:gd name="T1" fmla="*/ 60 h 114"/>
                <a:gd name="T2" fmla="*/ 0 w 138"/>
                <a:gd name="T3" fmla="*/ 60 h 114"/>
                <a:gd name="T4" fmla="*/ 0 w 138"/>
                <a:gd name="T5" fmla="*/ 0 h 114"/>
                <a:gd name="T6" fmla="*/ 138 w 138"/>
                <a:gd name="T7" fmla="*/ 60 h 114"/>
                <a:gd name="T8" fmla="*/ 0 w 138"/>
                <a:gd name="T9" fmla="*/ 114 h 114"/>
                <a:gd name="T10" fmla="*/ 0 w 138"/>
                <a:gd name="T11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14">
                  <a:moveTo>
                    <a:pt x="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38" y="60"/>
                  </a:lnTo>
                  <a:lnTo>
                    <a:pt x="0" y="11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54938" name="Line 154"/>
            <p:cNvSpPr>
              <a:spLocks noChangeShapeType="1"/>
            </p:cNvSpPr>
            <p:nvPr/>
          </p:nvSpPr>
          <p:spPr bwMode="auto">
            <a:xfrm>
              <a:off x="2270" y="1322"/>
              <a:ext cx="336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54939" name="AutoShape 155"/>
          <p:cNvSpPr>
            <a:spLocks noChangeArrowheads="1"/>
          </p:cNvSpPr>
          <p:nvPr/>
        </p:nvSpPr>
        <p:spPr bwMode="auto">
          <a:xfrm rot="20663364" flipV="1">
            <a:off x="2501900" y="3582988"/>
            <a:ext cx="2087563" cy="757237"/>
          </a:xfrm>
          <a:prstGeom prst="lightningBolt">
            <a:avLst/>
          </a:prstGeom>
          <a:solidFill>
            <a:srgbClr val="FFFF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54940" name="Rectangle 156"/>
          <p:cNvSpPr>
            <a:spLocks noChangeArrowheads="1"/>
          </p:cNvSpPr>
          <p:nvPr/>
        </p:nvSpPr>
        <p:spPr bwMode="auto">
          <a:xfrm rot="21540000">
            <a:off x="2554288" y="4278313"/>
            <a:ext cx="727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300" b="1" i="1">
                <a:solidFill>
                  <a:srgbClr val="FF3300"/>
                </a:solidFill>
              </a:rPr>
              <a:t>light</a:t>
            </a:r>
            <a:endParaRPr lang="en-US"/>
          </a:p>
        </p:txBody>
      </p:sp>
      <p:sp>
        <p:nvSpPr>
          <p:cNvPr id="1654941" name="Text Box 157"/>
          <p:cNvSpPr txBox="1">
            <a:spLocks noChangeArrowheads="1"/>
          </p:cNvSpPr>
          <p:nvPr/>
        </p:nvSpPr>
        <p:spPr bwMode="auto">
          <a:xfrm>
            <a:off x="1338263" y="298450"/>
            <a:ext cx="63103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Supramolecular chemistry</a:t>
            </a:r>
          </a:p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chemical LEGO</a:t>
            </a:r>
          </a:p>
        </p:txBody>
      </p:sp>
      <p:grpSp>
        <p:nvGrpSpPr>
          <p:cNvPr id="1654942" name="Group 158"/>
          <p:cNvGrpSpPr>
            <a:grpSpLocks/>
          </p:cNvGrpSpPr>
          <p:nvPr/>
        </p:nvGrpSpPr>
        <p:grpSpPr bwMode="auto">
          <a:xfrm>
            <a:off x="1587500" y="5046663"/>
            <a:ext cx="792163" cy="777875"/>
            <a:chOff x="1442" y="2429"/>
            <a:chExt cx="499" cy="490"/>
          </a:xfrm>
        </p:grpSpPr>
        <p:grpSp>
          <p:nvGrpSpPr>
            <p:cNvPr id="1654943" name="Group 159"/>
            <p:cNvGrpSpPr>
              <a:grpSpLocks noChangeAspect="1"/>
            </p:cNvGrpSpPr>
            <p:nvPr/>
          </p:nvGrpSpPr>
          <p:grpSpPr bwMode="auto">
            <a:xfrm>
              <a:off x="1442" y="2429"/>
              <a:ext cx="499" cy="490"/>
              <a:chOff x="1535" y="3397"/>
              <a:chExt cx="209" cy="201"/>
            </a:xfrm>
          </p:grpSpPr>
          <p:grpSp>
            <p:nvGrpSpPr>
              <p:cNvPr id="1654944" name="Group 160"/>
              <p:cNvGrpSpPr>
                <a:grpSpLocks noChangeAspect="1"/>
              </p:cNvGrpSpPr>
              <p:nvPr/>
            </p:nvGrpSpPr>
            <p:grpSpPr bwMode="auto">
              <a:xfrm>
                <a:off x="1535" y="3397"/>
                <a:ext cx="209" cy="201"/>
                <a:chOff x="1535" y="3397"/>
                <a:chExt cx="209" cy="201"/>
              </a:xfrm>
            </p:grpSpPr>
            <p:sp>
              <p:nvSpPr>
                <p:cNvPr id="1654945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9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4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2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47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48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49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0" name="Oval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1" name="Oval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2" name="Oval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3" name="Oval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9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4" name="Oval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1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5" name="Oval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7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6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0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7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30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8" name="Oval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59" name="Oval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23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0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08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1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2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3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4" name="Oval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9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5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65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6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2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7" name="Oval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7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8" name="Oval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0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69" name="Oval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1571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70" name="Oval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8" y="3407"/>
                  <a:ext cx="203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654971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1564" y="3440"/>
                <a:ext cx="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sv-SE"/>
              </a:p>
            </p:txBody>
          </p:sp>
        </p:grpSp>
        <p:sp>
          <p:nvSpPr>
            <p:cNvPr id="1654972" name="Rectangle 188"/>
            <p:cNvSpPr>
              <a:spLocks noChangeArrowheads="1"/>
            </p:cNvSpPr>
            <p:nvPr/>
          </p:nvSpPr>
          <p:spPr bwMode="auto">
            <a:xfrm>
              <a:off x="1472" y="2497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/>
                <a:t>Mn</a:t>
              </a:r>
              <a:endParaRPr lang="en-US" sz="2800" b="1"/>
            </a:p>
          </p:txBody>
        </p:sp>
      </p:grpSp>
      <p:grpSp>
        <p:nvGrpSpPr>
          <p:cNvPr id="1654973" name="Group 189"/>
          <p:cNvGrpSpPr>
            <a:grpSpLocks/>
          </p:cNvGrpSpPr>
          <p:nvPr/>
        </p:nvGrpSpPr>
        <p:grpSpPr bwMode="auto">
          <a:xfrm>
            <a:off x="2122488" y="5416550"/>
            <a:ext cx="792162" cy="777875"/>
            <a:chOff x="1442" y="2429"/>
            <a:chExt cx="499" cy="490"/>
          </a:xfrm>
        </p:grpSpPr>
        <p:grpSp>
          <p:nvGrpSpPr>
            <p:cNvPr id="1654974" name="Group 190"/>
            <p:cNvGrpSpPr>
              <a:grpSpLocks noChangeAspect="1"/>
            </p:cNvGrpSpPr>
            <p:nvPr/>
          </p:nvGrpSpPr>
          <p:grpSpPr bwMode="auto">
            <a:xfrm>
              <a:off x="1442" y="2429"/>
              <a:ext cx="499" cy="490"/>
              <a:chOff x="1535" y="3397"/>
              <a:chExt cx="209" cy="201"/>
            </a:xfrm>
          </p:grpSpPr>
          <p:grpSp>
            <p:nvGrpSpPr>
              <p:cNvPr id="1654975" name="Group 191"/>
              <p:cNvGrpSpPr>
                <a:grpSpLocks noChangeAspect="1"/>
              </p:cNvGrpSpPr>
              <p:nvPr/>
            </p:nvGrpSpPr>
            <p:grpSpPr bwMode="auto">
              <a:xfrm>
                <a:off x="1535" y="3397"/>
                <a:ext cx="209" cy="201"/>
                <a:chOff x="1535" y="3397"/>
                <a:chExt cx="209" cy="201"/>
              </a:xfrm>
            </p:grpSpPr>
            <p:sp>
              <p:nvSpPr>
                <p:cNvPr id="1654976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9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77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2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78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79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0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1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2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3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4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9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5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1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6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7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7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0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8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30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89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0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23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1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08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2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3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4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5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9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6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65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7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2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8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7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4999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0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5000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1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55001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8" y="3407"/>
                  <a:ext cx="203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655002" name="Rectangle 218"/>
              <p:cNvSpPr>
                <a:spLocks noChangeAspect="1" noChangeArrowheads="1"/>
              </p:cNvSpPr>
              <p:nvPr/>
            </p:nvSpPr>
            <p:spPr bwMode="auto">
              <a:xfrm>
                <a:off x="1564" y="3440"/>
                <a:ext cx="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sv-SE"/>
              </a:p>
            </p:txBody>
          </p:sp>
        </p:grpSp>
        <p:sp>
          <p:nvSpPr>
            <p:cNvPr id="1655003" name="Rectangle 219"/>
            <p:cNvSpPr>
              <a:spLocks noChangeArrowheads="1"/>
            </p:cNvSpPr>
            <p:nvPr/>
          </p:nvSpPr>
          <p:spPr bwMode="auto">
            <a:xfrm>
              <a:off x="1472" y="2497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/>
                <a:t>Mn</a:t>
              </a:r>
              <a:endParaRPr lang="en-US" sz="2800" b="1"/>
            </a:p>
          </p:txBody>
        </p:sp>
      </p:grpSp>
      <p:sp>
        <p:nvSpPr>
          <p:cNvPr id="1655004" name="Oval 220"/>
          <p:cNvSpPr>
            <a:spLocks noChangeArrowheads="1"/>
          </p:cNvSpPr>
          <p:nvPr/>
        </p:nvSpPr>
        <p:spPr bwMode="auto">
          <a:xfrm>
            <a:off x="2311400" y="5130800"/>
            <a:ext cx="1281113" cy="539750"/>
          </a:xfrm>
          <a:prstGeom prst="ellipse">
            <a:avLst/>
          </a:prstGeom>
          <a:solidFill>
            <a:srgbClr val="FFFF23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5005" name="Rectangle 221"/>
          <p:cNvSpPr>
            <a:spLocks noChangeArrowheads="1"/>
          </p:cNvSpPr>
          <p:nvPr/>
        </p:nvSpPr>
        <p:spPr bwMode="auto">
          <a:xfrm>
            <a:off x="2554288" y="511968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grpSp>
        <p:nvGrpSpPr>
          <p:cNvPr id="1655006" name="Group 222"/>
          <p:cNvGrpSpPr>
            <a:grpSpLocks/>
          </p:cNvGrpSpPr>
          <p:nvPr/>
        </p:nvGrpSpPr>
        <p:grpSpPr bwMode="auto">
          <a:xfrm>
            <a:off x="4332288" y="5154613"/>
            <a:ext cx="574675" cy="555625"/>
            <a:chOff x="3954" y="943"/>
            <a:chExt cx="399" cy="405"/>
          </a:xfrm>
        </p:grpSpPr>
        <p:grpSp>
          <p:nvGrpSpPr>
            <p:cNvPr id="1655007" name="Group 223"/>
            <p:cNvGrpSpPr>
              <a:grpSpLocks/>
            </p:cNvGrpSpPr>
            <p:nvPr/>
          </p:nvGrpSpPr>
          <p:grpSpPr bwMode="auto">
            <a:xfrm>
              <a:off x="3954" y="943"/>
              <a:ext cx="399" cy="405"/>
              <a:chOff x="1370" y="1799"/>
              <a:chExt cx="302" cy="274"/>
            </a:xfrm>
          </p:grpSpPr>
          <p:sp>
            <p:nvSpPr>
              <p:cNvPr id="1655008" name="Oval 224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302" cy="27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09" name="Oval 225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7" cy="266"/>
              </a:xfrm>
              <a:prstGeom prst="ellipse">
                <a:avLst/>
              </a:prstGeom>
              <a:solidFill>
                <a:srgbClr val="11F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0" name="Oval 226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0" cy="259"/>
              </a:xfrm>
              <a:prstGeom prst="ellipse">
                <a:avLst/>
              </a:prstGeom>
              <a:solidFill>
                <a:srgbClr val="23F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1" name="Oval 227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73" cy="245"/>
              </a:xfrm>
              <a:prstGeom prst="ellipse">
                <a:avLst/>
              </a:prstGeom>
              <a:solidFill>
                <a:srgbClr val="33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2" name="Oval 228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66" cy="238"/>
              </a:xfrm>
              <a:prstGeom prst="ellipse">
                <a:avLst/>
              </a:prstGeom>
              <a:solidFill>
                <a:srgbClr val="43F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3" name="Oval 229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52" cy="223"/>
              </a:xfrm>
              <a:prstGeom prst="ellipse">
                <a:avLst/>
              </a:prstGeom>
              <a:solidFill>
                <a:srgbClr val="53F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4" name="Oval 230"/>
              <p:cNvSpPr>
                <a:spLocks noChangeArrowheads="1"/>
              </p:cNvSpPr>
              <p:nvPr/>
            </p:nvSpPr>
            <p:spPr bwMode="auto">
              <a:xfrm>
                <a:off x="1370" y="1814"/>
                <a:ext cx="251" cy="215"/>
              </a:xfrm>
              <a:prstGeom prst="ellipse">
                <a:avLst/>
              </a:prstGeom>
              <a:solidFill>
                <a:srgbClr val="61F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5" name="Oval 231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7" cy="208"/>
              </a:xfrm>
              <a:prstGeom prst="ellipse">
                <a:avLst/>
              </a:prstGeom>
              <a:solidFill>
                <a:srgbClr val="6FF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6" name="Oval 232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0" cy="201"/>
              </a:xfrm>
              <a:prstGeom prst="ellipse">
                <a:avLst/>
              </a:prstGeom>
              <a:solidFill>
                <a:srgbClr val="7D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7" name="Oval 233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16" cy="201"/>
              </a:xfrm>
              <a:prstGeom prst="ellipse">
                <a:avLst/>
              </a:prstGeom>
              <a:solidFill>
                <a:srgbClr val="8AF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8" name="Oval 234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09" cy="187"/>
              </a:xfrm>
              <a:prstGeom prst="ellipse">
                <a:avLst/>
              </a:prstGeom>
              <a:solidFill>
                <a:srgbClr val="96F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19" name="Oval 235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201" cy="180"/>
              </a:xfrm>
              <a:prstGeom prst="ellipse">
                <a:avLst/>
              </a:prstGeom>
              <a:solidFill>
                <a:srgbClr val="A1F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0" name="Oval 236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194" cy="172"/>
              </a:xfrm>
              <a:prstGeom prst="ellipse">
                <a:avLst/>
              </a:prstGeom>
              <a:solidFill>
                <a:srgbClr val="ACF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1" name="Oval 237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80" cy="158"/>
              </a:xfrm>
              <a:prstGeom prst="ellipse">
                <a:avLst/>
              </a:prstGeom>
              <a:solidFill>
                <a:srgbClr val="B6F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2" name="Oval 238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51"/>
              </a:xfrm>
              <a:prstGeom prst="ellipse">
                <a:avLst/>
              </a:pr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3" name="Oval 239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44"/>
              </a:xfrm>
              <a:prstGeom prst="ellipse">
                <a:avLst/>
              </a:pr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4" name="Oval 240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58" cy="137"/>
              </a:xfrm>
              <a:prstGeom prst="ellipse">
                <a:avLst/>
              </a:prstGeom>
              <a:solidFill>
                <a:srgbClr val="D0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5" name="Oval 241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51" cy="137"/>
              </a:xfrm>
              <a:prstGeom prst="ellipse">
                <a:avLst/>
              </a:prstGeom>
              <a:solidFill>
                <a:srgbClr val="D8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6" name="Oval 242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37" cy="122"/>
              </a:xfrm>
              <a:prstGeom prst="ellipse">
                <a:avLst/>
              </a:prstGeom>
              <a:solidFill>
                <a:srgbClr val="D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7" name="Oval 243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29" cy="115"/>
              </a:xfrm>
              <a:prstGeom prst="ellipse">
                <a:avLst/>
              </a:prstGeom>
              <a:solidFill>
                <a:srgbClr val="E5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8" name="Oval 244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15" cy="101"/>
              </a:xfrm>
              <a:prstGeom prst="ellipse">
                <a:avLst/>
              </a:prstGeom>
              <a:solidFill>
                <a:srgbClr val="EB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29" name="Oval 245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7" cy="101"/>
              </a:xfrm>
              <a:prstGeom prst="ellipse">
                <a:avLst/>
              </a:prstGeom>
              <a:solidFill>
                <a:srgbClr val="E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30" name="Oval 246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0" cy="87"/>
              </a:xfrm>
              <a:prstGeom prst="ellipse">
                <a:avLst/>
              </a:prstGeom>
              <a:solidFill>
                <a:srgbClr val="F4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31" name="Oval 247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86" cy="80"/>
              </a:xfrm>
              <a:prstGeom prst="ellipse">
                <a:avLst/>
              </a:prstGeom>
              <a:solidFill>
                <a:srgbClr val="F7F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32" name="Oval 248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93" cy="79"/>
              </a:xfrm>
              <a:prstGeom prst="ellipse">
                <a:avLst/>
              </a:prstGeom>
              <a:solidFill>
                <a:srgbClr val="FA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33" name="Oval 249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79" cy="72"/>
              </a:xfrm>
              <a:prstGeom prst="ellipse">
                <a:avLst/>
              </a:prstGeom>
              <a:solidFill>
                <a:srgbClr val="FD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34" name="Oval 250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65" cy="58"/>
              </a:xfrm>
              <a:prstGeom prst="ellipse">
                <a:avLst/>
              </a:pr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35" name="Oval 251"/>
              <p:cNvSpPr>
                <a:spLocks noChangeArrowheads="1"/>
              </p:cNvSpPr>
              <p:nvPr/>
            </p:nvSpPr>
            <p:spPr bwMode="auto">
              <a:xfrm>
                <a:off x="1420" y="1850"/>
                <a:ext cx="58" cy="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55036" name="Oval 252"/>
              <p:cNvSpPr>
                <a:spLocks noChangeArrowheads="1"/>
              </p:cNvSpPr>
              <p:nvPr/>
            </p:nvSpPr>
            <p:spPr bwMode="auto">
              <a:xfrm>
                <a:off x="1373" y="1802"/>
                <a:ext cx="289" cy="260"/>
              </a:xfrm>
              <a:prstGeom prst="ellipse">
                <a:avLst/>
              </a:prstGeom>
              <a:noFill/>
              <a:ln w="1111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655037" name="Rectangle 253"/>
            <p:cNvSpPr>
              <a:spLocks noChangeAspect="1" noChangeArrowheads="1"/>
            </p:cNvSpPr>
            <p:nvPr/>
          </p:nvSpPr>
          <p:spPr bwMode="auto">
            <a:xfrm>
              <a:off x="4032" y="1012"/>
              <a:ext cx="27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</a:rPr>
                <a:t>Ru</a:t>
              </a:r>
              <a:endParaRPr lang="en-US"/>
            </a:p>
          </p:txBody>
        </p:sp>
      </p:grpSp>
      <p:sp>
        <p:nvSpPr>
          <p:cNvPr id="1655038" name="Text Box 254"/>
          <p:cNvSpPr txBox="1">
            <a:spLocks noChangeArrowheads="1"/>
          </p:cNvSpPr>
          <p:nvPr/>
        </p:nvSpPr>
        <p:spPr bwMode="auto">
          <a:xfrm>
            <a:off x="0" y="5911850"/>
            <a:ext cx="2632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v-SE" sz="2800" b="1">
                <a:solidFill>
                  <a:schemeClr val="accent2"/>
                </a:solidFill>
              </a:rPr>
              <a:t>Manganese like </a:t>
            </a:r>
          </a:p>
          <a:p>
            <a:pPr algn="ctr"/>
            <a:r>
              <a:rPr lang="sv-SE" sz="2800" b="1">
                <a:solidFill>
                  <a:schemeClr val="accent2"/>
                </a:solidFill>
              </a:rPr>
              <a:t>Photosystem II</a:t>
            </a:r>
            <a:endParaRPr lang="en-GB" sz="2800" b="1">
              <a:solidFill>
                <a:schemeClr val="accent2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27025" y="4741863"/>
            <a:ext cx="1122363" cy="1176337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Freeform 22"/>
          <p:cNvSpPr/>
          <p:nvPr/>
        </p:nvSpPr>
        <p:spPr>
          <a:xfrm rot="900000">
            <a:off x="906463" y="4683125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4" name="Freeform 23"/>
          <p:cNvSpPr/>
          <p:nvPr/>
        </p:nvSpPr>
        <p:spPr>
          <a:xfrm>
            <a:off x="571500" y="4708525"/>
            <a:ext cx="269875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5" name="Freeform 24"/>
          <p:cNvSpPr/>
          <p:nvPr/>
        </p:nvSpPr>
        <p:spPr>
          <a:xfrm rot="1800000">
            <a:off x="974725" y="4906963"/>
            <a:ext cx="271463" cy="134937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6" name="Freeform 25"/>
          <p:cNvSpPr/>
          <p:nvPr/>
        </p:nvSpPr>
        <p:spPr>
          <a:xfrm rot="2700000">
            <a:off x="1199357" y="4888706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8" name="Freeform 27"/>
          <p:cNvSpPr/>
          <p:nvPr/>
        </p:nvSpPr>
        <p:spPr>
          <a:xfrm rot="4500000">
            <a:off x="1307307" y="5190331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Freeform 28"/>
          <p:cNvSpPr/>
          <p:nvPr/>
        </p:nvSpPr>
        <p:spPr>
          <a:xfrm rot="20700000" flipH="1">
            <a:off x="582613" y="4878388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 rot="18000000" flipV="1">
            <a:off x="1236663" y="5499100"/>
            <a:ext cx="284162" cy="128588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 rot="900000" flipH="1" flipV="1">
            <a:off x="592138" y="5842000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 flipH="1" flipV="1">
            <a:off x="896938" y="5826125"/>
            <a:ext cx="271462" cy="134938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 rot="1800000" flipH="1" flipV="1">
            <a:off x="541338" y="5610225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 rot="2700000" flipH="1" flipV="1">
            <a:off x="299244" y="5595144"/>
            <a:ext cx="284163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 rot="4500000" flipH="1" flipV="1">
            <a:off x="184945" y="5291931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 rot="20700000" flipV="1">
            <a:off x="1128713" y="5688013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 rot="18000000" flipH="1">
            <a:off x="269082" y="4936331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Freeform 39"/>
          <p:cNvSpPr/>
          <p:nvPr/>
        </p:nvSpPr>
        <p:spPr>
          <a:xfrm rot="19521600" flipH="1" flipV="1">
            <a:off x="876300" y="5629275"/>
            <a:ext cx="271463" cy="134938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58008" name="TextBox 40"/>
          <p:cNvSpPr txBox="1">
            <a:spLocks noChangeArrowheads="1"/>
          </p:cNvSpPr>
          <p:nvPr/>
        </p:nvSpPr>
        <p:spPr bwMode="auto">
          <a:xfrm>
            <a:off x="458788" y="4926013"/>
            <a:ext cx="922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latin typeface="Calibri" pitchFamily="34" charset="0"/>
              </a:rPr>
              <a:t>Co(III) </a:t>
            </a:r>
          </a:p>
          <a:p>
            <a:r>
              <a:rPr lang="en-US" sz="2200">
                <a:latin typeface="Calibri" pitchFamily="34" charset="0"/>
              </a:rPr>
              <a:t>oxide</a:t>
            </a:r>
            <a:endParaRPr lang="en-US" sz="2200" baseline="-25000">
              <a:latin typeface="Calibri" pitchFamily="34" charset="0"/>
            </a:endParaRPr>
          </a:p>
        </p:txBody>
      </p:sp>
      <p:sp>
        <p:nvSpPr>
          <p:cNvPr id="1658009" name="Rectangle 3225"/>
          <p:cNvSpPr>
            <a:spLocks noChangeArrowheads="1"/>
          </p:cNvSpPr>
          <p:nvPr/>
        </p:nvSpPr>
        <p:spPr bwMode="auto">
          <a:xfrm>
            <a:off x="0" y="42418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accent2"/>
                </a:solidFill>
              </a:rPr>
              <a:t>Cobolt</a:t>
            </a:r>
          </a:p>
        </p:txBody>
      </p:sp>
      <p:sp>
        <p:nvSpPr>
          <p:cNvPr id="1658010" name="Rectangle 3226"/>
          <p:cNvSpPr>
            <a:spLocks noChangeArrowheads="1"/>
          </p:cNvSpPr>
          <p:nvPr/>
        </p:nvSpPr>
        <p:spPr bwMode="auto">
          <a:xfrm>
            <a:off x="0" y="1854200"/>
            <a:ext cx="3911600" cy="50038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02" name="Object 2"/>
          <p:cNvGraphicFramePr>
            <a:graphicFrameLocks noChangeAspect="1"/>
          </p:cNvGraphicFramePr>
          <p:nvPr/>
        </p:nvGraphicFramePr>
        <p:xfrm>
          <a:off x="622300" y="1931988"/>
          <a:ext cx="57912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4" name="Photo Editor Photo" r:id="rId4" imgW="4761905" imgH="4761905" progId="MSPhotoEd.3">
                  <p:embed/>
                </p:oleObj>
              </mc:Choice>
              <mc:Fallback>
                <p:oleObj name="Photo Editor Photo" r:id="rId4" imgW="4761905" imgH="476190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7561"/>
                      <a:stretch>
                        <a:fillRect/>
                      </a:stretch>
                    </p:blipFill>
                    <p:spPr bwMode="auto">
                      <a:xfrm>
                        <a:off x="622300" y="1931988"/>
                        <a:ext cx="5791200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03" name="Rectangle 3"/>
          <p:cNvSpPr>
            <a:spLocks noChangeArrowheads="1"/>
          </p:cNvSpPr>
          <p:nvPr/>
        </p:nvSpPr>
        <p:spPr bwMode="auto">
          <a:xfrm>
            <a:off x="4337050" y="333375"/>
            <a:ext cx="45751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v-SE" sz="3200" b="1">
                <a:solidFill>
                  <a:srgbClr val="FF3300"/>
                </a:solidFill>
              </a:rPr>
              <a:t>Hydrogenases: Enzymes</a:t>
            </a:r>
          </a:p>
          <a:p>
            <a:r>
              <a:rPr lang="sv-SE" sz="3200" b="1">
                <a:solidFill>
                  <a:srgbClr val="FF3300"/>
                </a:solidFill>
              </a:rPr>
              <a:t>that can make and handle</a:t>
            </a:r>
          </a:p>
          <a:p>
            <a:r>
              <a:rPr lang="sv-SE" sz="3200" b="1">
                <a:solidFill>
                  <a:srgbClr val="FF3300"/>
                </a:solidFill>
              </a:rPr>
              <a:t>hydrogen </a:t>
            </a:r>
            <a:endParaRPr lang="en-GB" sz="3200" b="1">
              <a:solidFill>
                <a:srgbClr val="FF3300"/>
              </a:solidFill>
            </a:endParaRPr>
          </a:p>
        </p:txBody>
      </p:sp>
      <p:sp>
        <p:nvSpPr>
          <p:cNvPr id="1177604" name="Oval 4"/>
          <p:cNvSpPr>
            <a:spLocks noChangeArrowheads="1"/>
          </p:cNvSpPr>
          <p:nvPr/>
        </p:nvSpPr>
        <p:spPr bwMode="auto">
          <a:xfrm>
            <a:off x="2622550" y="4030663"/>
            <a:ext cx="787400" cy="808037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77605" name="Line 5"/>
          <p:cNvSpPr>
            <a:spLocks noChangeShapeType="1"/>
          </p:cNvSpPr>
          <p:nvPr/>
        </p:nvSpPr>
        <p:spPr bwMode="auto">
          <a:xfrm flipH="1" flipV="1">
            <a:off x="827088" y="1484313"/>
            <a:ext cx="1800225" cy="3024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77606" name="Line 6"/>
          <p:cNvSpPr>
            <a:spLocks noChangeShapeType="1"/>
          </p:cNvSpPr>
          <p:nvPr/>
        </p:nvSpPr>
        <p:spPr bwMode="auto">
          <a:xfrm flipV="1">
            <a:off x="3416300" y="1412875"/>
            <a:ext cx="795338" cy="3054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177607" name="Group 7"/>
          <p:cNvGrpSpPr>
            <a:grpSpLocks/>
          </p:cNvGrpSpPr>
          <p:nvPr/>
        </p:nvGrpSpPr>
        <p:grpSpPr bwMode="auto">
          <a:xfrm>
            <a:off x="785813" y="381000"/>
            <a:ext cx="3405187" cy="1828800"/>
            <a:chOff x="495" y="240"/>
            <a:chExt cx="2145" cy="1152"/>
          </a:xfrm>
        </p:grpSpPr>
        <p:graphicFrame>
          <p:nvGraphicFramePr>
            <p:cNvPr id="1177608" name="Object 8"/>
            <p:cNvGraphicFramePr>
              <a:graphicFrameLocks noChangeAspect="1"/>
            </p:cNvGraphicFramePr>
            <p:nvPr/>
          </p:nvGraphicFramePr>
          <p:xfrm>
            <a:off x="720" y="336"/>
            <a:ext cx="1680" cy="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725" name="CS ChemDraw Drawing" r:id="rId6" imgW="3179880" imgH="1872000" progId="ChemDraw.Document.5.0">
                    <p:embed/>
                  </p:oleObj>
                </mc:Choice>
                <mc:Fallback>
                  <p:oleObj name="CS ChemDraw Drawing" r:id="rId6" imgW="3179880" imgH="1872000" progId="ChemDraw.Document.5.0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36"/>
                          <a:ext cx="1680" cy="9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7609" name="Oval 9"/>
            <p:cNvSpPr>
              <a:spLocks noChangeArrowheads="1"/>
            </p:cNvSpPr>
            <p:nvPr/>
          </p:nvSpPr>
          <p:spPr bwMode="auto">
            <a:xfrm>
              <a:off x="495" y="240"/>
              <a:ext cx="2145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77610" name="Group 10"/>
            <p:cNvGrpSpPr>
              <a:grpSpLocks noChangeAspect="1"/>
            </p:cNvGrpSpPr>
            <p:nvPr/>
          </p:nvGrpSpPr>
          <p:grpSpPr bwMode="auto">
            <a:xfrm>
              <a:off x="1072" y="510"/>
              <a:ext cx="367" cy="356"/>
              <a:chOff x="1017" y="3397"/>
              <a:chExt cx="216" cy="201"/>
            </a:xfrm>
          </p:grpSpPr>
          <p:sp>
            <p:nvSpPr>
              <p:cNvPr id="1177611" name="Oval 11"/>
              <p:cNvSpPr>
                <a:spLocks noChangeAspect="1" noChangeArrowheads="1"/>
              </p:cNvSpPr>
              <p:nvPr/>
            </p:nvSpPr>
            <p:spPr bwMode="auto">
              <a:xfrm>
                <a:off x="1017" y="3397"/>
                <a:ext cx="216" cy="201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12" name="Oval 12"/>
              <p:cNvSpPr>
                <a:spLocks noChangeAspect="1" noChangeArrowheads="1"/>
              </p:cNvSpPr>
              <p:nvPr/>
            </p:nvSpPr>
            <p:spPr bwMode="auto">
              <a:xfrm>
                <a:off x="1017" y="3397"/>
                <a:ext cx="201" cy="194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13" name="Oval 13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94" cy="187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14" name="Oval 14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87" cy="180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15" name="Oval 15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80" cy="17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16" name="Oval 16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80" cy="17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17" name="Oval 17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73" cy="166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18" name="Oval 18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66" cy="158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19" name="Oval 19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51" cy="144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0" name="Oval 20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44" cy="137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1" name="Oval 21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44" cy="137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2" name="Oval 22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37" cy="130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3" name="Oval 23"/>
              <p:cNvSpPr>
                <a:spLocks noChangeAspect="1" noChangeArrowheads="1"/>
              </p:cNvSpPr>
              <p:nvPr/>
            </p:nvSpPr>
            <p:spPr bwMode="auto">
              <a:xfrm>
                <a:off x="1039" y="3418"/>
                <a:ext cx="122" cy="116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4" name="Oval 24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23" cy="12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5" name="Oval 25"/>
              <p:cNvSpPr>
                <a:spLocks noChangeAspect="1" noChangeArrowheads="1"/>
              </p:cNvSpPr>
              <p:nvPr/>
            </p:nvSpPr>
            <p:spPr bwMode="auto">
              <a:xfrm>
                <a:off x="1039" y="3418"/>
                <a:ext cx="115" cy="108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6" name="Oval 26"/>
              <p:cNvSpPr>
                <a:spLocks noChangeAspect="1" noChangeArrowheads="1"/>
              </p:cNvSpPr>
              <p:nvPr/>
            </p:nvSpPr>
            <p:spPr bwMode="auto">
              <a:xfrm>
                <a:off x="1039" y="3418"/>
                <a:ext cx="107" cy="101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7" name="Oval 27"/>
              <p:cNvSpPr>
                <a:spLocks noChangeAspect="1" noChangeArrowheads="1"/>
              </p:cNvSpPr>
              <p:nvPr/>
            </p:nvSpPr>
            <p:spPr bwMode="auto">
              <a:xfrm>
                <a:off x="1039" y="3426"/>
                <a:ext cx="100" cy="9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8" name="Oval 28"/>
              <p:cNvSpPr>
                <a:spLocks noChangeAspect="1" noChangeArrowheads="1"/>
              </p:cNvSpPr>
              <p:nvPr/>
            </p:nvSpPr>
            <p:spPr bwMode="auto">
              <a:xfrm>
                <a:off x="1039" y="3426"/>
                <a:ext cx="93" cy="86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29" name="Oval 29"/>
              <p:cNvSpPr>
                <a:spLocks noChangeAspect="1" noChangeArrowheads="1"/>
              </p:cNvSpPr>
              <p:nvPr/>
            </p:nvSpPr>
            <p:spPr bwMode="auto">
              <a:xfrm>
                <a:off x="1046" y="3426"/>
                <a:ext cx="86" cy="79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30" name="Oval 30"/>
              <p:cNvSpPr>
                <a:spLocks noChangeAspect="1" noChangeArrowheads="1"/>
              </p:cNvSpPr>
              <p:nvPr/>
            </p:nvSpPr>
            <p:spPr bwMode="auto">
              <a:xfrm>
                <a:off x="1046" y="3426"/>
                <a:ext cx="72" cy="72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31" name="Oval 31"/>
              <p:cNvSpPr>
                <a:spLocks noChangeAspect="1" noChangeArrowheads="1"/>
              </p:cNvSpPr>
              <p:nvPr/>
            </p:nvSpPr>
            <p:spPr bwMode="auto">
              <a:xfrm>
                <a:off x="1046" y="3433"/>
                <a:ext cx="72" cy="65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32" name="Oval 32"/>
              <p:cNvSpPr>
                <a:spLocks noChangeAspect="1" noChangeArrowheads="1"/>
              </p:cNvSpPr>
              <p:nvPr/>
            </p:nvSpPr>
            <p:spPr bwMode="auto">
              <a:xfrm>
                <a:off x="1046" y="3426"/>
                <a:ext cx="65" cy="64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33" name="Oval 33"/>
              <p:cNvSpPr>
                <a:spLocks noChangeAspect="1" noChangeArrowheads="1"/>
              </p:cNvSpPr>
              <p:nvPr/>
            </p:nvSpPr>
            <p:spPr bwMode="auto">
              <a:xfrm>
                <a:off x="1046" y="3433"/>
                <a:ext cx="65" cy="50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34" name="Oval 34"/>
              <p:cNvSpPr>
                <a:spLocks noChangeAspect="1" noChangeArrowheads="1"/>
              </p:cNvSpPr>
              <p:nvPr/>
            </p:nvSpPr>
            <p:spPr bwMode="auto">
              <a:xfrm>
                <a:off x="1046" y="3433"/>
                <a:ext cx="57" cy="4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35" name="Oval 35"/>
              <p:cNvSpPr>
                <a:spLocks noChangeAspect="1" noChangeArrowheads="1"/>
              </p:cNvSpPr>
              <p:nvPr/>
            </p:nvSpPr>
            <p:spPr bwMode="auto">
              <a:xfrm>
                <a:off x="1053" y="3433"/>
                <a:ext cx="43" cy="4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36" name="Oval 36"/>
              <p:cNvSpPr>
                <a:spLocks noChangeAspect="1" noChangeArrowheads="1"/>
              </p:cNvSpPr>
              <p:nvPr/>
            </p:nvSpPr>
            <p:spPr bwMode="auto">
              <a:xfrm>
                <a:off x="1027" y="3407"/>
                <a:ext cx="196" cy="188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FF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177637" name="Group 37"/>
            <p:cNvGrpSpPr>
              <a:grpSpLocks noChangeAspect="1"/>
            </p:cNvGrpSpPr>
            <p:nvPr/>
          </p:nvGrpSpPr>
          <p:grpSpPr bwMode="auto">
            <a:xfrm>
              <a:off x="1736" y="558"/>
              <a:ext cx="367" cy="356"/>
              <a:chOff x="1017" y="3397"/>
              <a:chExt cx="216" cy="201"/>
            </a:xfrm>
          </p:grpSpPr>
          <p:sp>
            <p:nvSpPr>
              <p:cNvPr id="1177638" name="Oval 38"/>
              <p:cNvSpPr>
                <a:spLocks noChangeAspect="1" noChangeArrowheads="1"/>
              </p:cNvSpPr>
              <p:nvPr/>
            </p:nvSpPr>
            <p:spPr bwMode="auto">
              <a:xfrm>
                <a:off x="1017" y="3397"/>
                <a:ext cx="216" cy="201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39" name="Oval 39"/>
              <p:cNvSpPr>
                <a:spLocks noChangeAspect="1" noChangeArrowheads="1"/>
              </p:cNvSpPr>
              <p:nvPr/>
            </p:nvSpPr>
            <p:spPr bwMode="auto">
              <a:xfrm>
                <a:off x="1017" y="3397"/>
                <a:ext cx="201" cy="194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0" name="Oval 40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94" cy="187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1" name="Oval 41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87" cy="180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2" name="Oval 42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80" cy="17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3" name="Oval 43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80" cy="17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4" name="Oval 44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73" cy="166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5" name="Oval 45"/>
              <p:cNvSpPr>
                <a:spLocks noChangeAspect="1" noChangeArrowheads="1"/>
              </p:cNvSpPr>
              <p:nvPr/>
            </p:nvSpPr>
            <p:spPr bwMode="auto">
              <a:xfrm>
                <a:off x="1024" y="3404"/>
                <a:ext cx="166" cy="158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6" name="Oval 46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51" cy="144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7" name="Oval 47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44" cy="137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8" name="Oval 48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44" cy="137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49" name="Oval 49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37" cy="130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0" name="Oval 50"/>
              <p:cNvSpPr>
                <a:spLocks noChangeAspect="1" noChangeArrowheads="1"/>
              </p:cNvSpPr>
              <p:nvPr/>
            </p:nvSpPr>
            <p:spPr bwMode="auto">
              <a:xfrm>
                <a:off x="1039" y="3418"/>
                <a:ext cx="122" cy="116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1" name="Oval 51"/>
              <p:cNvSpPr>
                <a:spLocks noChangeAspect="1" noChangeArrowheads="1"/>
              </p:cNvSpPr>
              <p:nvPr/>
            </p:nvSpPr>
            <p:spPr bwMode="auto">
              <a:xfrm>
                <a:off x="1031" y="3411"/>
                <a:ext cx="123" cy="12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2" name="Oval 52"/>
              <p:cNvSpPr>
                <a:spLocks noChangeAspect="1" noChangeArrowheads="1"/>
              </p:cNvSpPr>
              <p:nvPr/>
            </p:nvSpPr>
            <p:spPr bwMode="auto">
              <a:xfrm>
                <a:off x="1039" y="3418"/>
                <a:ext cx="115" cy="108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3" name="Oval 53"/>
              <p:cNvSpPr>
                <a:spLocks noChangeAspect="1" noChangeArrowheads="1"/>
              </p:cNvSpPr>
              <p:nvPr/>
            </p:nvSpPr>
            <p:spPr bwMode="auto">
              <a:xfrm>
                <a:off x="1039" y="3418"/>
                <a:ext cx="107" cy="101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4" name="Oval 54"/>
              <p:cNvSpPr>
                <a:spLocks noChangeAspect="1" noChangeArrowheads="1"/>
              </p:cNvSpPr>
              <p:nvPr/>
            </p:nvSpPr>
            <p:spPr bwMode="auto">
              <a:xfrm>
                <a:off x="1039" y="3426"/>
                <a:ext cx="100" cy="9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5" name="Oval 55"/>
              <p:cNvSpPr>
                <a:spLocks noChangeAspect="1" noChangeArrowheads="1"/>
              </p:cNvSpPr>
              <p:nvPr/>
            </p:nvSpPr>
            <p:spPr bwMode="auto">
              <a:xfrm>
                <a:off x="1039" y="3426"/>
                <a:ext cx="93" cy="86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6" name="Oval 56"/>
              <p:cNvSpPr>
                <a:spLocks noChangeAspect="1" noChangeArrowheads="1"/>
              </p:cNvSpPr>
              <p:nvPr/>
            </p:nvSpPr>
            <p:spPr bwMode="auto">
              <a:xfrm>
                <a:off x="1046" y="3426"/>
                <a:ext cx="86" cy="79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7" name="Oval 57"/>
              <p:cNvSpPr>
                <a:spLocks noChangeAspect="1" noChangeArrowheads="1"/>
              </p:cNvSpPr>
              <p:nvPr/>
            </p:nvSpPr>
            <p:spPr bwMode="auto">
              <a:xfrm>
                <a:off x="1046" y="3426"/>
                <a:ext cx="72" cy="72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8" name="Oval 58"/>
              <p:cNvSpPr>
                <a:spLocks noChangeAspect="1" noChangeArrowheads="1"/>
              </p:cNvSpPr>
              <p:nvPr/>
            </p:nvSpPr>
            <p:spPr bwMode="auto">
              <a:xfrm>
                <a:off x="1046" y="3433"/>
                <a:ext cx="72" cy="65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59" name="Oval 59"/>
              <p:cNvSpPr>
                <a:spLocks noChangeAspect="1" noChangeArrowheads="1"/>
              </p:cNvSpPr>
              <p:nvPr/>
            </p:nvSpPr>
            <p:spPr bwMode="auto">
              <a:xfrm>
                <a:off x="1046" y="3426"/>
                <a:ext cx="65" cy="64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60" name="Oval 60"/>
              <p:cNvSpPr>
                <a:spLocks noChangeAspect="1" noChangeArrowheads="1"/>
              </p:cNvSpPr>
              <p:nvPr/>
            </p:nvSpPr>
            <p:spPr bwMode="auto">
              <a:xfrm>
                <a:off x="1046" y="3433"/>
                <a:ext cx="65" cy="50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61" name="Oval 61"/>
              <p:cNvSpPr>
                <a:spLocks noChangeAspect="1" noChangeArrowheads="1"/>
              </p:cNvSpPr>
              <p:nvPr/>
            </p:nvSpPr>
            <p:spPr bwMode="auto">
              <a:xfrm>
                <a:off x="1046" y="3433"/>
                <a:ext cx="57" cy="4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62" name="Oval 62"/>
              <p:cNvSpPr>
                <a:spLocks noChangeAspect="1" noChangeArrowheads="1"/>
              </p:cNvSpPr>
              <p:nvPr/>
            </p:nvSpPr>
            <p:spPr bwMode="auto">
              <a:xfrm>
                <a:off x="1053" y="3433"/>
                <a:ext cx="43" cy="43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77663" name="Oval 63"/>
              <p:cNvSpPr>
                <a:spLocks noChangeAspect="1" noChangeArrowheads="1"/>
              </p:cNvSpPr>
              <p:nvPr/>
            </p:nvSpPr>
            <p:spPr bwMode="auto">
              <a:xfrm>
                <a:off x="1027" y="3407"/>
                <a:ext cx="196" cy="188"/>
              </a:xfrm>
              <a:prstGeom prst="ellipse">
                <a:avLst/>
              </a:prstGeom>
              <a:gradFill rotWithShape="0">
                <a:gsLst>
                  <a:gs pos="0">
                    <a:srgbClr val="0000CC">
                      <a:gamma/>
                      <a:tint val="0"/>
                      <a:invGamma/>
                    </a:srgbClr>
                  </a:gs>
                  <a:gs pos="100000">
                    <a:srgbClr val="00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1113">
                    <a:solidFill>
                      <a:srgbClr val="FF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177664" name="Text Box 64"/>
            <p:cNvSpPr txBox="1">
              <a:spLocks noChangeArrowheads="1"/>
            </p:cNvSpPr>
            <p:nvPr/>
          </p:nvSpPr>
          <p:spPr bwMode="auto">
            <a:xfrm>
              <a:off x="1086" y="5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/>
                <a:t>Fe</a:t>
              </a:r>
              <a:endParaRPr lang="en-GB"/>
            </a:p>
          </p:txBody>
        </p:sp>
        <p:sp>
          <p:nvSpPr>
            <p:cNvPr id="1177665" name="Text Box 65"/>
            <p:cNvSpPr txBox="1">
              <a:spLocks noChangeArrowheads="1"/>
            </p:cNvSpPr>
            <p:nvPr/>
          </p:nvSpPr>
          <p:spPr bwMode="auto">
            <a:xfrm>
              <a:off x="1774" y="58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/>
                <a:t>Fe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4" name="Text Box 2"/>
          <p:cNvSpPr txBox="1">
            <a:spLocks noChangeArrowheads="1"/>
          </p:cNvSpPr>
          <p:nvPr/>
        </p:nvSpPr>
        <p:spPr bwMode="auto">
          <a:xfrm>
            <a:off x="0" y="0"/>
            <a:ext cx="6764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200" b="1">
                <a:solidFill>
                  <a:srgbClr val="FF0000"/>
                </a:solidFill>
              </a:rPr>
              <a:t>Many complexes making hydrogen!!</a:t>
            </a:r>
          </a:p>
        </p:txBody>
      </p:sp>
      <p:graphicFrame>
        <p:nvGraphicFramePr>
          <p:cNvPr id="1452035" name="Object 3"/>
          <p:cNvGraphicFramePr>
            <a:graphicFrameLocks noChangeAspect="1"/>
          </p:cNvGraphicFramePr>
          <p:nvPr/>
        </p:nvGraphicFramePr>
        <p:xfrm>
          <a:off x="204788" y="1539875"/>
          <a:ext cx="3246437" cy="407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82" name="CS ChemDraw Drawing" r:id="rId4" imgW="2161440" imgH="2712600" progId="ChemDraw.Document.6.0">
                  <p:embed/>
                </p:oleObj>
              </mc:Choice>
              <mc:Fallback>
                <p:oleObj name="CS ChemDraw Drawing" r:id="rId4" imgW="2161440" imgH="271260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1539875"/>
                        <a:ext cx="3246437" cy="40751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2036" name="Rectangle 4"/>
          <p:cNvSpPr>
            <a:spLocks noChangeArrowheads="1"/>
          </p:cNvSpPr>
          <p:nvPr/>
        </p:nvSpPr>
        <p:spPr bwMode="auto">
          <a:xfrm>
            <a:off x="6208713" y="5903913"/>
            <a:ext cx="80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seconds</a:t>
            </a:r>
            <a:endParaRPr lang="en-GB" sz="2000"/>
          </a:p>
        </p:txBody>
      </p:sp>
      <p:sp>
        <p:nvSpPr>
          <p:cNvPr id="1452037" name="Rectangle 5"/>
          <p:cNvSpPr>
            <a:spLocks noChangeArrowheads="1"/>
          </p:cNvSpPr>
          <p:nvPr/>
        </p:nvSpPr>
        <p:spPr bwMode="auto">
          <a:xfrm>
            <a:off x="6189663" y="6019800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GB" b="1"/>
          </a:p>
        </p:txBody>
      </p:sp>
      <p:sp>
        <p:nvSpPr>
          <p:cNvPr id="1452038" name="Line 6"/>
          <p:cNvSpPr>
            <a:spLocks noChangeShapeType="1"/>
          </p:cNvSpPr>
          <p:nvPr/>
        </p:nvSpPr>
        <p:spPr bwMode="auto">
          <a:xfrm>
            <a:off x="4727575" y="5540375"/>
            <a:ext cx="30543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39" name="Line 7"/>
          <p:cNvSpPr>
            <a:spLocks noChangeShapeType="1"/>
          </p:cNvSpPr>
          <p:nvPr/>
        </p:nvSpPr>
        <p:spPr bwMode="auto">
          <a:xfrm flipV="1">
            <a:off x="4727575" y="5540375"/>
            <a:ext cx="1588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0" name="Line 8"/>
          <p:cNvSpPr>
            <a:spLocks noChangeShapeType="1"/>
          </p:cNvSpPr>
          <p:nvPr/>
        </p:nvSpPr>
        <p:spPr bwMode="auto">
          <a:xfrm flipV="1">
            <a:off x="5195888" y="5540375"/>
            <a:ext cx="1587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1" name="Line 9"/>
          <p:cNvSpPr>
            <a:spLocks noChangeShapeType="1"/>
          </p:cNvSpPr>
          <p:nvPr/>
        </p:nvSpPr>
        <p:spPr bwMode="auto">
          <a:xfrm flipV="1">
            <a:off x="5667375" y="5540375"/>
            <a:ext cx="0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2" name="Line 10"/>
          <p:cNvSpPr>
            <a:spLocks noChangeShapeType="1"/>
          </p:cNvSpPr>
          <p:nvPr/>
        </p:nvSpPr>
        <p:spPr bwMode="auto">
          <a:xfrm flipV="1">
            <a:off x="6137275" y="5540375"/>
            <a:ext cx="1588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3" name="Line 11"/>
          <p:cNvSpPr>
            <a:spLocks noChangeShapeType="1"/>
          </p:cNvSpPr>
          <p:nvPr/>
        </p:nvSpPr>
        <p:spPr bwMode="auto">
          <a:xfrm flipV="1">
            <a:off x="6607175" y="5540375"/>
            <a:ext cx="1588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4" name="Line 12"/>
          <p:cNvSpPr>
            <a:spLocks noChangeShapeType="1"/>
          </p:cNvSpPr>
          <p:nvPr/>
        </p:nvSpPr>
        <p:spPr bwMode="auto">
          <a:xfrm flipV="1">
            <a:off x="7077075" y="5540375"/>
            <a:ext cx="1588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5" name="Line 13"/>
          <p:cNvSpPr>
            <a:spLocks noChangeShapeType="1"/>
          </p:cNvSpPr>
          <p:nvPr/>
        </p:nvSpPr>
        <p:spPr bwMode="auto">
          <a:xfrm flipV="1">
            <a:off x="7545388" y="5540375"/>
            <a:ext cx="1587" cy="60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6" name="Line 14"/>
          <p:cNvSpPr>
            <a:spLocks noChangeShapeType="1"/>
          </p:cNvSpPr>
          <p:nvPr/>
        </p:nvSpPr>
        <p:spPr bwMode="auto">
          <a:xfrm flipV="1">
            <a:off x="4962525" y="5540375"/>
            <a:ext cx="1588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7" name="Line 15"/>
          <p:cNvSpPr>
            <a:spLocks noChangeShapeType="1"/>
          </p:cNvSpPr>
          <p:nvPr/>
        </p:nvSpPr>
        <p:spPr bwMode="auto">
          <a:xfrm flipV="1">
            <a:off x="5430838" y="5540375"/>
            <a:ext cx="1587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8" name="Line 16"/>
          <p:cNvSpPr>
            <a:spLocks noChangeShapeType="1"/>
          </p:cNvSpPr>
          <p:nvPr/>
        </p:nvSpPr>
        <p:spPr bwMode="auto">
          <a:xfrm flipV="1">
            <a:off x="5902325" y="5540375"/>
            <a:ext cx="1588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49" name="Line 17"/>
          <p:cNvSpPr>
            <a:spLocks noChangeShapeType="1"/>
          </p:cNvSpPr>
          <p:nvPr/>
        </p:nvSpPr>
        <p:spPr bwMode="auto">
          <a:xfrm flipV="1">
            <a:off x="6372225" y="5540375"/>
            <a:ext cx="1588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50" name="Line 18"/>
          <p:cNvSpPr>
            <a:spLocks noChangeShapeType="1"/>
          </p:cNvSpPr>
          <p:nvPr/>
        </p:nvSpPr>
        <p:spPr bwMode="auto">
          <a:xfrm flipV="1">
            <a:off x="6842125" y="5540375"/>
            <a:ext cx="1588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51" name="Line 19"/>
          <p:cNvSpPr>
            <a:spLocks noChangeShapeType="1"/>
          </p:cNvSpPr>
          <p:nvPr/>
        </p:nvSpPr>
        <p:spPr bwMode="auto">
          <a:xfrm flipV="1">
            <a:off x="7312025" y="5540375"/>
            <a:ext cx="1588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52" name="Line 20"/>
          <p:cNvSpPr>
            <a:spLocks noChangeShapeType="1"/>
          </p:cNvSpPr>
          <p:nvPr/>
        </p:nvSpPr>
        <p:spPr bwMode="auto">
          <a:xfrm flipV="1">
            <a:off x="7781925" y="5540375"/>
            <a:ext cx="1588" cy="38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53" name="Rectangle 21"/>
          <p:cNvSpPr>
            <a:spLocks noChangeArrowheads="1"/>
          </p:cNvSpPr>
          <p:nvPr/>
        </p:nvSpPr>
        <p:spPr bwMode="auto">
          <a:xfrm>
            <a:off x="4681538" y="56800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GB" b="1"/>
          </a:p>
        </p:txBody>
      </p:sp>
      <p:sp>
        <p:nvSpPr>
          <p:cNvPr id="1452054" name="Rectangle 22"/>
          <p:cNvSpPr>
            <a:spLocks noChangeArrowheads="1"/>
          </p:cNvSpPr>
          <p:nvPr/>
        </p:nvSpPr>
        <p:spPr bwMode="auto">
          <a:xfrm>
            <a:off x="5527675" y="56800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en-GB" b="1"/>
          </a:p>
        </p:txBody>
      </p:sp>
      <p:sp>
        <p:nvSpPr>
          <p:cNvPr id="1452055" name="Rectangle 23"/>
          <p:cNvSpPr>
            <a:spLocks noChangeArrowheads="1"/>
          </p:cNvSpPr>
          <p:nvPr/>
        </p:nvSpPr>
        <p:spPr bwMode="auto">
          <a:xfrm>
            <a:off x="6467475" y="56800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en-GB" b="1"/>
          </a:p>
        </p:txBody>
      </p:sp>
      <p:sp>
        <p:nvSpPr>
          <p:cNvPr id="1452056" name="Rectangle 24"/>
          <p:cNvSpPr>
            <a:spLocks noChangeArrowheads="1"/>
          </p:cNvSpPr>
          <p:nvPr/>
        </p:nvSpPr>
        <p:spPr bwMode="auto">
          <a:xfrm>
            <a:off x="7405688" y="5680075"/>
            <a:ext cx="295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600</a:t>
            </a:r>
            <a:endParaRPr lang="en-GB" b="1"/>
          </a:p>
        </p:txBody>
      </p:sp>
      <p:sp>
        <p:nvSpPr>
          <p:cNvPr id="1452057" name="Line 25"/>
          <p:cNvSpPr>
            <a:spLocks noChangeShapeType="1"/>
          </p:cNvSpPr>
          <p:nvPr/>
        </p:nvSpPr>
        <p:spPr bwMode="auto">
          <a:xfrm>
            <a:off x="4727575" y="2574925"/>
            <a:ext cx="1588" cy="2965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58" name="Line 26"/>
          <p:cNvSpPr>
            <a:spLocks noChangeShapeType="1"/>
          </p:cNvSpPr>
          <p:nvPr/>
        </p:nvSpPr>
        <p:spPr bwMode="auto">
          <a:xfrm>
            <a:off x="4667250" y="2771775"/>
            <a:ext cx="603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59" name="Line 27"/>
          <p:cNvSpPr>
            <a:spLocks noChangeShapeType="1"/>
          </p:cNvSpPr>
          <p:nvPr/>
        </p:nvSpPr>
        <p:spPr bwMode="auto">
          <a:xfrm>
            <a:off x="4667250" y="3167063"/>
            <a:ext cx="603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0" name="Line 28"/>
          <p:cNvSpPr>
            <a:spLocks noChangeShapeType="1"/>
          </p:cNvSpPr>
          <p:nvPr/>
        </p:nvSpPr>
        <p:spPr bwMode="auto">
          <a:xfrm>
            <a:off x="4667250" y="3562350"/>
            <a:ext cx="603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1" name="Line 29"/>
          <p:cNvSpPr>
            <a:spLocks noChangeShapeType="1"/>
          </p:cNvSpPr>
          <p:nvPr/>
        </p:nvSpPr>
        <p:spPr bwMode="auto">
          <a:xfrm>
            <a:off x="4667250" y="3959225"/>
            <a:ext cx="603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2" name="Line 30"/>
          <p:cNvSpPr>
            <a:spLocks noChangeShapeType="1"/>
          </p:cNvSpPr>
          <p:nvPr/>
        </p:nvSpPr>
        <p:spPr bwMode="auto">
          <a:xfrm>
            <a:off x="4667250" y="4352925"/>
            <a:ext cx="603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3" name="Line 31"/>
          <p:cNvSpPr>
            <a:spLocks noChangeShapeType="1"/>
          </p:cNvSpPr>
          <p:nvPr/>
        </p:nvSpPr>
        <p:spPr bwMode="auto">
          <a:xfrm>
            <a:off x="4667250" y="4748213"/>
            <a:ext cx="603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4" name="Line 32"/>
          <p:cNvSpPr>
            <a:spLocks noChangeShapeType="1"/>
          </p:cNvSpPr>
          <p:nvPr/>
        </p:nvSpPr>
        <p:spPr bwMode="auto">
          <a:xfrm>
            <a:off x="4667250" y="5143500"/>
            <a:ext cx="603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5" name="Line 33"/>
          <p:cNvSpPr>
            <a:spLocks noChangeShapeType="1"/>
          </p:cNvSpPr>
          <p:nvPr/>
        </p:nvSpPr>
        <p:spPr bwMode="auto">
          <a:xfrm>
            <a:off x="4667250" y="5540375"/>
            <a:ext cx="603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6" name="Line 34"/>
          <p:cNvSpPr>
            <a:spLocks noChangeShapeType="1"/>
          </p:cNvSpPr>
          <p:nvPr/>
        </p:nvSpPr>
        <p:spPr bwMode="auto">
          <a:xfrm>
            <a:off x="4689475" y="2574925"/>
            <a:ext cx="38100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7" name="Line 35"/>
          <p:cNvSpPr>
            <a:spLocks noChangeShapeType="1"/>
          </p:cNvSpPr>
          <p:nvPr/>
        </p:nvSpPr>
        <p:spPr bwMode="auto">
          <a:xfrm>
            <a:off x="4689475" y="2970213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8" name="Line 36"/>
          <p:cNvSpPr>
            <a:spLocks noChangeShapeType="1"/>
          </p:cNvSpPr>
          <p:nvPr/>
        </p:nvSpPr>
        <p:spPr bwMode="auto">
          <a:xfrm>
            <a:off x="4689475" y="3365500"/>
            <a:ext cx="381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69" name="Line 37"/>
          <p:cNvSpPr>
            <a:spLocks noChangeShapeType="1"/>
          </p:cNvSpPr>
          <p:nvPr/>
        </p:nvSpPr>
        <p:spPr bwMode="auto">
          <a:xfrm>
            <a:off x="4689475" y="3760788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70" name="Line 38"/>
          <p:cNvSpPr>
            <a:spLocks noChangeShapeType="1"/>
          </p:cNvSpPr>
          <p:nvPr/>
        </p:nvSpPr>
        <p:spPr bwMode="auto">
          <a:xfrm>
            <a:off x="4689475" y="4156075"/>
            <a:ext cx="381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71" name="Line 39"/>
          <p:cNvSpPr>
            <a:spLocks noChangeShapeType="1"/>
          </p:cNvSpPr>
          <p:nvPr/>
        </p:nvSpPr>
        <p:spPr bwMode="auto">
          <a:xfrm>
            <a:off x="4689475" y="4551363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72" name="Line 40"/>
          <p:cNvSpPr>
            <a:spLocks noChangeShapeType="1"/>
          </p:cNvSpPr>
          <p:nvPr/>
        </p:nvSpPr>
        <p:spPr bwMode="auto">
          <a:xfrm>
            <a:off x="4689475" y="4946650"/>
            <a:ext cx="381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73" name="Line 41"/>
          <p:cNvSpPr>
            <a:spLocks noChangeShapeType="1"/>
          </p:cNvSpPr>
          <p:nvPr/>
        </p:nvSpPr>
        <p:spPr bwMode="auto">
          <a:xfrm>
            <a:off x="4689475" y="5341938"/>
            <a:ext cx="381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74" name="Rectangle 42"/>
          <p:cNvSpPr>
            <a:spLocks noChangeArrowheads="1"/>
          </p:cNvSpPr>
          <p:nvPr/>
        </p:nvSpPr>
        <p:spPr bwMode="auto">
          <a:xfrm>
            <a:off x="4343400" y="3078163"/>
            <a:ext cx="255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-12</a:t>
            </a:r>
            <a:endParaRPr lang="en-GB" b="1"/>
          </a:p>
        </p:txBody>
      </p:sp>
      <p:sp>
        <p:nvSpPr>
          <p:cNvPr id="1452075" name="Rectangle 43"/>
          <p:cNvSpPr>
            <a:spLocks noChangeArrowheads="1"/>
          </p:cNvSpPr>
          <p:nvPr/>
        </p:nvSpPr>
        <p:spPr bwMode="auto">
          <a:xfrm>
            <a:off x="4435475" y="3870325"/>
            <a:ext cx="157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-8</a:t>
            </a:r>
            <a:endParaRPr lang="en-GB" b="1"/>
          </a:p>
        </p:txBody>
      </p:sp>
      <p:sp>
        <p:nvSpPr>
          <p:cNvPr id="1452076" name="Rectangle 44"/>
          <p:cNvSpPr>
            <a:spLocks noChangeArrowheads="1"/>
          </p:cNvSpPr>
          <p:nvPr/>
        </p:nvSpPr>
        <p:spPr bwMode="auto">
          <a:xfrm>
            <a:off x="4435475" y="4660900"/>
            <a:ext cx="1571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-4</a:t>
            </a:r>
            <a:endParaRPr lang="en-GB" b="1"/>
          </a:p>
        </p:txBody>
      </p:sp>
      <p:sp>
        <p:nvSpPr>
          <p:cNvPr id="1452077" name="Rectangle 45"/>
          <p:cNvSpPr>
            <a:spLocks noChangeArrowheads="1"/>
          </p:cNvSpPr>
          <p:nvPr/>
        </p:nvSpPr>
        <p:spPr bwMode="auto">
          <a:xfrm>
            <a:off x="4491038" y="54530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GB" b="1"/>
          </a:p>
        </p:txBody>
      </p:sp>
      <p:sp>
        <p:nvSpPr>
          <p:cNvPr id="1452078" name="Freeform 46"/>
          <p:cNvSpPr>
            <a:spLocks/>
          </p:cNvSpPr>
          <p:nvPr/>
        </p:nvSpPr>
        <p:spPr bwMode="auto">
          <a:xfrm flipV="1">
            <a:off x="4727575" y="5529263"/>
            <a:ext cx="119063" cy="11112"/>
          </a:xfrm>
          <a:custGeom>
            <a:avLst/>
            <a:gdLst>
              <a:gd name="T0" fmla="*/ 0 w 90"/>
              <a:gd name="T1" fmla="*/ 0 h 10"/>
              <a:gd name="T2" fmla="*/ 3 w 90"/>
              <a:gd name="T3" fmla="*/ 1 h 10"/>
              <a:gd name="T4" fmla="*/ 7 w 90"/>
              <a:gd name="T5" fmla="*/ 2 h 10"/>
              <a:gd name="T6" fmla="*/ 10 w 90"/>
              <a:gd name="T7" fmla="*/ 2 h 10"/>
              <a:gd name="T8" fmla="*/ 14 w 90"/>
              <a:gd name="T9" fmla="*/ 2 h 10"/>
              <a:gd name="T10" fmla="*/ 17 w 90"/>
              <a:gd name="T11" fmla="*/ 3 h 10"/>
              <a:gd name="T12" fmla="*/ 21 w 90"/>
              <a:gd name="T13" fmla="*/ 3 h 10"/>
              <a:gd name="T14" fmla="*/ 24 w 90"/>
              <a:gd name="T15" fmla="*/ 4 h 10"/>
              <a:gd name="T16" fmla="*/ 28 w 90"/>
              <a:gd name="T17" fmla="*/ 4 h 10"/>
              <a:gd name="T18" fmla="*/ 31 w 90"/>
              <a:gd name="T19" fmla="*/ 4 h 10"/>
              <a:gd name="T20" fmla="*/ 35 w 90"/>
              <a:gd name="T21" fmla="*/ 5 h 10"/>
              <a:gd name="T22" fmla="*/ 38 w 90"/>
              <a:gd name="T23" fmla="*/ 5 h 10"/>
              <a:gd name="T24" fmla="*/ 42 w 90"/>
              <a:gd name="T25" fmla="*/ 5 h 10"/>
              <a:gd name="T26" fmla="*/ 46 w 90"/>
              <a:gd name="T27" fmla="*/ 6 h 10"/>
              <a:gd name="T28" fmla="*/ 49 w 90"/>
              <a:gd name="T29" fmla="*/ 6 h 10"/>
              <a:gd name="T30" fmla="*/ 53 w 90"/>
              <a:gd name="T31" fmla="*/ 6 h 10"/>
              <a:gd name="T32" fmla="*/ 56 w 90"/>
              <a:gd name="T33" fmla="*/ 7 h 10"/>
              <a:gd name="T34" fmla="*/ 60 w 90"/>
              <a:gd name="T35" fmla="*/ 7 h 10"/>
              <a:gd name="T36" fmla="*/ 63 w 90"/>
              <a:gd name="T37" fmla="*/ 7 h 10"/>
              <a:gd name="T38" fmla="*/ 67 w 90"/>
              <a:gd name="T39" fmla="*/ 7 h 10"/>
              <a:gd name="T40" fmla="*/ 70 w 90"/>
              <a:gd name="T41" fmla="*/ 8 h 10"/>
              <a:gd name="T42" fmla="*/ 74 w 90"/>
              <a:gd name="T43" fmla="*/ 8 h 10"/>
              <a:gd name="T44" fmla="*/ 77 w 90"/>
              <a:gd name="T45" fmla="*/ 8 h 10"/>
              <a:gd name="T46" fmla="*/ 81 w 90"/>
              <a:gd name="T47" fmla="*/ 9 h 10"/>
              <a:gd name="T48" fmla="*/ 85 w 90"/>
              <a:gd name="T49" fmla="*/ 9 h 10"/>
              <a:gd name="T50" fmla="*/ 88 w 90"/>
              <a:gd name="T51" fmla="*/ 9 h 10"/>
              <a:gd name="T52" fmla="*/ 90 w 90"/>
              <a:gd name="T53" fmla="*/ 10 h 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0"/>
              <a:gd name="T83" fmla="*/ 90 w 90"/>
              <a:gd name="T84" fmla="*/ 10 h 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0">
                <a:moveTo>
                  <a:pt x="0" y="0"/>
                </a:moveTo>
                <a:lnTo>
                  <a:pt x="3" y="1"/>
                </a:lnTo>
                <a:lnTo>
                  <a:pt x="7" y="2"/>
                </a:lnTo>
                <a:lnTo>
                  <a:pt x="10" y="2"/>
                </a:lnTo>
                <a:lnTo>
                  <a:pt x="14" y="2"/>
                </a:lnTo>
                <a:lnTo>
                  <a:pt x="17" y="3"/>
                </a:lnTo>
                <a:lnTo>
                  <a:pt x="21" y="3"/>
                </a:lnTo>
                <a:lnTo>
                  <a:pt x="24" y="4"/>
                </a:lnTo>
                <a:lnTo>
                  <a:pt x="28" y="4"/>
                </a:lnTo>
                <a:lnTo>
                  <a:pt x="31" y="4"/>
                </a:lnTo>
                <a:lnTo>
                  <a:pt x="35" y="5"/>
                </a:lnTo>
                <a:lnTo>
                  <a:pt x="38" y="5"/>
                </a:lnTo>
                <a:lnTo>
                  <a:pt x="42" y="5"/>
                </a:lnTo>
                <a:lnTo>
                  <a:pt x="46" y="6"/>
                </a:lnTo>
                <a:lnTo>
                  <a:pt x="49" y="6"/>
                </a:lnTo>
                <a:lnTo>
                  <a:pt x="53" y="6"/>
                </a:lnTo>
                <a:lnTo>
                  <a:pt x="56" y="7"/>
                </a:lnTo>
                <a:lnTo>
                  <a:pt x="60" y="7"/>
                </a:lnTo>
                <a:lnTo>
                  <a:pt x="63" y="7"/>
                </a:lnTo>
                <a:lnTo>
                  <a:pt x="67" y="7"/>
                </a:lnTo>
                <a:lnTo>
                  <a:pt x="70" y="8"/>
                </a:lnTo>
                <a:lnTo>
                  <a:pt x="74" y="8"/>
                </a:lnTo>
                <a:lnTo>
                  <a:pt x="77" y="8"/>
                </a:lnTo>
                <a:lnTo>
                  <a:pt x="81" y="9"/>
                </a:lnTo>
                <a:lnTo>
                  <a:pt x="85" y="9"/>
                </a:lnTo>
                <a:lnTo>
                  <a:pt x="88" y="9"/>
                </a:lnTo>
                <a:lnTo>
                  <a:pt x="90" y="1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79" name="Freeform 47"/>
          <p:cNvSpPr>
            <a:spLocks/>
          </p:cNvSpPr>
          <p:nvPr/>
        </p:nvSpPr>
        <p:spPr bwMode="auto">
          <a:xfrm flipV="1">
            <a:off x="4902200" y="5510213"/>
            <a:ext cx="120650" cy="12700"/>
          </a:xfrm>
          <a:custGeom>
            <a:avLst/>
            <a:gdLst>
              <a:gd name="T0" fmla="*/ 0 w 90"/>
              <a:gd name="T1" fmla="*/ 0 h 10"/>
              <a:gd name="T2" fmla="*/ 2 w 90"/>
              <a:gd name="T3" fmla="*/ 0 h 10"/>
              <a:gd name="T4" fmla="*/ 6 w 90"/>
              <a:gd name="T5" fmla="*/ 0 h 10"/>
              <a:gd name="T6" fmla="*/ 9 w 90"/>
              <a:gd name="T7" fmla="*/ 1 h 10"/>
              <a:gd name="T8" fmla="*/ 13 w 90"/>
              <a:gd name="T9" fmla="*/ 1 h 10"/>
              <a:gd name="T10" fmla="*/ 16 w 90"/>
              <a:gd name="T11" fmla="*/ 1 h 10"/>
              <a:gd name="T12" fmla="*/ 20 w 90"/>
              <a:gd name="T13" fmla="*/ 2 h 10"/>
              <a:gd name="T14" fmla="*/ 23 w 90"/>
              <a:gd name="T15" fmla="*/ 2 h 10"/>
              <a:gd name="T16" fmla="*/ 27 w 90"/>
              <a:gd name="T17" fmla="*/ 3 h 10"/>
              <a:gd name="T18" fmla="*/ 30 w 90"/>
              <a:gd name="T19" fmla="*/ 3 h 10"/>
              <a:gd name="T20" fmla="*/ 34 w 90"/>
              <a:gd name="T21" fmla="*/ 3 h 10"/>
              <a:gd name="T22" fmla="*/ 38 w 90"/>
              <a:gd name="T23" fmla="*/ 4 h 10"/>
              <a:gd name="T24" fmla="*/ 41 w 90"/>
              <a:gd name="T25" fmla="*/ 4 h 10"/>
              <a:gd name="T26" fmla="*/ 45 w 90"/>
              <a:gd name="T27" fmla="*/ 5 h 10"/>
              <a:gd name="T28" fmla="*/ 48 w 90"/>
              <a:gd name="T29" fmla="*/ 5 h 10"/>
              <a:gd name="T30" fmla="*/ 52 w 90"/>
              <a:gd name="T31" fmla="*/ 5 h 10"/>
              <a:gd name="T32" fmla="*/ 55 w 90"/>
              <a:gd name="T33" fmla="*/ 6 h 10"/>
              <a:gd name="T34" fmla="*/ 59 w 90"/>
              <a:gd name="T35" fmla="*/ 6 h 10"/>
              <a:gd name="T36" fmla="*/ 62 w 90"/>
              <a:gd name="T37" fmla="*/ 7 h 10"/>
              <a:gd name="T38" fmla="*/ 66 w 90"/>
              <a:gd name="T39" fmla="*/ 7 h 10"/>
              <a:gd name="T40" fmla="*/ 69 w 90"/>
              <a:gd name="T41" fmla="*/ 8 h 10"/>
              <a:gd name="T42" fmla="*/ 73 w 90"/>
              <a:gd name="T43" fmla="*/ 8 h 10"/>
              <a:gd name="T44" fmla="*/ 77 w 90"/>
              <a:gd name="T45" fmla="*/ 8 h 10"/>
              <a:gd name="T46" fmla="*/ 80 w 90"/>
              <a:gd name="T47" fmla="*/ 9 h 10"/>
              <a:gd name="T48" fmla="*/ 84 w 90"/>
              <a:gd name="T49" fmla="*/ 9 h 10"/>
              <a:gd name="T50" fmla="*/ 87 w 90"/>
              <a:gd name="T51" fmla="*/ 10 h 10"/>
              <a:gd name="T52" fmla="*/ 90 w 90"/>
              <a:gd name="T53" fmla="*/ 10 h 1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0"/>
              <a:gd name="T83" fmla="*/ 90 w 90"/>
              <a:gd name="T84" fmla="*/ 10 h 1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0">
                <a:moveTo>
                  <a:pt x="0" y="0"/>
                </a:moveTo>
                <a:lnTo>
                  <a:pt x="2" y="0"/>
                </a:lnTo>
                <a:lnTo>
                  <a:pt x="6" y="0"/>
                </a:lnTo>
                <a:lnTo>
                  <a:pt x="9" y="1"/>
                </a:lnTo>
                <a:lnTo>
                  <a:pt x="13" y="1"/>
                </a:lnTo>
                <a:lnTo>
                  <a:pt x="16" y="1"/>
                </a:lnTo>
                <a:lnTo>
                  <a:pt x="20" y="2"/>
                </a:lnTo>
                <a:lnTo>
                  <a:pt x="23" y="2"/>
                </a:lnTo>
                <a:lnTo>
                  <a:pt x="27" y="3"/>
                </a:lnTo>
                <a:lnTo>
                  <a:pt x="30" y="3"/>
                </a:lnTo>
                <a:lnTo>
                  <a:pt x="34" y="3"/>
                </a:lnTo>
                <a:lnTo>
                  <a:pt x="38" y="4"/>
                </a:lnTo>
                <a:lnTo>
                  <a:pt x="41" y="4"/>
                </a:lnTo>
                <a:lnTo>
                  <a:pt x="45" y="5"/>
                </a:lnTo>
                <a:lnTo>
                  <a:pt x="48" y="5"/>
                </a:lnTo>
                <a:lnTo>
                  <a:pt x="52" y="5"/>
                </a:lnTo>
                <a:lnTo>
                  <a:pt x="55" y="6"/>
                </a:lnTo>
                <a:lnTo>
                  <a:pt x="59" y="6"/>
                </a:lnTo>
                <a:lnTo>
                  <a:pt x="62" y="7"/>
                </a:lnTo>
                <a:lnTo>
                  <a:pt x="66" y="7"/>
                </a:lnTo>
                <a:lnTo>
                  <a:pt x="69" y="8"/>
                </a:lnTo>
                <a:lnTo>
                  <a:pt x="73" y="8"/>
                </a:lnTo>
                <a:lnTo>
                  <a:pt x="77" y="8"/>
                </a:lnTo>
                <a:lnTo>
                  <a:pt x="80" y="9"/>
                </a:lnTo>
                <a:lnTo>
                  <a:pt x="84" y="9"/>
                </a:lnTo>
                <a:lnTo>
                  <a:pt x="87" y="10"/>
                </a:lnTo>
                <a:lnTo>
                  <a:pt x="90" y="1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0" name="Freeform 48"/>
          <p:cNvSpPr>
            <a:spLocks/>
          </p:cNvSpPr>
          <p:nvPr/>
        </p:nvSpPr>
        <p:spPr bwMode="auto">
          <a:xfrm flipV="1">
            <a:off x="5076825" y="5486400"/>
            <a:ext cx="119063" cy="17463"/>
          </a:xfrm>
          <a:custGeom>
            <a:avLst/>
            <a:gdLst>
              <a:gd name="T0" fmla="*/ 0 w 90"/>
              <a:gd name="T1" fmla="*/ 0 h 13"/>
              <a:gd name="T2" fmla="*/ 1 w 90"/>
              <a:gd name="T3" fmla="*/ 0 h 13"/>
              <a:gd name="T4" fmla="*/ 5 w 90"/>
              <a:gd name="T5" fmla="*/ 0 h 13"/>
              <a:gd name="T6" fmla="*/ 8 w 90"/>
              <a:gd name="T7" fmla="*/ 1 h 13"/>
              <a:gd name="T8" fmla="*/ 12 w 90"/>
              <a:gd name="T9" fmla="*/ 1 h 13"/>
              <a:gd name="T10" fmla="*/ 15 w 90"/>
              <a:gd name="T11" fmla="*/ 2 h 13"/>
              <a:gd name="T12" fmla="*/ 19 w 90"/>
              <a:gd name="T13" fmla="*/ 2 h 13"/>
              <a:gd name="T14" fmla="*/ 22 w 90"/>
              <a:gd name="T15" fmla="*/ 3 h 13"/>
              <a:gd name="T16" fmla="*/ 26 w 90"/>
              <a:gd name="T17" fmla="*/ 3 h 13"/>
              <a:gd name="T18" fmla="*/ 30 w 90"/>
              <a:gd name="T19" fmla="*/ 4 h 13"/>
              <a:gd name="T20" fmla="*/ 33 w 90"/>
              <a:gd name="T21" fmla="*/ 4 h 13"/>
              <a:gd name="T22" fmla="*/ 37 w 90"/>
              <a:gd name="T23" fmla="*/ 5 h 13"/>
              <a:gd name="T24" fmla="*/ 40 w 90"/>
              <a:gd name="T25" fmla="*/ 5 h 13"/>
              <a:gd name="T26" fmla="*/ 44 w 90"/>
              <a:gd name="T27" fmla="*/ 6 h 13"/>
              <a:gd name="T28" fmla="*/ 47 w 90"/>
              <a:gd name="T29" fmla="*/ 6 h 13"/>
              <a:gd name="T30" fmla="*/ 51 w 90"/>
              <a:gd name="T31" fmla="*/ 7 h 13"/>
              <a:gd name="T32" fmla="*/ 54 w 90"/>
              <a:gd name="T33" fmla="*/ 7 h 13"/>
              <a:gd name="T34" fmla="*/ 58 w 90"/>
              <a:gd name="T35" fmla="*/ 8 h 13"/>
              <a:gd name="T36" fmla="*/ 61 w 90"/>
              <a:gd name="T37" fmla="*/ 8 h 13"/>
              <a:gd name="T38" fmla="*/ 65 w 90"/>
              <a:gd name="T39" fmla="*/ 9 h 13"/>
              <a:gd name="T40" fmla="*/ 69 w 90"/>
              <a:gd name="T41" fmla="*/ 10 h 13"/>
              <a:gd name="T42" fmla="*/ 72 w 90"/>
              <a:gd name="T43" fmla="*/ 10 h 13"/>
              <a:gd name="T44" fmla="*/ 76 w 90"/>
              <a:gd name="T45" fmla="*/ 11 h 13"/>
              <a:gd name="T46" fmla="*/ 79 w 90"/>
              <a:gd name="T47" fmla="*/ 11 h 13"/>
              <a:gd name="T48" fmla="*/ 83 w 90"/>
              <a:gd name="T49" fmla="*/ 12 h 13"/>
              <a:gd name="T50" fmla="*/ 86 w 90"/>
              <a:gd name="T51" fmla="*/ 12 h 13"/>
              <a:gd name="T52" fmla="*/ 90 w 90"/>
              <a:gd name="T53" fmla="*/ 13 h 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3"/>
              <a:gd name="T83" fmla="*/ 90 w 90"/>
              <a:gd name="T84" fmla="*/ 13 h 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3">
                <a:moveTo>
                  <a:pt x="0" y="0"/>
                </a:moveTo>
                <a:lnTo>
                  <a:pt x="1" y="0"/>
                </a:lnTo>
                <a:lnTo>
                  <a:pt x="5" y="0"/>
                </a:lnTo>
                <a:lnTo>
                  <a:pt x="8" y="1"/>
                </a:lnTo>
                <a:lnTo>
                  <a:pt x="12" y="1"/>
                </a:lnTo>
                <a:lnTo>
                  <a:pt x="15" y="2"/>
                </a:lnTo>
                <a:lnTo>
                  <a:pt x="19" y="2"/>
                </a:lnTo>
                <a:lnTo>
                  <a:pt x="22" y="3"/>
                </a:lnTo>
                <a:lnTo>
                  <a:pt x="26" y="3"/>
                </a:lnTo>
                <a:lnTo>
                  <a:pt x="30" y="4"/>
                </a:lnTo>
                <a:lnTo>
                  <a:pt x="33" y="4"/>
                </a:lnTo>
                <a:lnTo>
                  <a:pt x="37" y="5"/>
                </a:lnTo>
                <a:lnTo>
                  <a:pt x="40" y="5"/>
                </a:lnTo>
                <a:lnTo>
                  <a:pt x="44" y="6"/>
                </a:lnTo>
                <a:lnTo>
                  <a:pt x="47" y="6"/>
                </a:lnTo>
                <a:lnTo>
                  <a:pt x="51" y="7"/>
                </a:lnTo>
                <a:lnTo>
                  <a:pt x="54" y="7"/>
                </a:lnTo>
                <a:lnTo>
                  <a:pt x="58" y="8"/>
                </a:lnTo>
                <a:lnTo>
                  <a:pt x="61" y="8"/>
                </a:lnTo>
                <a:lnTo>
                  <a:pt x="65" y="9"/>
                </a:lnTo>
                <a:lnTo>
                  <a:pt x="69" y="10"/>
                </a:lnTo>
                <a:lnTo>
                  <a:pt x="72" y="10"/>
                </a:lnTo>
                <a:lnTo>
                  <a:pt x="76" y="11"/>
                </a:lnTo>
                <a:lnTo>
                  <a:pt x="79" y="11"/>
                </a:lnTo>
                <a:lnTo>
                  <a:pt x="83" y="12"/>
                </a:lnTo>
                <a:lnTo>
                  <a:pt x="86" y="12"/>
                </a:lnTo>
                <a:lnTo>
                  <a:pt x="90" y="13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1" name="Freeform 49"/>
          <p:cNvSpPr>
            <a:spLocks/>
          </p:cNvSpPr>
          <p:nvPr/>
        </p:nvSpPr>
        <p:spPr bwMode="auto">
          <a:xfrm flipV="1">
            <a:off x="5253038" y="5457825"/>
            <a:ext cx="119062" cy="20638"/>
          </a:xfrm>
          <a:custGeom>
            <a:avLst/>
            <a:gdLst>
              <a:gd name="T0" fmla="*/ 0 w 90"/>
              <a:gd name="T1" fmla="*/ 0 h 16"/>
              <a:gd name="T2" fmla="*/ 4 w 90"/>
              <a:gd name="T3" fmla="*/ 1 h 16"/>
              <a:gd name="T4" fmla="*/ 7 w 90"/>
              <a:gd name="T5" fmla="*/ 1 h 16"/>
              <a:gd name="T6" fmla="*/ 11 w 90"/>
              <a:gd name="T7" fmla="*/ 2 h 16"/>
              <a:gd name="T8" fmla="*/ 14 w 90"/>
              <a:gd name="T9" fmla="*/ 3 h 16"/>
              <a:gd name="T10" fmla="*/ 18 w 90"/>
              <a:gd name="T11" fmla="*/ 3 h 16"/>
              <a:gd name="T12" fmla="*/ 22 w 90"/>
              <a:gd name="T13" fmla="*/ 4 h 16"/>
              <a:gd name="T14" fmla="*/ 25 w 90"/>
              <a:gd name="T15" fmla="*/ 4 h 16"/>
              <a:gd name="T16" fmla="*/ 29 w 90"/>
              <a:gd name="T17" fmla="*/ 5 h 16"/>
              <a:gd name="T18" fmla="*/ 32 w 90"/>
              <a:gd name="T19" fmla="*/ 5 h 16"/>
              <a:gd name="T20" fmla="*/ 36 w 90"/>
              <a:gd name="T21" fmla="*/ 6 h 16"/>
              <a:gd name="T22" fmla="*/ 39 w 90"/>
              <a:gd name="T23" fmla="*/ 7 h 16"/>
              <a:gd name="T24" fmla="*/ 43 w 90"/>
              <a:gd name="T25" fmla="*/ 7 h 16"/>
              <a:gd name="T26" fmla="*/ 46 w 90"/>
              <a:gd name="T27" fmla="*/ 8 h 16"/>
              <a:gd name="T28" fmla="*/ 50 w 90"/>
              <a:gd name="T29" fmla="*/ 9 h 16"/>
              <a:gd name="T30" fmla="*/ 53 w 90"/>
              <a:gd name="T31" fmla="*/ 9 h 16"/>
              <a:gd name="T32" fmla="*/ 57 w 90"/>
              <a:gd name="T33" fmla="*/ 10 h 16"/>
              <a:gd name="T34" fmla="*/ 61 w 90"/>
              <a:gd name="T35" fmla="*/ 10 h 16"/>
              <a:gd name="T36" fmla="*/ 64 w 90"/>
              <a:gd name="T37" fmla="*/ 11 h 16"/>
              <a:gd name="T38" fmla="*/ 68 w 90"/>
              <a:gd name="T39" fmla="*/ 12 h 16"/>
              <a:gd name="T40" fmla="*/ 71 w 90"/>
              <a:gd name="T41" fmla="*/ 12 h 16"/>
              <a:gd name="T42" fmla="*/ 75 w 90"/>
              <a:gd name="T43" fmla="*/ 13 h 16"/>
              <a:gd name="T44" fmla="*/ 78 w 90"/>
              <a:gd name="T45" fmla="*/ 13 h 16"/>
              <a:gd name="T46" fmla="*/ 82 w 90"/>
              <a:gd name="T47" fmla="*/ 14 h 16"/>
              <a:gd name="T48" fmla="*/ 85 w 90"/>
              <a:gd name="T49" fmla="*/ 14 h 16"/>
              <a:gd name="T50" fmla="*/ 89 w 90"/>
              <a:gd name="T51" fmla="*/ 15 h 16"/>
              <a:gd name="T52" fmla="*/ 90 w 90"/>
              <a:gd name="T53" fmla="*/ 16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6"/>
              <a:gd name="T83" fmla="*/ 90 w 90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6">
                <a:moveTo>
                  <a:pt x="0" y="0"/>
                </a:moveTo>
                <a:lnTo>
                  <a:pt x="4" y="1"/>
                </a:lnTo>
                <a:lnTo>
                  <a:pt x="7" y="1"/>
                </a:lnTo>
                <a:lnTo>
                  <a:pt x="11" y="2"/>
                </a:lnTo>
                <a:lnTo>
                  <a:pt x="14" y="3"/>
                </a:lnTo>
                <a:lnTo>
                  <a:pt x="18" y="3"/>
                </a:lnTo>
                <a:lnTo>
                  <a:pt x="22" y="4"/>
                </a:lnTo>
                <a:lnTo>
                  <a:pt x="25" y="4"/>
                </a:lnTo>
                <a:lnTo>
                  <a:pt x="29" y="5"/>
                </a:lnTo>
                <a:lnTo>
                  <a:pt x="32" y="5"/>
                </a:lnTo>
                <a:lnTo>
                  <a:pt x="36" y="6"/>
                </a:lnTo>
                <a:lnTo>
                  <a:pt x="39" y="7"/>
                </a:lnTo>
                <a:lnTo>
                  <a:pt x="43" y="7"/>
                </a:lnTo>
                <a:lnTo>
                  <a:pt x="46" y="8"/>
                </a:lnTo>
                <a:lnTo>
                  <a:pt x="50" y="9"/>
                </a:lnTo>
                <a:lnTo>
                  <a:pt x="53" y="9"/>
                </a:lnTo>
                <a:lnTo>
                  <a:pt x="57" y="10"/>
                </a:lnTo>
                <a:lnTo>
                  <a:pt x="61" y="10"/>
                </a:lnTo>
                <a:lnTo>
                  <a:pt x="64" y="11"/>
                </a:lnTo>
                <a:lnTo>
                  <a:pt x="68" y="12"/>
                </a:lnTo>
                <a:lnTo>
                  <a:pt x="71" y="12"/>
                </a:lnTo>
                <a:lnTo>
                  <a:pt x="75" y="13"/>
                </a:lnTo>
                <a:lnTo>
                  <a:pt x="78" y="13"/>
                </a:lnTo>
                <a:lnTo>
                  <a:pt x="82" y="14"/>
                </a:lnTo>
                <a:lnTo>
                  <a:pt x="85" y="14"/>
                </a:lnTo>
                <a:lnTo>
                  <a:pt x="89" y="15"/>
                </a:lnTo>
                <a:lnTo>
                  <a:pt x="90" y="16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2" name="Freeform 50"/>
          <p:cNvSpPr>
            <a:spLocks/>
          </p:cNvSpPr>
          <p:nvPr/>
        </p:nvSpPr>
        <p:spPr bwMode="auto">
          <a:xfrm flipV="1">
            <a:off x="5427663" y="5427663"/>
            <a:ext cx="120650" cy="20637"/>
          </a:xfrm>
          <a:custGeom>
            <a:avLst/>
            <a:gdLst>
              <a:gd name="T0" fmla="*/ 0 w 90"/>
              <a:gd name="T1" fmla="*/ 0 h 16"/>
              <a:gd name="T2" fmla="*/ 3 w 90"/>
              <a:gd name="T3" fmla="*/ 0 h 16"/>
              <a:gd name="T4" fmla="*/ 7 w 90"/>
              <a:gd name="T5" fmla="*/ 1 h 16"/>
              <a:gd name="T6" fmla="*/ 10 w 90"/>
              <a:gd name="T7" fmla="*/ 1 h 16"/>
              <a:gd name="T8" fmla="*/ 14 w 90"/>
              <a:gd name="T9" fmla="*/ 2 h 16"/>
              <a:gd name="T10" fmla="*/ 17 w 90"/>
              <a:gd name="T11" fmla="*/ 2 h 16"/>
              <a:gd name="T12" fmla="*/ 21 w 90"/>
              <a:gd name="T13" fmla="*/ 3 h 16"/>
              <a:gd name="T14" fmla="*/ 24 w 90"/>
              <a:gd name="T15" fmla="*/ 4 h 16"/>
              <a:gd name="T16" fmla="*/ 28 w 90"/>
              <a:gd name="T17" fmla="*/ 4 h 16"/>
              <a:gd name="T18" fmla="*/ 31 w 90"/>
              <a:gd name="T19" fmla="*/ 5 h 16"/>
              <a:gd name="T20" fmla="*/ 35 w 90"/>
              <a:gd name="T21" fmla="*/ 6 h 16"/>
              <a:gd name="T22" fmla="*/ 38 w 90"/>
              <a:gd name="T23" fmla="*/ 6 h 16"/>
              <a:gd name="T24" fmla="*/ 42 w 90"/>
              <a:gd name="T25" fmla="*/ 7 h 16"/>
              <a:gd name="T26" fmla="*/ 45 w 90"/>
              <a:gd name="T27" fmla="*/ 8 h 16"/>
              <a:gd name="T28" fmla="*/ 49 w 90"/>
              <a:gd name="T29" fmla="*/ 8 h 16"/>
              <a:gd name="T30" fmla="*/ 53 w 90"/>
              <a:gd name="T31" fmla="*/ 9 h 16"/>
              <a:gd name="T32" fmla="*/ 56 w 90"/>
              <a:gd name="T33" fmla="*/ 9 h 16"/>
              <a:gd name="T34" fmla="*/ 60 w 90"/>
              <a:gd name="T35" fmla="*/ 10 h 16"/>
              <a:gd name="T36" fmla="*/ 63 w 90"/>
              <a:gd name="T37" fmla="*/ 11 h 16"/>
              <a:gd name="T38" fmla="*/ 67 w 90"/>
              <a:gd name="T39" fmla="*/ 11 h 16"/>
              <a:gd name="T40" fmla="*/ 70 w 90"/>
              <a:gd name="T41" fmla="*/ 12 h 16"/>
              <a:gd name="T42" fmla="*/ 74 w 90"/>
              <a:gd name="T43" fmla="*/ 13 h 16"/>
              <a:gd name="T44" fmla="*/ 77 w 90"/>
              <a:gd name="T45" fmla="*/ 13 h 16"/>
              <a:gd name="T46" fmla="*/ 81 w 90"/>
              <a:gd name="T47" fmla="*/ 14 h 16"/>
              <a:gd name="T48" fmla="*/ 84 w 90"/>
              <a:gd name="T49" fmla="*/ 15 h 16"/>
              <a:gd name="T50" fmla="*/ 88 w 90"/>
              <a:gd name="T51" fmla="*/ 15 h 16"/>
              <a:gd name="T52" fmla="*/ 90 w 90"/>
              <a:gd name="T53" fmla="*/ 16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6"/>
              <a:gd name="T83" fmla="*/ 90 w 90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6">
                <a:moveTo>
                  <a:pt x="0" y="0"/>
                </a:moveTo>
                <a:lnTo>
                  <a:pt x="3" y="0"/>
                </a:lnTo>
                <a:lnTo>
                  <a:pt x="7" y="1"/>
                </a:lnTo>
                <a:lnTo>
                  <a:pt x="10" y="1"/>
                </a:lnTo>
                <a:lnTo>
                  <a:pt x="14" y="2"/>
                </a:lnTo>
                <a:lnTo>
                  <a:pt x="17" y="2"/>
                </a:lnTo>
                <a:lnTo>
                  <a:pt x="21" y="3"/>
                </a:lnTo>
                <a:lnTo>
                  <a:pt x="24" y="4"/>
                </a:lnTo>
                <a:lnTo>
                  <a:pt x="28" y="4"/>
                </a:lnTo>
                <a:lnTo>
                  <a:pt x="31" y="5"/>
                </a:lnTo>
                <a:lnTo>
                  <a:pt x="35" y="6"/>
                </a:lnTo>
                <a:lnTo>
                  <a:pt x="38" y="6"/>
                </a:lnTo>
                <a:lnTo>
                  <a:pt x="42" y="7"/>
                </a:lnTo>
                <a:lnTo>
                  <a:pt x="45" y="8"/>
                </a:lnTo>
                <a:lnTo>
                  <a:pt x="49" y="8"/>
                </a:lnTo>
                <a:lnTo>
                  <a:pt x="53" y="9"/>
                </a:lnTo>
                <a:lnTo>
                  <a:pt x="56" y="9"/>
                </a:lnTo>
                <a:lnTo>
                  <a:pt x="60" y="10"/>
                </a:lnTo>
                <a:lnTo>
                  <a:pt x="63" y="11"/>
                </a:lnTo>
                <a:lnTo>
                  <a:pt x="67" y="11"/>
                </a:lnTo>
                <a:lnTo>
                  <a:pt x="70" y="12"/>
                </a:lnTo>
                <a:lnTo>
                  <a:pt x="74" y="13"/>
                </a:lnTo>
                <a:lnTo>
                  <a:pt x="77" y="13"/>
                </a:lnTo>
                <a:lnTo>
                  <a:pt x="81" y="14"/>
                </a:lnTo>
                <a:lnTo>
                  <a:pt x="84" y="15"/>
                </a:lnTo>
                <a:lnTo>
                  <a:pt x="88" y="15"/>
                </a:lnTo>
                <a:lnTo>
                  <a:pt x="90" y="16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3" name="Freeform 51"/>
          <p:cNvSpPr>
            <a:spLocks/>
          </p:cNvSpPr>
          <p:nvPr/>
        </p:nvSpPr>
        <p:spPr bwMode="auto">
          <a:xfrm flipV="1">
            <a:off x="5602288" y="5397500"/>
            <a:ext cx="119062" cy="19050"/>
          </a:xfrm>
          <a:custGeom>
            <a:avLst/>
            <a:gdLst>
              <a:gd name="T0" fmla="*/ 0 w 90"/>
              <a:gd name="T1" fmla="*/ 0 h 16"/>
              <a:gd name="T2" fmla="*/ 2 w 90"/>
              <a:gd name="T3" fmla="*/ 0 h 16"/>
              <a:gd name="T4" fmla="*/ 6 w 90"/>
              <a:gd name="T5" fmla="*/ 0 h 16"/>
              <a:gd name="T6" fmla="*/ 9 w 90"/>
              <a:gd name="T7" fmla="*/ 1 h 16"/>
              <a:gd name="T8" fmla="*/ 13 w 90"/>
              <a:gd name="T9" fmla="*/ 1 h 16"/>
              <a:gd name="T10" fmla="*/ 16 w 90"/>
              <a:gd name="T11" fmla="*/ 2 h 16"/>
              <a:gd name="T12" fmla="*/ 20 w 90"/>
              <a:gd name="T13" fmla="*/ 3 h 16"/>
              <a:gd name="T14" fmla="*/ 23 w 90"/>
              <a:gd name="T15" fmla="*/ 3 h 16"/>
              <a:gd name="T16" fmla="*/ 27 w 90"/>
              <a:gd name="T17" fmla="*/ 4 h 16"/>
              <a:gd name="T18" fmla="*/ 30 w 90"/>
              <a:gd name="T19" fmla="*/ 5 h 16"/>
              <a:gd name="T20" fmla="*/ 34 w 90"/>
              <a:gd name="T21" fmla="*/ 5 h 16"/>
              <a:gd name="T22" fmla="*/ 37 w 90"/>
              <a:gd name="T23" fmla="*/ 6 h 16"/>
              <a:gd name="T24" fmla="*/ 41 w 90"/>
              <a:gd name="T25" fmla="*/ 7 h 16"/>
              <a:gd name="T26" fmla="*/ 45 w 90"/>
              <a:gd name="T27" fmla="*/ 7 h 16"/>
              <a:gd name="T28" fmla="*/ 48 w 90"/>
              <a:gd name="T29" fmla="*/ 8 h 16"/>
              <a:gd name="T30" fmla="*/ 52 w 90"/>
              <a:gd name="T31" fmla="*/ 9 h 16"/>
              <a:gd name="T32" fmla="*/ 55 w 90"/>
              <a:gd name="T33" fmla="*/ 9 h 16"/>
              <a:gd name="T34" fmla="*/ 59 w 90"/>
              <a:gd name="T35" fmla="*/ 10 h 16"/>
              <a:gd name="T36" fmla="*/ 62 w 90"/>
              <a:gd name="T37" fmla="*/ 11 h 16"/>
              <a:gd name="T38" fmla="*/ 66 w 90"/>
              <a:gd name="T39" fmla="*/ 11 h 16"/>
              <a:gd name="T40" fmla="*/ 69 w 90"/>
              <a:gd name="T41" fmla="*/ 12 h 16"/>
              <a:gd name="T42" fmla="*/ 73 w 90"/>
              <a:gd name="T43" fmla="*/ 13 h 16"/>
              <a:gd name="T44" fmla="*/ 76 w 90"/>
              <a:gd name="T45" fmla="*/ 13 h 16"/>
              <a:gd name="T46" fmla="*/ 80 w 90"/>
              <a:gd name="T47" fmla="*/ 14 h 16"/>
              <a:gd name="T48" fmla="*/ 84 w 90"/>
              <a:gd name="T49" fmla="*/ 15 h 16"/>
              <a:gd name="T50" fmla="*/ 87 w 90"/>
              <a:gd name="T51" fmla="*/ 15 h 16"/>
              <a:gd name="T52" fmla="*/ 90 w 90"/>
              <a:gd name="T53" fmla="*/ 16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6"/>
              <a:gd name="T83" fmla="*/ 90 w 90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6">
                <a:moveTo>
                  <a:pt x="0" y="0"/>
                </a:moveTo>
                <a:lnTo>
                  <a:pt x="2" y="0"/>
                </a:lnTo>
                <a:lnTo>
                  <a:pt x="6" y="0"/>
                </a:lnTo>
                <a:lnTo>
                  <a:pt x="9" y="1"/>
                </a:lnTo>
                <a:lnTo>
                  <a:pt x="13" y="1"/>
                </a:lnTo>
                <a:lnTo>
                  <a:pt x="16" y="2"/>
                </a:lnTo>
                <a:lnTo>
                  <a:pt x="20" y="3"/>
                </a:lnTo>
                <a:lnTo>
                  <a:pt x="23" y="3"/>
                </a:lnTo>
                <a:lnTo>
                  <a:pt x="27" y="4"/>
                </a:lnTo>
                <a:lnTo>
                  <a:pt x="30" y="5"/>
                </a:lnTo>
                <a:lnTo>
                  <a:pt x="34" y="5"/>
                </a:lnTo>
                <a:lnTo>
                  <a:pt x="37" y="6"/>
                </a:lnTo>
                <a:lnTo>
                  <a:pt x="41" y="7"/>
                </a:lnTo>
                <a:lnTo>
                  <a:pt x="45" y="7"/>
                </a:lnTo>
                <a:lnTo>
                  <a:pt x="48" y="8"/>
                </a:lnTo>
                <a:lnTo>
                  <a:pt x="52" y="9"/>
                </a:lnTo>
                <a:lnTo>
                  <a:pt x="55" y="9"/>
                </a:lnTo>
                <a:lnTo>
                  <a:pt x="59" y="10"/>
                </a:lnTo>
                <a:lnTo>
                  <a:pt x="62" y="11"/>
                </a:lnTo>
                <a:lnTo>
                  <a:pt x="66" y="11"/>
                </a:lnTo>
                <a:lnTo>
                  <a:pt x="69" y="12"/>
                </a:lnTo>
                <a:lnTo>
                  <a:pt x="73" y="13"/>
                </a:lnTo>
                <a:lnTo>
                  <a:pt x="76" y="13"/>
                </a:lnTo>
                <a:lnTo>
                  <a:pt x="80" y="14"/>
                </a:lnTo>
                <a:lnTo>
                  <a:pt x="84" y="15"/>
                </a:lnTo>
                <a:lnTo>
                  <a:pt x="87" y="15"/>
                </a:lnTo>
                <a:lnTo>
                  <a:pt x="90" y="16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4" name="Freeform 52"/>
          <p:cNvSpPr>
            <a:spLocks/>
          </p:cNvSpPr>
          <p:nvPr/>
        </p:nvSpPr>
        <p:spPr bwMode="auto">
          <a:xfrm flipV="1">
            <a:off x="5778500" y="5365750"/>
            <a:ext cx="119063" cy="20638"/>
          </a:xfrm>
          <a:custGeom>
            <a:avLst/>
            <a:gdLst>
              <a:gd name="T0" fmla="*/ 0 w 90"/>
              <a:gd name="T1" fmla="*/ 0 h 17"/>
              <a:gd name="T2" fmla="*/ 1 w 90"/>
              <a:gd name="T3" fmla="*/ 0 h 17"/>
              <a:gd name="T4" fmla="*/ 5 w 90"/>
              <a:gd name="T5" fmla="*/ 1 h 17"/>
              <a:gd name="T6" fmla="*/ 8 w 90"/>
              <a:gd name="T7" fmla="*/ 1 h 17"/>
              <a:gd name="T8" fmla="*/ 12 w 90"/>
              <a:gd name="T9" fmla="*/ 2 h 17"/>
              <a:gd name="T10" fmla="*/ 15 w 90"/>
              <a:gd name="T11" fmla="*/ 3 h 17"/>
              <a:gd name="T12" fmla="*/ 19 w 90"/>
              <a:gd name="T13" fmla="*/ 3 h 17"/>
              <a:gd name="T14" fmla="*/ 22 w 90"/>
              <a:gd name="T15" fmla="*/ 4 h 17"/>
              <a:gd name="T16" fmla="*/ 26 w 90"/>
              <a:gd name="T17" fmla="*/ 5 h 17"/>
              <a:gd name="T18" fmla="*/ 29 w 90"/>
              <a:gd name="T19" fmla="*/ 5 h 17"/>
              <a:gd name="T20" fmla="*/ 33 w 90"/>
              <a:gd name="T21" fmla="*/ 6 h 17"/>
              <a:gd name="T22" fmla="*/ 37 w 90"/>
              <a:gd name="T23" fmla="*/ 7 h 17"/>
              <a:gd name="T24" fmla="*/ 40 w 90"/>
              <a:gd name="T25" fmla="*/ 8 h 17"/>
              <a:gd name="T26" fmla="*/ 44 w 90"/>
              <a:gd name="T27" fmla="*/ 8 h 17"/>
              <a:gd name="T28" fmla="*/ 47 w 90"/>
              <a:gd name="T29" fmla="*/ 9 h 17"/>
              <a:gd name="T30" fmla="*/ 51 w 90"/>
              <a:gd name="T31" fmla="*/ 10 h 17"/>
              <a:gd name="T32" fmla="*/ 54 w 90"/>
              <a:gd name="T33" fmla="*/ 10 h 17"/>
              <a:gd name="T34" fmla="*/ 58 w 90"/>
              <a:gd name="T35" fmla="*/ 11 h 17"/>
              <a:gd name="T36" fmla="*/ 61 w 90"/>
              <a:gd name="T37" fmla="*/ 12 h 17"/>
              <a:gd name="T38" fmla="*/ 65 w 90"/>
              <a:gd name="T39" fmla="*/ 13 h 17"/>
              <a:gd name="T40" fmla="*/ 68 w 90"/>
              <a:gd name="T41" fmla="*/ 13 h 17"/>
              <a:gd name="T42" fmla="*/ 72 w 90"/>
              <a:gd name="T43" fmla="*/ 14 h 17"/>
              <a:gd name="T44" fmla="*/ 76 w 90"/>
              <a:gd name="T45" fmla="*/ 15 h 17"/>
              <a:gd name="T46" fmla="*/ 79 w 90"/>
              <a:gd name="T47" fmla="*/ 15 h 17"/>
              <a:gd name="T48" fmla="*/ 83 w 90"/>
              <a:gd name="T49" fmla="*/ 16 h 17"/>
              <a:gd name="T50" fmla="*/ 86 w 90"/>
              <a:gd name="T51" fmla="*/ 17 h 17"/>
              <a:gd name="T52" fmla="*/ 90 w 90"/>
              <a:gd name="T53" fmla="*/ 17 h 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7"/>
              <a:gd name="T83" fmla="*/ 90 w 90"/>
              <a:gd name="T84" fmla="*/ 17 h 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7">
                <a:moveTo>
                  <a:pt x="0" y="0"/>
                </a:moveTo>
                <a:lnTo>
                  <a:pt x="1" y="0"/>
                </a:lnTo>
                <a:lnTo>
                  <a:pt x="5" y="1"/>
                </a:lnTo>
                <a:lnTo>
                  <a:pt x="8" y="1"/>
                </a:lnTo>
                <a:lnTo>
                  <a:pt x="12" y="2"/>
                </a:lnTo>
                <a:lnTo>
                  <a:pt x="15" y="3"/>
                </a:lnTo>
                <a:lnTo>
                  <a:pt x="19" y="3"/>
                </a:lnTo>
                <a:lnTo>
                  <a:pt x="22" y="4"/>
                </a:lnTo>
                <a:lnTo>
                  <a:pt x="26" y="5"/>
                </a:lnTo>
                <a:lnTo>
                  <a:pt x="29" y="5"/>
                </a:lnTo>
                <a:lnTo>
                  <a:pt x="33" y="6"/>
                </a:lnTo>
                <a:lnTo>
                  <a:pt x="37" y="7"/>
                </a:lnTo>
                <a:lnTo>
                  <a:pt x="40" y="8"/>
                </a:lnTo>
                <a:lnTo>
                  <a:pt x="44" y="8"/>
                </a:lnTo>
                <a:lnTo>
                  <a:pt x="47" y="9"/>
                </a:lnTo>
                <a:lnTo>
                  <a:pt x="51" y="10"/>
                </a:lnTo>
                <a:lnTo>
                  <a:pt x="54" y="10"/>
                </a:lnTo>
                <a:lnTo>
                  <a:pt x="58" y="11"/>
                </a:lnTo>
                <a:lnTo>
                  <a:pt x="61" y="12"/>
                </a:lnTo>
                <a:lnTo>
                  <a:pt x="65" y="13"/>
                </a:lnTo>
                <a:lnTo>
                  <a:pt x="68" y="13"/>
                </a:lnTo>
                <a:lnTo>
                  <a:pt x="72" y="14"/>
                </a:lnTo>
                <a:lnTo>
                  <a:pt x="76" y="15"/>
                </a:lnTo>
                <a:lnTo>
                  <a:pt x="79" y="15"/>
                </a:lnTo>
                <a:lnTo>
                  <a:pt x="83" y="16"/>
                </a:lnTo>
                <a:lnTo>
                  <a:pt x="86" y="17"/>
                </a:lnTo>
                <a:lnTo>
                  <a:pt x="90" y="17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5" name="Freeform 53"/>
          <p:cNvSpPr>
            <a:spLocks/>
          </p:cNvSpPr>
          <p:nvPr/>
        </p:nvSpPr>
        <p:spPr bwMode="auto">
          <a:xfrm flipV="1">
            <a:off x="5953125" y="5330825"/>
            <a:ext cx="119063" cy="23813"/>
          </a:xfrm>
          <a:custGeom>
            <a:avLst/>
            <a:gdLst>
              <a:gd name="T0" fmla="*/ 0 w 90"/>
              <a:gd name="T1" fmla="*/ 0 h 18"/>
              <a:gd name="T2" fmla="*/ 4 w 90"/>
              <a:gd name="T3" fmla="*/ 1 h 18"/>
              <a:gd name="T4" fmla="*/ 7 w 90"/>
              <a:gd name="T5" fmla="*/ 2 h 18"/>
              <a:gd name="T6" fmla="*/ 11 w 90"/>
              <a:gd name="T7" fmla="*/ 2 h 18"/>
              <a:gd name="T8" fmla="*/ 14 w 90"/>
              <a:gd name="T9" fmla="*/ 3 h 18"/>
              <a:gd name="T10" fmla="*/ 18 w 90"/>
              <a:gd name="T11" fmla="*/ 4 h 18"/>
              <a:gd name="T12" fmla="*/ 22 w 90"/>
              <a:gd name="T13" fmla="*/ 5 h 18"/>
              <a:gd name="T14" fmla="*/ 25 w 90"/>
              <a:gd name="T15" fmla="*/ 5 h 18"/>
              <a:gd name="T16" fmla="*/ 29 w 90"/>
              <a:gd name="T17" fmla="*/ 6 h 18"/>
              <a:gd name="T18" fmla="*/ 32 w 90"/>
              <a:gd name="T19" fmla="*/ 7 h 18"/>
              <a:gd name="T20" fmla="*/ 36 w 90"/>
              <a:gd name="T21" fmla="*/ 7 h 18"/>
              <a:gd name="T22" fmla="*/ 39 w 90"/>
              <a:gd name="T23" fmla="*/ 8 h 18"/>
              <a:gd name="T24" fmla="*/ 43 w 90"/>
              <a:gd name="T25" fmla="*/ 9 h 18"/>
              <a:gd name="T26" fmla="*/ 46 w 90"/>
              <a:gd name="T27" fmla="*/ 9 h 18"/>
              <a:gd name="T28" fmla="*/ 50 w 90"/>
              <a:gd name="T29" fmla="*/ 10 h 18"/>
              <a:gd name="T30" fmla="*/ 53 w 90"/>
              <a:gd name="T31" fmla="*/ 11 h 18"/>
              <a:gd name="T32" fmla="*/ 57 w 90"/>
              <a:gd name="T33" fmla="*/ 11 h 18"/>
              <a:gd name="T34" fmla="*/ 60 w 90"/>
              <a:gd name="T35" fmla="*/ 12 h 18"/>
              <a:gd name="T36" fmla="*/ 64 w 90"/>
              <a:gd name="T37" fmla="*/ 13 h 18"/>
              <a:gd name="T38" fmla="*/ 68 w 90"/>
              <a:gd name="T39" fmla="*/ 13 h 18"/>
              <a:gd name="T40" fmla="*/ 71 w 90"/>
              <a:gd name="T41" fmla="*/ 14 h 18"/>
              <a:gd name="T42" fmla="*/ 75 w 90"/>
              <a:gd name="T43" fmla="*/ 15 h 18"/>
              <a:gd name="T44" fmla="*/ 78 w 90"/>
              <a:gd name="T45" fmla="*/ 16 h 18"/>
              <a:gd name="T46" fmla="*/ 82 w 90"/>
              <a:gd name="T47" fmla="*/ 16 h 18"/>
              <a:gd name="T48" fmla="*/ 85 w 90"/>
              <a:gd name="T49" fmla="*/ 17 h 18"/>
              <a:gd name="T50" fmla="*/ 89 w 90"/>
              <a:gd name="T51" fmla="*/ 18 h 18"/>
              <a:gd name="T52" fmla="*/ 90 w 90"/>
              <a:gd name="T53" fmla="*/ 18 h 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8"/>
              <a:gd name="T83" fmla="*/ 90 w 90"/>
              <a:gd name="T84" fmla="*/ 18 h 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8">
                <a:moveTo>
                  <a:pt x="0" y="0"/>
                </a:moveTo>
                <a:lnTo>
                  <a:pt x="4" y="1"/>
                </a:lnTo>
                <a:lnTo>
                  <a:pt x="7" y="2"/>
                </a:lnTo>
                <a:lnTo>
                  <a:pt x="11" y="2"/>
                </a:lnTo>
                <a:lnTo>
                  <a:pt x="14" y="3"/>
                </a:lnTo>
                <a:lnTo>
                  <a:pt x="18" y="4"/>
                </a:lnTo>
                <a:lnTo>
                  <a:pt x="22" y="5"/>
                </a:lnTo>
                <a:lnTo>
                  <a:pt x="25" y="5"/>
                </a:lnTo>
                <a:lnTo>
                  <a:pt x="29" y="6"/>
                </a:lnTo>
                <a:lnTo>
                  <a:pt x="32" y="7"/>
                </a:lnTo>
                <a:lnTo>
                  <a:pt x="36" y="7"/>
                </a:lnTo>
                <a:lnTo>
                  <a:pt x="39" y="8"/>
                </a:lnTo>
                <a:lnTo>
                  <a:pt x="43" y="9"/>
                </a:lnTo>
                <a:lnTo>
                  <a:pt x="46" y="9"/>
                </a:lnTo>
                <a:lnTo>
                  <a:pt x="50" y="10"/>
                </a:lnTo>
                <a:lnTo>
                  <a:pt x="53" y="11"/>
                </a:lnTo>
                <a:lnTo>
                  <a:pt x="57" y="11"/>
                </a:lnTo>
                <a:lnTo>
                  <a:pt x="60" y="12"/>
                </a:lnTo>
                <a:lnTo>
                  <a:pt x="64" y="13"/>
                </a:lnTo>
                <a:lnTo>
                  <a:pt x="68" y="13"/>
                </a:lnTo>
                <a:lnTo>
                  <a:pt x="71" y="14"/>
                </a:lnTo>
                <a:lnTo>
                  <a:pt x="75" y="15"/>
                </a:lnTo>
                <a:lnTo>
                  <a:pt x="78" y="16"/>
                </a:lnTo>
                <a:lnTo>
                  <a:pt x="82" y="16"/>
                </a:lnTo>
                <a:lnTo>
                  <a:pt x="85" y="17"/>
                </a:lnTo>
                <a:lnTo>
                  <a:pt x="89" y="18"/>
                </a:lnTo>
                <a:lnTo>
                  <a:pt x="90" y="18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6" name="Freeform 54"/>
          <p:cNvSpPr>
            <a:spLocks/>
          </p:cNvSpPr>
          <p:nvPr/>
        </p:nvSpPr>
        <p:spPr bwMode="auto">
          <a:xfrm flipV="1">
            <a:off x="6127750" y="5297488"/>
            <a:ext cx="119063" cy="23812"/>
          </a:xfrm>
          <a:custGeom>
            <a:avLst/>
            <a:gdLst>
              <a:gd name="T0" fmla="*/ 0 w 90"/>
              <a:gd name="T1" fmla="*/ 0 h 18"/>
              <a:gd name="T2" fmla="*/ 3 w 90"/>
              <a:gd name="T3" fmla="*/ 0 h 18"/>
              <a:gd name="T4" fmla="*/ 6 w 90"/>
              <a:gd name="T5" fmla="*/ 1 h 18"/>
              <a:gd name="T6" fmla="*/ 10 w 90"/>
              <a:gd name="T7" fmla="*/ 2 h 18"/>
              <a:gd name="T8" fmla="*/ 14 w 90"/>
              <a:gd name="T9" fmla="*/ 2 h 18"/>
              <a:gd name="T10" fmla="*/ 17 w 90"/>
              <a:gd name="T11" fmla="*/ 3 h 18"/>
              <a:gd name="T12" fmla="*/ 21 w 90"/>
              <a:gd name="T13" fmla="*/ 4 h 18"/>
              <a:gd name="T14" fmla="*/ 24 w 90"/>
              <a:gd name="T15" fmla="*/ 5 h 18"/>
              <a:gd name="T16" fmla="*/ 28 w 90"/>
              <a:gd name="T17" fmla="*/ 5 h 18"/>
              <a:gd name="T18" fmla="*/ 31 w 90"/>
              <a:gd name="T19" fmla="*/ 6 h 18"/>
              <a:gd name="T20" fmla="*/ 35 w 90"/>
              <a:gd name="T21" fmla="*/ 7 h 18"/>
              <a:gd name="T22" fmla="*/ 38 w 90"/>
              <a:gd name="T23" fmla="*/ 8 h 18"/>
              <a:gd name="T24" fmla="*/ 42 w 90"/>
              <a:gd name="T25" fmla="*/ 8 h 18"/>
              <a:gd name="T26" fmla="*/ 45 w 90"/>
              <a:gd name="T27" fmla="*/ 9 h 18"/>
              <a:gd name="T28" fmla="*/ 49 w 90"/>
              <a:gd name="T29" fmla="*/ 10 h 18"/>
              <a:gd name="T30" fmla="*/ 52 w 90"/>
              <a:gd name="T31" fmla="*/ 10 h 18"/>
              <a:gd name="T32" fmla="*/ 56 w 90"/>
              <a:gd name="T33" fmla="*/ 11 h 18"/>
              <a:gd name="T34" fmla="*/ 60 w 90"/>
              <a:gd name="T35" fmla="*/ 12 h 18"/>
              <a:gd name="T36" fmla="*/ 63 w 90"/>
              <a:gd name="T37" fmla="*/ 12 h 18"/>
              <a:gd name="T38" fmla="*/ 67 w 90"/>
              <a:gd name="T39" fmla="*/ 13 h 18"/>
              <a:gd name="T40" fmla="*/ 70 w 90"/>
              <a:gd name="T41" fmla="*/ 14 h 18"/>
              <a:gd name="T42" fmla="*/ 74 w 90"/>
              <a:gd name="T43" fmla="*/ 14 h 18"/>
              <a:gd name="T44" fmla="*/ 77 w 90"/>
              <a:gd name="T45" fmla="*/ 15 h 18"/>
              <a:gd name="T46" fmla="*/ 81 w 90"/>
              <a:gd name="T47" fmla="*/ 16 h 18"/>
              <a:gd name="T48" fmla="*/ 84 w 90"/>
              <a:gd name="T49" fmla="*/ 16 h 18"/>
              <a:gd name="T50" fmla="*/ 88 w 90"/>
              <a:gd name="T51" fmla="*/ 17 h 18"/>
              <a:gd name="T52" fmla="*/ 90 w 90"/>
              <a:gd name="T53" fmla="*/ 18 h 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8"/>
              <a:gd name="T83" fmla="*/ 90 w 90"/>
              <a:gd name="T84" fmla="*/ 18 h 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8">
                <a:moveTo>
                  <a:pt x="0" y="0"/>
                </a:moveTo>
                <a:lnTo>
                  <a:pt x="3" y="0"/>
                </a:lnTo>
                <a:lnTo>
                  <a:pt x="6" y="1"/>
                </a:lnTo>
                <a:lnTo>
                  <a:pt x="10" y="2"/>
                </a:lnTo>
                <a:lnTo>
                  <a:pt x="14" y="2"/>
                </a:lnTo>
                <a:lnTo>
                  <a:pt x="17" y="3"/>
                </a:lnTo>
                <a:lnTo>
                  <a:pt x="21" y="4"/>
                </a:lnTo>
                <a:lnTo>
                  <a:pt x="24" y="5"/>
                </a:lnTo>
                <a:lnTo>
                  <a:pt x="28" y="5"/>
                </a:lnTo>
                <a:lnTo>
                  <a:pt x="31" y="6"/>
                </a:lnTo>
                <a:lnTo>
                  <a:pt x="35" y="7"/>
                </a:lnTo>
                <a:lnTo>
                  <a:pt x="38" y="8"/>
                </a:lnTo>
                <a:lnTo>
                  <a:pt x="42" y="8"/>
                </a:lnTo>
                <a:lnTo>
                  <a:pt x="45" y="9"/>
                </a:lnTo>
                <a:lnTo>
                  <a:pt x="49" y="10"/>
                </a:lnTo>
                <a:lnTo>
                  <a:pt x="52" y="10"/>
                </a:lnTo>
                <a:lnTo>
                  <a:pt x="56" y="11"/>
                </a:lnTo>
                <a:lnTo>
                  <a:pt x="60" y="12"/>
                </a:lnTo>
                <a:lnTo>
                  <a:pt x="63" y="12"/>
                </a:lnTo>
                <a:lnTo>
                  <a:pt x="67" y="13"/>
                </a:lnTo>
                <a:lnTo>
                  <a:pt x="70" y="14"/>
                </a:lnTo>
                <a:lnTo>
                  <a:pt x="74" y="14"/>
                </a:lnTo>
                <a:lnTo>
                  <a:pt x="77" y="15"/>
                </a:lnTo>
                <a:lnTo>
                  <a:pt x="81" y="16"/>
                </a:lnTo>
                <a:lnTo>
                  <a:pt x="84" y="16"/>
                </a:lnTo>
                <a:lnTo>
                  <a:pt x="88" y="17"/>
                </a:lnTo>
                <a:lnTo>
                  <a:pt x="90" y="18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7" name="Freeform 55"/>
          <p:cNvSpPr>
            <a:spLocks/>
          </p:cNvSpPr>
          <p:nvPr/>
        </p:nvSpPr>
        <p:spPr bwMode="auto">
          <a:xfrm flipV="1">
            <a:off x="6303963" y="5265738"/>
            <a:ext cx="119062" cy="22225"/>
          </a:xfrm>
          <a:custGeom>
            <a:avLst/>
            <a:gdLst>
              <a:gd name="T0" fmla="*/ 0 w 90"/>
              <a:gd name="T1" fmla="*/ 0 h 17"/>
              <a:gd name="T2" fmla="*/ 2 w 90"/>
              <a:gd name="T3" fmla="*/ 0 h 17"/>
              <a:gd name="T4" fmla="*/ 6 w 90"/>
              <a:gd name="T5" fmla="*/ 1 h 17"/>
              <a:gd name="T6" fmla="*/ 9 w 90"/>
              <a:gd name="T7" fmla="*/ 1 h 17"/>
              <a:gd name="T8" fmla="*/ 13 w 90"/>
              <a:gd name="T9" fmla="*/ 2 h 17"/>
              <a:gd name="T10" fmla="*/ 16 w 90"/>
              <a:gd name="T11" fmla="*/ 3 h 17"/>
              <a:gd name="T12" fmla="*/ 20 w 90"/>
              <a:gd name="T13" fmla="*/ 3 h 17"/>
              <a:gd name="T14" fmla="*/ 23 w 90"/>
              <a:gd name="T15" fmla="*/ 4 h 17"/>
              <a:gd name="T16" fmla="*/ 27 w 90"/>
              <a:gd name="T17" fmla="*/ 5 h 17"/>
              <a:gd name="T18" fmla="*/ 30 w 90"/>
              <a:gd name="T19" fmla="*/ 6 h 17"/>
              <a:gd name="T20" fmla="*/ 34 w 90"/>
              <a:gd name="T21" fmla="*/ 6 h 17"/>
              <a:gd name="T22" fmla="*/ 37 w 90"/>
              <a:gd name="T23" fmla="*/ 7 h 17"/>
              <a:gd name="T24" fmla="*/ 41 w 90"/>
              <a:gd name="T25" fmla="*/ 8 h 17"/>
              <a:gd name="T26" fmla="*/ 44 w 90"/>
              <a:gd name="T27" fmla="*/ 8 h 17"/>
              <a:gd name="T28" fmla="*/ 48 w 90"/>
              <a:gd name="T29" fmla="*/ 9 h 17"/>
              <a:gd name="T30" fmla="*/ 52 w 90"/>
              <a:gd name="T31" fmla="*/ 9 h 17"/>
              <a:gd name="T32" fmla="*/ 55 w 90"/>
              <a:gd name="T33" fmla="*/ 10 h 17"/>
              <a:gd name="T34" fmla="*/ 59 w 90"/>
              <a:gd name="T35" fmla="*/ 11 h 17"/>
              <a:gd name="T36" fmla="*/ 62 w 90"/>
              <a:gd name="T37" fmla="*/ 12 h 17"/>
              <a:gd name="T38" fmla="*/ 66 w 90"/>
              <a:gd name="T39" fmla="*/ 12 h 17"/>
              <a:gd name="T40" fmla="*/ 69 w 90"/>
              <a:gd name="T41" fmla="*/ 13 h 17"/>
              <a:gd name="T42" fmla="*/ 73 w 90"/>
              <a:gd name="T43" fmla="*/ 14 h 17"/>
              <a:gd name="T44" fmla="*/ 76 w 90"/>
              <a:gd name="T45" fmla="*/ 14 h 17"/>
              <a:gd name="T46" fmla="*/ 80 w 90"/>
              <a:gd name="T47" fmla="*/ 15 h 17"/>
              <a:gd name="T48" fmla="*/ 83 w 90"/>
              <a:gd name="T49" fmla="*/ 16 h 17"/>
              <a:gd name="T50" fmla="*/ 87 w 90"/>
              <a:gd name="T51" fmla="*/ 16 h 17"/>
              <a:gd name="T52" fmla="*/ 90 w 90"/>
              <a:gd name="T53" fmla="*/ 17 h 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7"/>
              <a:gd name="T83" fmla="*/ 90 w 90"/>
              <a:gd name="T84" fmla="*/ 17 h 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7">
                <a:moveTo>
                  <a:pt x="0" y="0"/>
                </a:moveTo>
                <a:lnTo>
                  <a:pt x="2" y="0"/>
                </a:lnTo>
                <a:lnTo>
                  <a:pt x="6" y="1"/>
                </a:lnTo>
                <a:lnTo>
                  <a:pt x="9" y="1"/>
                </a:lnTo>
                <a:lnTo>
                  <a:pt x="13" y="2"/>
                </a:lnTo>
                <a:lnTo>
                  <a:pt x="16" y="3"/>
                </a:lnTo>
                <a:lnTo>
                  <a:pt x="20" y="3"/>
                </a:lnTo>
                <a:lnTo>
                  <a:pt x="23" y="4"/>
                </a:lnTo>
                <a:lnTo>
                  <a:pt x="27" y="5"/>
                </a:lnTo>
                <a:lnTo>
                  <a:pt x="30" y="6"/>
                </a:lnTo>
                <a:lnTo>
                  <a:pt x="34" y="6"/>
                </a:lnTo>
                <a:lnTo>
                  <a:pt x="37" y="7"/>
                </a:lnTo>
                <a:lnTo>
                  <a:pt x="41" y="8"/>
                </a:lnTo>
                <a:lnTo>
                  <a:pt x="44" y="8"/>
                </a:lnTo>
                <a:lnTo>
                  <a:pt x="48" y="9"/>
                </a:lnTo>
                <a:lnTo>
                  <a:pt x="52" y="9"/>
                </a:lnTo>
                <a:lnTo>
                  <a:pt x="55" y="10"/>
                </a:lnTo>
                <a:lnTo>
                  <a:pt x="59" y="11"/>
                </a:lnTo>
                <a:lnTo>
                  <a:pt x="62" y="12"/>
                </a:lnTo>
                <a:lnTo>
                  <a:pt x="66" y="12"/>
                </a:lnTo>
                <a:lnTo>
                  <a:pt x="69" y="13"/>
                </a:lnTo>
                <a:lnTo>
                  <a:pt x="73" y="14"/>
                </a:lnTo>
                <a:lnTo>
                  <a:pt x="76" y="14"/>
                </a:lnTo>
                <a:lnTo>
                  <a:pt x="80" y="15"/>
                </a:lnTo>
                <a:lnTo>
                  <a:pt x="83" y="16"/>
                </a:lnTo>
                <a:lnTo>
                  <a:pt x="87" y="16"/>
                </a:lnTo>
                <a:lnTo>
                  <a:pt x="90" y="17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8" name="Freeform 56"/>
          <p:cNvSpPr>
            <a:spLocks/>
          </p:cNvSpPr>
          <p:nvPr/>
        </p:nvSpPr>
        <p:spPr bwMode="auto">
          <a:xfrm flipV="1">
            <a:off x="6477000" y="5232400"/>
            <a:ext cx="120650" cy="22225"/>
          </a:xfrm>
          <a:custGeom>
            <a:avLst/>
            <a:gdLst>
              <a:gd name="T0" fmla="*/ 0 w 90"/>
              <a:gd name="T1" fmla="*/ 0 h 17"/>
              <a:gd name="T2" fmla="*/ 1 w 90"/>
              <a:gd name="T3" fmla="*/ 0 h 17"/>
              <a:gd name="T4" fmla="*/ 5 w 90"/>
              <a:gd name="T5" fmla="*/ 1 h 17"/>
              <a:gd name="T6" fmla="*/ 8 w 90"/>
              <a:gd name="T7" fmla="*/ 1 h 17"/>
              <a:gd name="T8" fmla="*/ 12 w 90"/>
              <a:gd name="T9" fmla="*/ 2 h 17"/>
              <a:gd name="T10" fmla="*/ 15 w 90"/>
              <a:gd name="T11" fmla="*/ 3 h 17"/>
              <a:gd name="T12" fmla="*/ 19 w 90"/>
              <a:gd name="T13" fmla="*/ 3 h 17"/>
              <a:gd name="T14" fmla="*/ 22 w 90"/>
              <a:gd name="T15" fmla="*/ 4 h 17"/>
              <a:gd name="T16" fmla="*/ 26 w 90"/>
              <a:gd name="T17" fmla="*/ 5 h 17"/>
              <a:gd name="T18" fmla="*/ 29 w 90"/>
              <a:gd name="T19" fmla="*/ 5 h 17"/>
              <a:gd name="T20" fmla="*/ 33 w 90"/>
              <a:gd name="T21" fmla="*/ 6 h 17"/>
              <a:gd name="T22" fmla="*/ 36 w 90"/>
              <a:gd name="T23" fmla="*/ 7 h 17"/>
              <a:gd name="T24" fmla="*/ 40 w 90"/>
              <a:gd name="T25" fmla="*/ 7 h 17"/>
              <a:gd name="T26" fmla="*/ 44 w 90"/>
              <a:gd name="T27" fmla="*/ 8 h 17"/>
              <a:gd name="T28" fmla="*/ 47 w 90"/>
              <a:gd name="T29" fmla="*/ 9 h 17"/>
              <a:gd name="T30" fmla="*/ 51 w 90"/>
              <a:gd name="T31" fmla="*/ 10 h 17"/>
              <a:gd name="T32" fmla="*/ 54 w 90"/>
              <a:gd name="T33" fmla="*/ 10 h 17"/>
              <a:gd name="T34" fmla="*/ 58 w 90"/>
              <a:gd name="T35" fmla="*/ 11 h 17"/>
              <a:gd name="T36" fmla="*/ 61 w 90"/>
              <a:gd name="T37" fmla="*/ 12 h 17"/>
              <a:gd name="T38" fmla="*/ 65 w 90"/>
              <a:gd name="T39" fmla="*/ 12 h 17"/>
              <a:gd name="T40" fmla="*/ 68 w 90"/>
              <a:gd name="T41" fmla="*/ 13 h 17"/>
              <a:gd name="T42" fmla="*/ 72 w 90"/>
              <a:gd name="T43" fmla="*/ 14 h 17"/>
              <a:gd name="T44" fmla="*/ 75 w 90"/>
              <a:gd name="T45" fmla="*/ 14 h 17"/>
              <a:gd name="T46" fmla="*/ 79 w 90"/>
              <a:gd name="T47" fmla="*/ 15 h 17"/>
              <a:gd name="T48" fmla="*/ 83 w 90"/>
              <a:gd name="T49" fmla="*/ 16 h 17"/>
              <a:gd name="T50" fmla="*/ 86 w 90"/>
              <a:gd name="T51" fmla="*/ 16 h 17"/>
              <a:gd name="T52" fmla="*/ 90 w 90"/>
              <a:gd name="T53" fmla="*/ 17 h 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7"/>
              <a:gd name="T83" fmla="*/ 90 w 90"/>
              <a:gd name="T84" fmla="*/ 17 h 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7">
                <a:moveTo>
                  <a:pt x="0" y="0"/>
                </a:moveTo>
                <a:lnTo>
                  <a:pt x="1" y="0"/>
                </a:lnTo>
                <a:lnTo>
                  <a:pt x="5" y="1"/>
                </a:lnTo>
                <a:lnTo>
                  <a:pt x="8" y="1"/>
                </a:lnTo>
                <a:lnTo>
                  <a:pt x="12" y="2"/>
                </a:lnTo>
                <a:lnTo>
                  <a:pt x="15" y="3"/>
                </a:lnTo>
                <a:lnTo>
                  <a:pt x="19" y="3"/>
                </a:lnTo>
                <a:lnTo>
                  <a:pt x="22" y="4"/>
                </a:lnTo>
                <a:lnTo>
                  <a:pt x="26" y="5"/>
                </a:lnTo>
                <a:lnTo>
                  <a:pt x="29" y="5"/>
                </a:lnTo>
                <a:lnTo>
                  <a:pt x="33" y="6"/>
                </a:lnTo>
                <a:lnTo>
                  <a:pt x="36" y="7"/>
                </a:lnTo>
                <a:lnTo>
                  <a:pt x="40" y="7"/>
                </a:lnTo>
                <a:lnTo>
                  <a:pt x="44" y="8"/>
                </a:lnTo>
                <a:lnTo>
                  <a:pt x="47" y="9"/>
                </a:lnTo>
                <a:lnTo>
                  <a:pt x="51" y="10"/>
                </a:lnTo>
                <a:lnTo>
                  <a:pt x="54" y="10"/>
                </a:lnTo>
                <a:lnTo>
                  <a:pt x="58" y="11"/>
                </a:lnTo>
                <a:lnTo>
                  <a:pt x="61" y="12"/>
                </a:lnTo>
                <a:lnTo>
                  <a:pt x="65" y="12"/>
                </a:lnTo>
                <a:lnTo>
                  <a:pt x="68" y="13"/>
                </a:lnTo>
                <a:lnTo>
                  <a:pt x="72" y="14"/>
                </a:lnTo>
                <a:lnTo>
                  <a:pt x="75" y="14"/>
                </a:lnTo>
                <a:lnTo>
                  <a:pt x="79" y="15"/>
                </a:lnTo>
                <a:lnTo>
                  <a:pt x="83" y="16"/>
                </a:lnTo>
                <a:lnTo>
                  <a:pt x="86" y="16"/>
                </a:lnTo>
                <a:lnTo>
                  <a:pt x="90" y="17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89" name="Freeform 57"/>
          <p:cNvSpPr>
            <a:spLocks/>
          </p:cNvSpPr>
          <p:nvPr/>
        </p:nvSpPr>
        <p:spPr bwMode="auto">
          <a:xfrm flipV="1">
            <a:off x="6653213" y="5200650"/>
            <a:ext cx="119062" cy="22225"/>
          </a:xfrm>
          <a:custGeom>
            <a:avLst/>
            <a:gdLst>
              <a:gd name="T0" fmla="*/ 0 w 90"/>
              <a:gd name="T1" fmla="*/ 0 h 17"/>
              <a:gd name="T2" fmla="*/ 4 w 90"/>
              <a:gd name="T3" fmla="*/ 1 h 17"/>
              <a:gd name="T4" fmla="*/ 7 w 90"/>
              <a:gd name="T5" fmla="*/ 1 h 17"/>
              <a:gd name="T6" fmla="*/ 11 w 90"/>
              <a:gd name="T7" fmla="*/ 2 h 17"/>
              <a:gd name="T8" fmla="*/ 14 w 90"/>
              <a:gd name="T9" fmla="*/ 3 h 17"/>
              <a:gd name="T10" fmla="*/ 18 w 90"/>
              <a:gd name="T11" fmla="*/ 3 h 17"/>
              <a:gd name="T12" fmla="*/ 21 w 90"/>
              <a:gd name="T13" fmla="*/ 4 h 17"/>
              <a:gd name="T14" fmla="*/ 25 w 90"/>
              <a:gd name="T15" fmla="*/ 5 h 17"/>
              <a:gd name="T16" fmla="*/ 29 w 90"/>
              <a:gd name="T17" fmla="*/ 5 h 17"/>
              <a:gd name="T18" fmla="*/ 32 w 90"/>
              <a:gd name="T19" fmla="*/ 6 h 17"/>
              <a:gd name="T20" fmla="*/ 36 w 90"/>
              <a:gd name="T21" fmla="*/ 7 h 17"/>
              <a:gd name="T22" fmla="*/ 39 w 90"/>
              <a:gd name="T23" fmla="*/ 7 h 17"/>
              <a:gd name="T24" fmla="*/ 43 w 90"/>
              <a:gd name="T25" fmla="*/ 8 h 17"/>
              <a:gd name="T26" fmla="*/ 46 w 90"/>
              <a:gd name="T27" fmla="*/ 9 h 17"/>
              <a:gd name="T28" fmla="*/ 50 w 90"/>
              <a:gd name="T29" fmla="*/ 9 h 17"/>
              <a:gd name="T30" fmla="*/ 53 w 90"/>
              <a:gd name="T31" fmla="*/ 10 h 17"/>
              <a:gd name="T32" fmla="*/ 57 w 90"/>
              <a:gd name="T33" fmla="*/ 11 h 17"/>
              <a:gd name="T34" fmla="*/ 60 w 90"/>
              <a:gd name="T35" fmla="*/ 11 h 17"/>
              <a:gd name="T36" fmla="*/ 64 w 90"/>
              <a:gd name="T37" fmla="*/ 12 h 17"/>
              <a:gd name="T38" fmla="*/ 67 w 90"/>
              <a:gd name="T39" fmla="*/ 13 h 17"/>
              <a:gd name="T40" fmla="*/ 71 w 90"/>
              <a:gd name="T41" fmla="*/ 13 h 17"/>
              <a:gd name="T42" fmla="*/ 75 w 90"/>
              <a:gd name="T43" fmla="*/ 14 h 17"/>
              <a:gd name="T44" fmla="*/ 78 w 90"/>
              <a:gd name="T45" fmla="*/ 15 h 17"/>
              <a:gd name="T46" fmla="*/ 82 w 90"/>
              <a:gd name="T47" fmla="*/ 15 h 17"/>
              <a:gd name="T48" fmla="*/ 85 w 90"/>
              <a:gd name="T49" fmla="*/ 16 h 17"/>
              <a:gd name="T50" fmla="*/ 89 w 90"/>
              <a:gd name="T51" fmla="*/ 17 h 17"/>
              <a:gd name="T52" fmla="*/ 90 w 90"/>
              <a:gd name="T53" fmla="*/ 17 h 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7"/>
              <a:gd name="T83" fmla="*/ 90 w 90"/>
              <a:gd name="T84" fmla="*/ 17 h 1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7">
                <a:moveTo>
                  <a:pt x="0" y="0"/>
                </a:moveTo>
                <a:lnTo>
                  <a:pt x="4" y="1"/>
                </a:lnTo>
                <a:lnTo>
                  <a:pt x="7" y="1"/>
                </a:lnTo>
                <a:lnTo>
                  <a:pt x="11" y="2"/>
                </a:lnTo>
                <a:lnTo>
                  <a:pt x="14" y="3"/>
                </a:lnTo>
                <a:lnTo>
                  <a:pt x="18" y="3"/>
                </a:lnTo>
                <a:lnTo>
                  <a:pt x="21" y="4"/>
                </a:lnTo>
                <a:lnTo>
                  <a:pt x="25" y="5"/>
                </a:lnTo>
                <a:lnTo>
                  <a:pt x="29" y="5"/>
                </a:lnTo>
                <a:lnTo>
                  <a:pt x="32" y="6"/>
                </a:lnTo>
                <a:lnTo>
                  <a:pt x="36" y="7"/>
                </a:lnTo>
                <a:lnTo>
                  <a:pt x="39" y="7"/>
                </a:lnTo>
                <a:lnTo>
                  <a:pt x="43" y="8"/>
                </a:lnTo>
                <a:lnTo>
                  <a:pt x="46" y="9"/>
                </a:lnTo>
                <a:lnTo>
                  <a:pt x="50" y="9"/>
                </a:lnTo>
                <a:lnTo>
                  <a:pt x="53" y="10"/>
                </a:lnTo>
                <a:lnTo>
                  <a:pt x="57" y="11"/>
                </a:lnTo>
                <a:lnTo>
                  <a:pt x="60" y="11"/>
                </a:lnTo>
                <a:lnTo>
                  <a:pt x="64" y="12"/>
                </a:lnTo>
                <a:lnTo>
                  <a:pt x="67" y="13"/>
                </a:lnTo>
                <a:lnTo>
                  <a:pt x="71" y="13"/>
                </a:lnTo>
                <a:lnTo>
                  <a:pt x="75" y="14"/>
                </a:lnTo>
                <a:lnTo>
                  <a:pt x="78" y="15"/>
                </a:lnTo>
                <a:lnTo>
                  <a:pt x="82" y="15"/>
                </a:lnTo>
                <a:lnTo>
                  <a:pt x="85" y="16"/>
                </a:lnTo>
                <a:lnTo>
                  <a:pt x="89" y="17"/>
                </a:lnTo>
                <a:lnTo>
                  <a:pt x="90" y="17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90" name="Freeform 58"/>
          <p:cNvSpPr>
            <a:spLocks/>
          </p:cNvSpPr>
          <p:nvPr/>
        </p:nvSpPr>
        <p:spPr bwMode="auto">
          <a:xfrm flipV="1">
            <a:off x="6829425" y="5168900"/>
            <a:ext cx="119063" cy="22225"/>
          </a:xfrm>
          <a:custGeom>
            <a:avLst/>
            <a:gdLst>
              <a:gd name="T0" fmla="*/ 0 w 90"/>
              <a:gd name="T1" fmla="*/ 0 h 16"/>
              <a:gd name="T2" fmla="*/ 3 w 90"/>
              <a:gd name="T3" fmla="*/ 0 h 16"/>
              <a:gd name="T4" fmla="*/ 6 w 90"/>
              <a:gd name="T5" fmla="*/ 0 h 16"/>
              <a:gd name="T6" fmla="*/ 10 w 90"/>
              <a:gd name="T7" fmla="*/ 1 h 16"/>
              <a:gd name="T8" fmla="*/ 13 w 90"/>
              <a:gd name="T9" fmla="*/ 2 h 16"/>
              <a:gd name="T10" fmla="*/ 17 w 90"/>
              <a:gd name="T11" fmla="*/ 2 h 16"/>
              <a:gd name="T12" fmla="*/ 21 w 90"/>
              <a:gd name="T13" fmla="*/ 3 h 16"/>
              <a:gd name="T14" fmla="*/ 24 w 90"/>
              <a:gd name="T15" fmla="*/ 4 h 16"/>
              <a:gd name="T16" fmla="*/ 28 w 90"/>
              <a:gd name="T17" fmla="*/ 4 h 16"/>
              <a:gd name="T18" fmla="*/ 31 w 90"/>
              <a:gd name="T19" fmla="*/ 5 h 16"/>
              <a:gd name="T20" fmla="*/ 35 w 90"/>
              <a:gd name="T21" fmla="*/ 5 h 16"/>
              <a:gd name="T22" fmla="*/ 38 w 90"/>
              <a:gd name="T23" fmla="*/ 6 h 16"/>
              <a:gd name="T24" fmla="*/ 42 w 90"/>
              <a:gd name="T25" fmla="*/ 7 h 16"/>
              <a:gd name="T26" fmla="*/ 45 w 90"/>
              <a:gd name="T27" fmla="*/ 7 h 16"/>
              <a:gd name="T28" fmla="*/ 49 w 90"/>
              <a:gd name="T29" fmla="*/ 8 h 16"/>
              <a:gd name="T30" fmla="*/ 52 w 90"/>
              <a:gd name="T31" fmla="*/ 9 h 16"/>
              <a:gd name="T32" fmla="*/ 56 w 90"/>
              <a:gd name="T33" fmla="*/ 9 h 16"/>
              <a:gd name="T34" fmla="*/ 59 w 90"/>
              <a:gd name="T35" fmla="*/ 10 h 16"/>
              <a:gd name="T36" fmla="*/ 63 w 90"/>
              <a:gd name="T37" fmla="*/ 11 h 16"/>
              <a:gd name="T38" fmla="*/ 67 w 90"/>
              <a:gd name="T39" fmla="*/ 11 h 16"/>
              <a:gd name="T40" fmla="*/ 70 w 90"/>
              <a:gd name="T41" fmla="*/ 12 h 16"/>
              <a:gd name="T42" fmla="*/ 74 w 90"/>
              <a:gd name="T43" fmla="*/ 13 h 16"/>
              <a:gd name="T44" fmla="*/ 77 w 90"/>
              <a:gd name="T45" fmla="*/ 13 h 16"/>
              <a:gd name="T46" fmla="*/ 81 w 90"/>
              <a:gd name="T47" fmla="*/ 14 h 16"/>
              <a:gd name="T48" fmla="*/ 84 w 90"/>
              <a:gd name="T49" fmla="*/ 15 h 16"/>
              <a:gd name="T50" fmla="*/ 88 w 90"/>
              <a:gd name="T51" fmla="*/ 15 h 16"/>
              <a:gd name="T52" fmla="*/ 90 w 90"/>
              <a:gd name="T53" fmla="*/ 16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6"/>
              <a:gd name="T83" fmla="*/ 90 w 90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6">
                <a:moveTo>
                  <a:pt x="0" y="0"/>
                </a:moveTo>
                <a:lnTo>
                  <a:pt x="3" y="0"/>
                </a:lnTo>
                <a:lnTo>
                  <a:pt x="6" y="0"/>
                </a:lnTo>
                <a:lnTo>
                  <a:pt x="10" y="1"/>
                </a:lnTo>
                <a:lnTo>
                  <a:pt x="13" y="2"/>
                </a:lnTo>
                <a:lnTo>
                  <a:pt x="17" y="2"/>
                </a:lnTo>
                <a:lnTo>
                  <a:pt x="21" y="3"/>
                </a:lnTo>
                <a:lnTo>
                  <a:pt x="24" y="4"/>
                </a:lnTo>
                <a:lnTo>
                  <a:pt x="28" y="4"/>
                </a:lnTo>
                <a:lnTo>
                  <a:pt x="31" y="5"/>
                </a:lnTo>
                <a:lnTo>
                  <a:pt x="35" y="5"/>
                </a:lnTo>
                <a:lnTo>
                  <a:pt x="38" y="6"/>
                </a:lnTo>
                <a:lnTo>
                  <a:pt x="42" y="7"/>
                </a:lnTo>
                <a:lnTo>
                  <a:pt x="45" y="7"/>
                </a:lnTo>
                <a:lnTo>
                  <a:pt x="49" y="8"/>
                </a:lnTo>
                <a:lnTo>
                  <a:pt x="52" y="9"/>
                </a:lnTo>
                <a:lnTo>
                  <a:pt x="56" y="9"/>
                </a:lnTo>
                <a:lnTo>
                  <a:pt x="59" y="10"/>
                </a:lnTo>
                <a:lnTo>
                  <a:pt x="63" y="11"/>
                </a:lnTo>
                <a:lnTo>
                  <a:pt x="67" y="11"/>
                </a:lnTo>
                <a:lnTo>
                  <a:pt x="70" y="12"/>
                </a:lnTo>
                <a:lnTo>
                  <a:pt x="74" y="13"/>
                </a:lnTo>
                <a:lnTo>
                  <a:pt x="77" y="13"/>
                </a:lnTo>
                <a:lnTo>
                  <a:pt x="81" y="14"/>
                </a:lnTo>
                <a:lnTo>
                  <a:pt x="84" y="15"/>
                </a:lnTo>
                <a:lnTo>
                  <a:pt x="88" y="15"/>
                </a:lnTo>
                <a:lnTo>
                  <a:pt x="90" y="16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91" name="Freeform 59"/>
          <p:cNvSpPr>
            <a:spLocks/>
          </p:cNvSpPr>
          <p:nvPr/>
        </p:nvSpPr>
        <p:spPr bwMode="auto">
          <a:xfrm flipV="1">
            <a:off x="7004050" y="5140325"/>
            <a:ext cx="119063" cy="20638"/>
          </a:xfrm>
          <a:custGeom>
            <a:avLst/>
            <a:gdLst>
              <a:gd name="T0" fmla="*/ 0 w 90"/>
              <a:gd name="T1" fmla="*/ 0 h 16"/>
              <a:gd name="T2" fmla="*/ 2 w 90"/>
              <a:gd name="T3" fmla="*/ 0 h 16"/>
              <a:gd name="T4" fmla="*/ 5 w 90"/>
              <a:gd name="T5" fmla="*/ 1 h 16"/>
              <a:gd name="T6" fmla="*/ 9 w 90"/>
              <a:gd name="T7" fmla="*/ 2 h 16"/>
              <a:gd name="T8" fmla="*/ 13 w 90"/>
              <a:gd name="T9" fmla="*/ 2 h 16"/>
              <a:gd name="T10" fmla="*/ 16 w 90"/>
              <a:gd name="T11" fmla="*/ 3 h 16"/>
              <a:gd name="T12" fmla="*/ 20 w 90"/>
              <a:gd name="T13" fmla="*/ 4 h 16"/>
              <a:gd name="T14" fmla="*/ 23 w 90"/>
              <a:gd name="T15" fmla="*/ 4 h 16"/>
              <a:gd name="T16" fmla="*/ 27 w 90"/>
              <a:gd name="T17" fmla="*/ 5 h 16"/>
              <a:gd name="T18" fmla="*/ 30 w 90"/>
              <a:gd name="T19" fmla="*/ 6 h 16"/>
              <a:gd name="T20" fmla="*/ 34 w 90"/>
              <a:gd name="T21" fmla="*/ 6 h 16"/>
              <a:gd name="T22" fmla="*/ 37 w 90"/>
              <a:gd name="T23" fmla="*/ 7 h 16"/>
              <a:gd name="T24" fmla="*/ 41 w 90"/>
              <a:gd name="T25" fmla="*/ 7 h 16"/>
              <a:gd name="T26" fmla="*/ 44 w 90"/>
              <a:gd name="T27" fmla="*/ 8 h 16"/>
              <a:gd name="T28" fmla="*/ 48 w 90"/>
              <a:gd name="T29" fmla="*/ 9 h 16"/>
              <a:gd name="T30" fmla="*/ 51 w 90"/>
              <a:gd name="T31" fmla="*/ 9 h 16"/>
              <a:gd name="T32" fmla="*/ 55 w 90"/>
              <a:gd name="T33" fmla="*/ 10 h 16"/>
              <a:gd name="T34" fmla="*/ 59 w 90"/>
              <a:gd name="T35" fmla="*/ 10 h 16"/>
              <a:gd name="T36" fmla="*/ 62 w 90"/>
              <a:gd name="T37" fmla="*/ 11 h 16"/>
              <a:gd name="T38" fmla="*/ 66 w 90"/>
              <a:gd name="T39" fmla="*/ 12 h 16"/>
              <a:gd name="T40" fmla="*/ 69 w 90"/>
              <a:gd name="T41" fmla="*/ 12 h 16"/>
              <a:gd name="T42" fmla="*/ 73 w 90"/>
              <a:gd name="T43" fmla="*/ 13 h 16"/>
              <a:gd name="T44" fmla="*/ 76 w 90"/>
              <a:gd name="T45" fmla="*/ 13 h 16"/>
              <a:gd name="T46" fmla="*/ 80 w 90"/>
              <a:gd name="T47" fmla="*/ 14 h 16"/>
              <a:gd name="T48" fmla="*/ 83 w 90"/>
              <a:gd name="T49" fmla="*/ 15 h 16"/>
              <a:gd name="T50" fmla="*/ 87 w 90"/>
              <a:gd name="T51" fmla="*/ 15 h 16"/>
              <a:gd name="T52" fmla="*/ 90 w 90"/>
              <a:gd name="T53" fmla="*/ 16 h 1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6"/>
              <a:gd name="T83" fmla="*/ 90 w 90"/>
              <a:gd name="T84" fmla="*/ 16 h 1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6">
                <a:moveTo>
                  <a:pt x="0" y="0"/>
                </a:moveTo>
                <a:lnTo>
                  <a:pt x="2" y="0"/>
                </a:lnTo>
                <a:lnTo>
                  <a:pt x="5" y="1"/>
                </a:lnTo>
                <a:lnTo>
                  <a:pt x="9" y="2"/>
                </a:lnTo>
                <a:lnTo>
                  <a:pt x="13" y="2"/>
                </a:lnTo>
                <a:lnTo>
                  <a:pt x="16" y="3"/>
                </a:lnTo>
                <a:lnTo>
                  <a:pt x="20" y="4"/>
                </a:lnTo>
                <a:lnTo>
                  <a:pt x="23" y="4"/>
                </a:lnTo>
                <a:lnTo>
                  <a:pt x="27" y="5"/>
                </a:lnTo>
                <a:lnTo>
                  <a:pt x="30" y="6"/>
                </a:lnTo>
                <a:lnTo>
                  <a:pt x="34" y="6"/>
                </a:lnTo>
                <a:lnTo>
                  <a:pt x="37" y="7"/>
                </a:lnTo>
                <a:lnTo>
                  <a:pt x="41" y="7"/>
                </a:lnTo>
                <a:lnTo>
                  <a:pt x="44" y="8"/>
                </a:lnTo>
                <a:lnTo>
                  <a:pt x="48" y="9"/>
                </a:lnTo>
                <a:lnTo>
                  <a:pt x="51" y="9"/>
                </a:lnTo>
                <a:lnTo>
                  <a:pt x="55" y="10"/>
                </a:lnTo>
                <a:lnTo>
                  <a:pt x="59" y="10"/>
                </a:lnTo>
                <a:lnTo>
                  <a:pt x="62" y="11"/>
                </a:lnTo>
                <a:lnTo>
                  <a:pt x="66" y="12"/>
                </a:lnTo>
                <a:lnTo>
                  <a:pt x="69" y="12"/>
                </a:lnTo>
                <a:lnTo>
                  <a:pt x="73" y="13"/>
                </a:lnTo>
                <a:lnTo>
                  <a:pt x="76" y="13"/>
                </a:lnTo>
                <a:lnTo>
                  <a:pt x="80" y="14"/>
                </a:lnTo>
                <a:lnTo>
                  <a:pt x="83" y="15"/>
                </a:lnTo>
                <a:lnTo>
                  <a:pt x="87" y="15"/>
                </a:lnTo>
                <a:lnTo>
                  <a:pt x="90" y="16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92" name="Freeform 60"/>
          <p:cNvSpPr>
            <a:spLocks/>
          </p:cNvSpPr>
          <p:nvPr/>
        </p:nvSpPr>
        <p:spPr bwMode="auto">
          <a:xfrm flipV="1">
            <a:off x="7178675" y="5111750"/>
            <a:ext cx="119063" cy="19050"/>
          </a:xfrm>
          <a:custGeom>
            <a:avLst/>
            <a:gdLst>
              <a:gd name="T0" fmla="*/ 0 w 90"/>
              <a:gd name="T1" fmla="*/ 0 h 15"/>
              <a:gd name="T2" fmla="*/ 1 w 90"/>
              <a:gd name="T3" fmla="*/ 0 h 15"/>
              <a:gd name="T4" fmla="*/ 5 w 90"/>
              <a:gd name="T5" fmla="*/ 1 h 15"/>
              <a:gd name="T6" fmla="*/ 8 w 90"/>
              <a:gd name="T7" fmla="*/ 1 h 15"/>
              <a:gd name="T8" fmla="*/ 12 w 90"/>
              <a:gd name="T9" fmla="*/ 2 h 15"/>
              <a:gd name="T10" fmla="*/ 15 w 90"/>
              <a:gd name="T11" fmla="*/ 3 h 15"/>
              <a:gd name="T12" fmla="*/ 19 w 90"/>
              <a:gd name="T13" fmla="*/ 3 h 15"/>
              <a:gd name="T14" fmla="*/ 22 w 90"/>
              <a:gd name="T15" fmla="*/ 4 h 15"/>
              <a:gd name="T16" fmla="*/ 26 w 90"/>
              <a:gd name="T17" fmla="*/ 4 h 15"/>
              <a:gd name="T18" fmla="*/ 29 w 90"/>
              <a:gd name="T19" fmla="*/ 5 h 15"/>
              <a:gd name="T20" fmla="*/ 33 w 90"/>
              <a:gd name="T21" fmla="*/ 5 h 15"/>
              <a:gd name="T22" fmla="*/ 36 w 90"/>
              <a:gd name="T23" fmla="*/ 6 h 15"/>
              <a:gd name="T24" fmla="*/ 40 w 90"/>
              <a:gd name="T25" fmla="*/ 7 h 15"/>
              <a:gd name="T26" fmla="*/ 44 w 90"/>
              <a:gd name="T27" fmla="*/ 7 h 15"/>
              <a:gd name="T28" fmla="*/ 47 w 90"/>
              <a:gd name="T29" fmla="*/ 8 h 15"/>
              <a:gd name="T30" fmla="*/ 51 w 90"/>
              <a:gd name="T31" fmla="*/ 9 h 15"/>
              <a:gd name="T32" fmla="*/ 54 w 90"/>
              <a:gd name="T33" fmla="*/ 9 h 15"/>
              <a:gd name="T34" fmla="*/ 58 w 90"/>
              <a:gd name="T35" fmla="*/ 10 h 15"/>
              <a:gd name="T36" fmla="*/ 61 w 90"/>
              <a:gd name="T37" fmla="*/ 10 h 15"/>
              <a:gd name="T38" fmla="*/ 65 w 90"/>
              <a:gd name="T39" fmla="*/ 11 h 15"/>
              <a:gd name="T40" fmla="*/ 68 w 90"/>
              <a:gd name="T41" fmla="*/ 12 h 15"/>
              <a:gd name="T42" fmla="*/ 72 w 90"/>
              <a:gd name="T43" fmla="*/ 12 h 15"/>
              <a:gd name="T44" fmla="*/ 75 w 90"/>
              <a:gd name="T45" fmla="*/ 13 h 15"/>
              <a:gd name="T46" fmla="*/ 79 w 90"/>
              <a:gd name="T47" fmla="*/ 13 h 15"/>
              <a:gd name="T48" fmla="*/ 82 w 90"/>
              <a:gd name="T49" fmla="*/ 14 h 15"/>
              <a:gd name="T50" fmla="*/ 86 w 90"/>
              <a:gd name="T51" fmla="*/ 14 h 15"/>
              <a:gd name="T52" fmla="*/ 90 w 90"/>
              <a:gd name="T53" fmla="*/ 15 h 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5"/>
              <a:gd name="T83" fmla="*/ 90 w 90"/>
              <a:gd name="T84" fmla="*/ 15 h 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5">
                <a:moveTo>
                  <a:pt x="0" y="0"/>
                </a:moveTo>
                <a:lnTo>
                  <a:pt x="1" y="0"/>
                </a:lnTo>
                <a:lnTo>
                  <a:pt x="5" y="1"/>
                </a:lnTo>
                <a:lnTo>
                  <a:pt x="8" y="1"/>
                </a:lnTo>
                <a:lnTo>
                  <a:pt x="12" y="2"/>
                </a:lnTo>
                <a:lnTo>
                  <a:pt x="15" y="3"/>
                </a:lnTo>
                <a:lnTo>
                  <a:pt x="19" y="3"/>
                </a:lnTo>
                <a:lnTo>
                  <a:pt x="22" y="4"/>
                </a:lnTo>
                <a:lnTo>
                  <a:pt x="26" y="4"/>
                </a:lnTo>
                <a:lnTo>
                  <a:pt x="29" y="5"/>
                </a:lnTo>
                <a:lnTo>
                  <a:pt x="33" y="5"/>
                </a:lnTo>
                <a:lnTo>
                  <a:pt x="36" y="6"/>
                </a:lnTo>
                <a:lnTo>
                  <a:pt x="40" y="7"/>
                </a:lnTo>
                <a:lnTo>
                  <a:pt x="44" y="7"/>
                </a:lnTo>
                <a:lnTo>
                  <a:pt x="47" y="8"/>
                </a:lnTo>
                <a:lnTo>
                  <a:pt x="51" y="9"/>
                </a:lnTo>
                <a:lnTo>
                  <a:pt x="54" y="9"/>
                </a:lnTo>
                <a:lnTo>
                  <a:pt x="58" y="10"/>
                </a:lnTo>
                <a:lnTo>
                  <a:pt x="61" y="10"/>
                </a:lnTo>
                <a:lnTo>
                  <a:pt x="65" y="11"/>
                </a:lnTo>
                <a:lnTo>
                  <a:pt x="68" y="12"/>
                </a:lnTo>
                <a:lnTo>
                  <a:pt x="72" y="12"/>
                </a:lnTo>
                <a:lnTo>
                  <a:pt x="75" y="13"/>
                </a:lnTo>
                <a:lnTo>
                  <a:pt x="79" y="13"/>
                </a:lnTo>
                <a:lnTo>
                  <a:pt x="82" y="14"/>
                </a:lnTo>
                <a:lnTo>
                  <a:pt x="86" y="14"/>
                </a:lnTo>
                <a:lnTo>
                  <a:pt x="90" y="1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93" name="Freeform 61"/>
          <p:cNvSpPr>
            <a:spLocks/>
          </p:cNvSpPr>
          <p:nvPr/>
        </p:nvSpPr>
        <p:spPr bwMode="auto">
          <a:xfrm flipV="1">
            <a:off x="7354888" y="5083175"/>
            <a:ext cx="117475" cy="20638"/>
          </a:xfrm>
          <a:custGeom>
            <a:avLst/>
            <a:gdLst>
              <a:gd name="T0" fmla="*/ 0 w 90"/>
              <a:gd name="T1" fmla="*/ 0 h 15"/>
              <a:gd name="T2" fmla="*/ 4 w 90"/>
              <a:gd name="T3" fmla="*/ 1 h 15"/>
              <a:gd name="T4" fmla="*/ 7 w 90"/>
              <a:gd name="T5" fmla="*/ 1 h 15"/>
              <a:gd name="T6" fmla="*/ 11 w 90"/>
              <a:gd name="T7" fmla="*/ 2 h 15"/>
              <a:gd name="T8" fmla="*/ 14 w 90"/>
              <a:gd name="T9" fmla="*/ 3 h 15"/>
              <a:gd name="T10" fmla="*/ 18 w 90"/>
              <a:gd name="T11" fmla="*/ 3 h 15"/>
              <a:gd name="T12" fmla="*/ 21 w 90"/>
              <a:gd name="T13" fmla="*/ 4 h 15"/>
              <a:gd name="T14" fmla="*/ 25 w 90"/>
              <a:gd name="T15" fmla="*/ 4 h 15"/>
              <a:gd name="T16" fmla="*/ 28 w 90"/>
              <a:gd name="T17" fmla="*/ 5 h 15"/>
              <a:gd name="T18" fmla="*/ 32 w 90"/>
              <a:gd name="T19" fmla="*/ 5 h 15"/>
              <a:gd name="T20" fmla="*/ 36 w 90"/>
              <a:gd name="T21" fmla="*/ 6 h 15"/>
              <a:gd name="T22" fmla="*/ 39 w 90"/>
              <a:gd name="T23" fmla="*/ 7 h 15"/>
              <a:gd name="T24" fmla="*/ 43 w 90"/>
              <a:gd name="T25" fmla="*/ 7 h 15"/>
              <a:gd name="T26" fmla="*/ 46 w 90"/>
              <a:gd name="T27" fmla="*/ 8 h 15"/>
              <a:gd name="T28" fmla="*/ 50 w 90"/>
              <a:gd name="T29" fmla="*/ 8 h 15"/>
              <a:gd name="T30" fmla="*/ 53 w 90"/>
              <a:gd name="T31" fmla="*/ 9 h 15"/>
              <a:gd name="T32" fmla="*/ 57 w 90"/>
              <a:gd name="T33" fmla="*/ 10 h 15"/>
              <a:gd name="T34" fmla="*/ 60 w 90"/>
              <a:gd name="T35" fmla="*/ 10 h 15"/>
              <a:gd name="T36" fmla="*/ 64 w 90"/>
              <a:gd name="T37" fmla="*/ 11 h 15"/>
              <a:gd name="T38" fmla="*/ 67 w 90"/>
              <a:gd name="T39" fmla="*/ 11 h 15"/>
              <a:gd name="T40" fmla="*/ 71 w 90"/>
              <a:gd name="T41" fmla="*/ 12 h 15"/>
              <a:gd name="T42" fmla="*/ 74 w 90"/>
              <a:gd name="T43" fmla="*/ 13 h 15"/>
              <a:gd name="T44" fmla="*/ 78 w 90"/>
              <a:gd name="T45" fmla="*/ 13 h 15"/>
              <a:gd name="T46" fmla="*/ 82 w 90"/>
              <a:gd name="T47" fmla="*/ 14 h 15"/>
              <a:gd name="T48" fmla="*/ 85 w 90"/>
              <a:gd name="T49" fmla="*/ 14 h 15"/>
              <a:gd name="T50" fmla="*/ 89 w 90"/>
              <a:gd name="T51" fmla="*/ 15 h 15"/>
              <a:gd name="T52" fmla="*/ 90 w 90"/>
              <a:gd name="T53" fmla="*/ 15 h 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5"/>
              <a:gd name="T83" fmla="*/ 90 w 90"/>
              <a:gd name="T84" fmla="*/ 15 h 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5">
                <a:moveTo>
                  <a:pt x="0" y="0"/>
                </a:moveTo>
                <a:lnTo>
                  <a:pt x="4" y="1"/>
                </a:lnTo>
                <a:lnTo>
                  <a:pt x="7" y="1"/>
                </a:lnTo>
                <a:lnTo>
                  <a:pt x="11" y="2"/>
                </a:lnTo>
                <a:lnTo>
                  <a:pt x="14" y="3"/>
                </a:lnTo>
                <a:lnTo>
                  <a:pt x="18" y="3"/>
                </a:lnTo>
                <a:lnTo>
                  <a:pt x="21" y="4"/>
                </a:lnTo>
                <a:lnTo>
                  <a:pt x="25" y="4"/>
                </a:lnTo>
                <a:lnTo>
                  <a:pt x="28" y="5"/>
                </a:lnTo>
                <a:lnTo>
                  <a:pt x="32" y="5"/>
                </a:lnTo>
                <a:lnTo>
                  <a:pt x="36" y="6"/>
                </a:lnTo>
                <a:lnTo>
                  <a:pt x="39" y="7"/>
                </a:lnTo>
                <a:lnTo>
                  <a:pt x="43" y="7"/>
                </a:lnTo>
                <a:lnTo>
                  <a:pt x="46" y="8"/>
                </a:lnTo>
                <a:lnTo>
                  <a:pt x="50" y="8"/>
                </a:lnTo>
                <a:lnTo>
                  <a:pt x="53" y="9"/>
                </a:lnTo>
                <a:lnTo>
                  <a:pt x="57" y="10"/>
                </a:lnTo>
                <a:lnTo>
                  <a:pt x="60" y="10"/>
                </a:lnTo>
                <a:lnTo>
                  <a:pt x="64" y="11"/>
                </a:lnTo>
                <a:lnTo>
                  <a:pt x="67" y="11"/>
                </a:lnTo>
                <a:lnTo>
                  <a:pt x="71" y="12"/>
                </a:lnTo>
                <a:lnTo>
                  <a:pt x="74" y="13"/>
                </a:lnTo>
                <a:lnTo>
                  <a:pt x="78" y="13"/>
                </a:lnTo>
                <a:lnTo>
                  <a:pt x="82" y="14"/>
                </a:lnTo>
                <a:lnTo>
                  <a:pt x="85" y="14"/>
                </a:lnTo>
                <a:lnTo>
                  <a:pt x="89" y="15"/>
                </a:lnTo>
                <a:lnTo>
                  <a:pt x="90" y="1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94" name="Freeform 62"/>
          <p:cNvSpPr>
            <a:spLocks/>
          </p:cNvSpPr>
          <p:nvPr/>
        </p:nvSpPr>
        <p:spPr bwMode="auto">
          <a:xfrm flipV="1">
            <a:off x="7529513" y="5056188"/>
            <a:ext cx="119062" cy="19050"/>
          </a:xfrm>
          <a:custGeom>
            <a:avLst/>
            <a:gdLst>
              <a:gd name="T0" fmla="*/ 0 w 90"/>
              <a:gd name="T1" fmla="*/ 0 h 14"/>
              <a:gd name="T2" fmla="*/ 3 w 90"/>
              <a:gd name="T3" fmla="*/ 0 h 14"/>
              <a:gd name="T4" fmla="*/ 6 w 90"/>
              <a:gd name="T5" fmla="*/ 1 h 14"/>
              <a:gd name="T6" fmla="*/ 10 w 90"/>
              <a:gd name="T7" fmla="*/ 1 h 14"/>
              <a:gd name="T8" fmla="*/ 13 w 90"/>
              <a:gd name="T9" fmla="*/ 2 h 14"/>
              <a:gd name="T10" fmla="*/ 17 w 90"/>
              <a:gd name="T11" fmla="*/ 2 h 14"/>
              <a:gd name="T12" fmla="*/ 20 w 90"/>
              <a:gd name="T13" fmla="*/ 3 h 14"/>
              <a:gd name="T14" fmla="*/ 24 w 90"/>
              <a:gd name="T15" fmla="*/ 4 h 14"/>
              <a:gd name="T16" fmla="*/ 28 w 90"/>
              <a:gd name="T17" fmla="*/ 4 h 14"/>
              <a:gd name="T18" fmla="*/ 31 w 90"/>
              <a:gd name="T19" fmla="*/ 5 h 14"/>
              <a:gd name="T20" fmla="*/ 35 w 90"/>
              <a:gd name="T21" fmla="*/ 5 h 14"/>
              <a:gd name="T22" fmla="*/ 38 w 90"/>
              <a:gd name="T23" fmla="*/ 6 h 14"/>
              <a:gd name="T24" fmla="*/ 42 w 90"/>
              <a:gd name="T25" fmla="*/ 6 h 14"/>
              <a:gd name="T26" fmla="*/ 45 w 90"/>
              <a:gd name="T27" fmla="*/ 7 h 14"/>
              <a:gd name="T28" fmla="*/ 49 w 90"/>
              <a:gd name="T29" fmla="*/ 8 h 14"/>
              <a:gd name="T30" fmla="*/ 52 w 90"/>
              <a:gd name="T31" fmla="*/ 8 h 14"/>
              <a:gd name="T32" fmla="*/ 56 w 90"/>
              <a:gd name="T33" fmla="*/ 9 h 14"/>
              <a:gd name="T34" fmla="*/ 59 w 90"/>
              <a:gd name="T35" fmla="*/ 9 h 14"/>
              <a:gd name="T36" fmla="*/ 63 w 90"/>
              <a:gd name="T37" fmla="*/ 10 h 14"/>
              <a:gd name="T38" fmla="*/ 66 w 90"/>
              <a:gd name="T39" fmla="*/ 10 h 14"/>
              <a:gd name="T40" fmla="*/ 70 w 90"/>
              <a:gd name="T41" fmla="*/ 11 h 14"/>
              <a:gd name="T42" fmla="*/ 74 w 90"/>
              <a:gd name="T43" fmla="*/ 12 h 14"/>
              <a:gd name="T44" fmla="*/ 77 w 90"/>
              <a:gd name="T45" fmla="*/ 12 h 14"/>
              <a:gd name="T46" fmla="*/ 81 w 90"/>
              <a:gd name="T47" fmla="*/ 13 h 14"/>
              <a:gd name="T48" fmla="*/ 84 w 90"/>
              <a:gd name="T49" fmla="*/ 13 h 14"/>
              <a:gd name="T50" fmla="*/ 88 w 90"/>
              <a:gd name="T51" fmla="*/ 14 h 14"/>
              <a:gd name="T52" fmla="*/ 90 w 90"/>
              <a:gd name="T53" fmla="*/ 14 h 1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"/>
              <a:gd name="T82" fmla="*/ 0 h 14"/>
              <a:gd name="T83" fmla="*/ 90 w 90"/>
              <a:gd name="T84" fmla="*/ 14 h 1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" h="14">
                <a:moveTo>
                  <a:pt x="0" y="0"/>
                </a:moveTo>
                <a:lnTo>
                  <a:pt x="3" y="0"/>
                </a:lnTo>
                <a:lnTo>
                  <a:pt x="6" y="1"/>
                </a:lnTo>
                <a:lnTo>
                  <a:pt x="10" y="1"/>
                </a:lnTo>
                <a:lnTo>
                  <a:pt x="13" y="2"/>
                </a:lnTo>
                <a:lnTo>
                  <a:pt x="17" y="2"/>
                </a:lnTo>
                <a:lnTo>
                  <a:pt x="20" y="3"/>
                </a:lnTo>
                <a:lnTo>
                  <a:pt x="24" y="4"/>
                </a:lnTo>
                <a:lnTo>
                  <a:pt x="28" y="4"/>
                </a:lnTo>
                <a:lnTo>
                  <a:pt x="31" y="5"/>
                </a:lnTo>
                <a:lnTo>
                  <a:pt x="35" y="5"/>
                </a:lnTo>
                <a:lnTo>
                  <a:pt x="38" y="6"/>
                </a:lnTo>
                <a:lnTo>
                  <a:pt x="42" y="6"/>
                </a:lnTo>
                <a:lnTo>
                  <a:pt x="45" y="7"/>
                </a:lnTo>
                <a:lnTo>
                  <a:pt x="49" y="8"/>
                </a:lnTo>
                <a:lnTo>
                  <a:pt x="52" y="8"/>
                </a:lnTo>
                <a:lnTo>
                  <a:pt x="56" y="9"/>
                </a:lnTo>
                <a:lnTo>
                  <a:pt x="59" y="9"/>
                </a:lnTo>
                <a:lnTo>
                  <a:pt x="63" y="10"/>
                </a:lnTo>
                <a:lnTo>
                  <a:pt x="66" y="10"/>
                </a:lnTo>
                <a:lnTo>
                  <a:pt x="70" y="11"/>
                </a:lnTo>
                <a:lnTo>
                  <a:pt x="74" y="12"/>
                </a:lnTo>
                <a:lnTo>
                  <a:pt x="77" y="12"/>
                </a:lnTo>
                <a:lnTo>
                  <a:pt x="81" y="13"/>
                </a:lnTo>
                <a:lnTo>
                  <a:pt x="84" y="13"/>
                </a:lnTo>
                <a:lnTo>
                  <a:pt x="88" y="14"/>
                </a:lnTo>
                <a:lnTo>
                  <a:pt x="90" y="14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95" name="Freeform 63"/>
          <p:cNvSpPr>
            <a:spLocks/>
          </p:cNvSpPr>
          <p:nvPr/>
        </p:nvSpPr>
        <p:spPr bwMode="auto">
          <a:xfrm flipV="1">
            <a:off x="7704138" y="5035550"/>
            <a:ext cx="77787" cy="12700"/>
          </a:xfrm>
          <a:custGeom>
            <a:avLst/>
            <a:gdLst>
              <a:gd name="T0" fmla="*/ 0 w 59"/>
              <a:gd name="T1" fmla="*/ 0 h 9"/>
              <a:gd name="T2" fmla="*/ 2 w 59"/>
              <a:gd name="T3" fmla="*/ 0 h 9"/>
              <a:gd name="T4" fmla="*/ 5 w 59"/>
              <a:gd name="T5" fmla="*/ 0 h 9"/>
              <a:gd name="T6" fmla="*/ 9 w 59"/>
              <a:gd name="T7" fmla="*/ 1 h 9"/>
              <a:gd name="T8" fmla="*/ 12 w 59"/>
              <a:gd name="T9" fmla="*/ 2 h 9"/>
              <a:gd name="T10" fmla="*/ 16 w 59"/>
              <a:gd name="T11" fmla="*/ 2 h 9"/>
              <a:gd name="T12" fmla="*/ 20 w 59"/>
              <a:gd name="T13" fmla="*/ 3 h 9"/>
              <a:gd name="T14" fmla="*/ 23 w 59"/>
              <a:gd name="T15" fmla="*/ 3 h 9"/>
              <a:gd name="T16" fmla="*/ 27 w 59"/>
              <a:gd name="T17" fmla="*/ 4 h 9"/>
              <a:gd name="T18" fmla="*/ 30 w 59"/>
              <a:gd name="T19" fmla="*/ 4 h 9"/>
              <a:gd name="T20" fmla="*/ 34 w 59"/>
              <a:gd name="T21" fmla="*/ 5 h 9"/>
              <a:gd name="T22" fmla="*/ 37 w 59"/>
              <a:gd name="T23" fmla="*/ 5 h 9"/>
              <a:gd name="T24" fmla="*/ 41 w 59"/>
              <a:gd name="T25" fmla="*/ 6 h 9"/>
              <a:gd name="T26" fmla="*/ 44 w 59"/>
              <a:gd name="T27" fmla="*/ 6 h 9"/>
              <a:gd name="T28" fmla="*/ 48 w 59"/>
              <a:gd name="T29" fmla="*/ 7 h 9"/>
              <a:gd name="T30" fmla="*/ 51 w 59"/>
              <a:gd name="T31" fmla="*/ 7 h 9"/>
              <a:gd name="T32" fmla="*/ 55 w 59"/>
              <a:gd name="T33" fmla="*/ 8 h 9"/>
              <a:gd name="T34" fmla="*/ 59 w 59"/>
              <a:gd name="T35" fmla="*/ 9 h 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9"/>
              <a:gd name="T55" fmla="*/ 0 h 9"/>
              <a:gd name="T56" fmla="*/ 59 w 59"/>
              <a:gd name="T57" fmla="*/ 9 h 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9" h="9">
                <a:moveTo>
                  <a:pt x="0" y="0"/>
                </a:moveTo>
                <a:lnTo>
                  <a:pt x="2" y="0"/>
                </a:lnTo>
                <a:lnTo>
                  <a:pt x="5" y="0"/>
                </a:lnTo>
                <a:lnTo>
                  <a:pt x="9" y="1"/>
                </a:lnTo>
                <a:lnTo>
                  <a:pt x="12" y="2"/>
                </a:lnTo>
                <a:lnTo>
                  <a:pt x="16" y="2"/>
                </a:lnTo>
                <a:lnTo>
                  <a:pt x="20" y="3"/>
                </a:lnTo>
                <a:lnTo>
                  <a:pt x="23" y="3"/>
                </a:lnTo>
                <a:lnTo>
                  <a:pt x="27" y="4"/>
                </a:lnTo>
                <a:lnTo>
                  <a:pt x="30" y="4"/>
                </a:lnTo>
                <a:lnTo>
                  <a:pt x="34" y="5"/>
                </a:lnTo>
                <a:lnTo>
                  <a:pt x="37" y="5"/>
                </a:lnTo>
                <a:lnTo>
                  <a:pt x="41" y="6"/>
                </a:lnTo>
                <a:lnTo>
                  <a:pt x="44" y="6"/>
                </a:lnTo>
                <a:lnTo>
                  <a:pt x="48" y="7"/>
                </a:lnTo>
                <a:lnTo>
                  <a:pt x="51" y="7"/>
                </a:lnTo>
                <a:lnTo>
                  <a:pt x="55" y="8"/>
                </a:lnTo>
                <a:lnTo>
                  <a:pt x="59" y="9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96" name="Freeform 64"/>
          <p:cNvSpPr>
            <a:spLocks/>
          </p:cNvSpPr>
          <p:nvPr/>
        </p:nvSpPr>
        <p:spPr bwMode="auto">
          <a:xfrm flipV="1">
            <a:off x="4727575" y="2979738"/>
            <a:ext cx="3054350" cy="2560637"/>
          </a:xfrm>
          <a:custGeom>
            <a:avLst/>
            <a:gdLst>
              <a:gd name="T0" fmla="*/ 35 w 2303"/>
              <a:gd name="T1" fmla="*/ 63 h 1988"/>
              <a:gd name="T2" fmla="*/ 74 w 2303"/>
              <a:gd name="T3" fmla="*/ 136 h 1988"/>
              <a:gd name="T4" fmla="*/ 113 w 2303"/>
              <a:gd name="T5" fmla="*/ 209 h 1988"/>
              <a:gd name="T6" fmla="*/ 152 w 2303"/>
              <a:gd name="T7" fmla="*/ 284 h 1988"/>
              <a:gd name="T8" fmla="*/ 191 w 2303"/>
              <a:gd name="T9" fmla="*/ 356 h 1988"/>
              <a:gd name="T10" fmla="*/ 230 w 2303"/>
              <a:gd name="T11" fmla="*/ 427 h 1988"/>
              <a:gd name="T12" fmla="*/ 269 w 2303"/>
              <a:gd name="T13" fmla="*/ 495 h 1988"/>
              <a:gd name="T14" fmla="*/ 308 w 2303"/>
              <a:gd name="T15" fmla="*/ 562 h 1988"/>
              <a:gd name="T16" fmla="*/ 347 w 2303"/>
              <a:gd name="T17" fmla="*/ 628 h 1988"/>
              <a:gd name="T18" fmla="*/ 386 w 2303"/>
              <a:gd name="T19" fmla="*/ 690 h 1988"/>
              <a:gd name="T20" fmla="*/ 425 w 2303"/>
              <a:gd name="T21" fmla="*/ 750 h 1988"/>
              <a:gd name="T22" fmla="*/ 464 w 2303"/>
              <a:gd name="T23" fmla="*/ 806 h 1988"/>
              <a:gd name="T24" fmla="*/ 503 w 2303"/>
              <a:gd name="T25" fmla="*/ 861 h 1988"/>
              <a:gd name="T26" fmla="*/ 542 w 2303"/>
              <a:gd name="T27" fmla="*/ 912 h 1988"/>
              <a:gd name="T28" fmla="*/ 581 w 2303"/>
              <a:gd name="T29" fmla="*/ 960 h 1988"/>
              <a:gd name="T30" fmla="*/ 620 w 2303"/>
              <a:gd name="T31" fmla="*/ 1006 h 1988"/>
              <a:gd name="T32" fmla="*/ 659 w 2303"/>
              <a:gd name="T33" fmla="*/ 1050 h 1988"/>
              <a:gd name="T34" fmla="*/ 697 w 2303"/>
              <a:gd name="T35" fmla="*/ 1090 h 1988"/>
              <a:gd name="T36" fmla="*/ 736 w 2303"/>
              <a:gd name="T37" fmla="*/ 1129 h 1988"/>
              <a:gd name="T38" fmla="*/ 775 w 2303"/>
              <a:gd name="T39" fmla="*/ 1167 h 1988"/>
              <a:gd name="T40" fmla="*/ 814 w 2303"/>
              <a:gd name="T41" fmla="*/ 1203 h 1988"/>
              <a:gd name="T42" fmla="*/ 853 w 2303"/>
              <a:gd name="T43" fmla="*/ 1237 h 1988"/>
              <a:gd name="T44" fmla="*/ 892 w 2303"/>
              <a:gd name="T45" fmla="*/ 1271 h 1988"/>
              <a:gd name="T46" fmla="*/ 931 w 2303"/>
              <a:gd name="T47" fmla="*/ 1303 h 1988"/>
              <a:gd name="T48" fmla="*/ 970 w 2303"/>
              <a:gd name="T49" fmla="*/ 1332 h 1988"/>
              <a:gd name="T50" fmla="*/ 1009 w 2303"/>
              <a:gd name="T51" fmla="*/ 1362 h 1988"/>
              <a:gd name="T52" fmla="*/ 1048 w 2303"/>
              <a:gd name="T53" fmla="*/ 1389 h 1988"/>
              <a:gd name="T54" fmla="*/ 1087 w 2303"/>
              <a:gd name="T55" fmla="*/ 1416 h 1988"/>
              <a:gd name="T56" fmla="*/ 1126 w 2303"/>
              <a:gd name="T57" fmla="*/ 1443 h 1988"/>
              <a:gd name="T58" fmla="*/ 1165 w 2303"/>
              <a:gd name="T59" fmla="*/ 1468 h 1988"/>
              <a:gd name="T60" fmla="*/ 1204 w 2303"/>
              <a:gd name="T61" fmla="*/ 1493 h 1988"/>
              <a:gd name="T62" fmla="*/ 1243 w 2303"/>
              <a:gd name="T63" fmla="*/ 1517 h 1988"/>
              <a:gd name="T64" fmla="*/ 1282 w 2303"/>
              <a:gd name="T65" fmla="*/ 1540 h 1988"/>
              <a:gd name="T66" fmla="*/ 1321 w 2303"/>
              <a:gd name="T67" fmla="*/ 1562 h 1988"/>
              <a:gd name="T68" fmla="*/ 1360 w 2303"/>
              <a:gd name="T69" fmla="*/ 1584 h 1988"/>
              <a:gd name="T70" fmla="*/ 1399 w 2303"/>
              <a:gd name="T71" fmla="*/ 1605 h 1988"/>
              <a:gd name="T72" fmla="*/ 1438 w 2303"/>
              <a:gd name="T73" fmla="*/ 1626 h 1988"/>
              <a:gd name="T74" fmla="*/ 1477 w 2303"/>
              <a:gd name="T75" fmla="*/ 1646 h 1988"/>
              <a:gd name="T76" fmla="*/ 1516 w 2303"/>
              <a:gd name="T77" fmla="*/ 1666 h 1988"/>
              <a:gd name="T78" fmla="*/ 1555 w 2303"/>
              <a:gd name="T79" fmla="*/ 1686 h 1988"/>
              <a:gd name="T80" fmla="*/ 1594 w 2303"/>
              <a:gd name="T81" fmla="*/ 1705 h 1988"/>
              <a:gd name="T82" fmla="*/ 1633 w 2303"/>
              <a:gd name="T83" fmla="*/ 1723 h 1988"/>
              <a:gd name="T84" fmla="*/ 1672 w 2303"/>
              <a:gd name="T85" fmla="*/ 1741 h 1988"/>
              <a:gd name="T86" fmla="*/ 1711 w 2303"/>
              <a:gd name="T87" fmla="*/ 1758 h 1988"/>
              <a:gd name="T88" fmla="*/ 1750 w 2303"/>
              <a:gd name="T89" fmla="*/ 1775 h 1988"/>
              <a:gd name="T90" fmla="*/ 1789 w 2303"/>
              <a:gd name="T91" fmla="*/ 1792 h 1988"/>
              <a:gd name="T92" fmla="*/ 1828 w 2303"/>
              <a:gd name="T93" fmla="*/ 1808 h 1988"/>
              <a:gd name="T94" fmla="*/ 1867 w 2303"/>
              <a:gd name="T95" fmla="*/ 1825 h 1988"/>
              <a:gd name="T96" fmla="*/ 1906 w 2303"/>
              <a:gd name="T97" fmla="*/ 1840 h 1988"/>
              <a:gd name="T98" fmla="*/ 1945 w 2303"/>
              <a:gd name="T99" fmla="*/ 1856 h 1988"/>
              <a:gd name="T100" fmla="*/ 1984 w 2303"/>
              <a:gd name="T101" fmla="*/ 1872 h 1988"/>
              <a:gd name="T102" fmla="*/ 2023 w 2303"/>
              <a:gd name="T103" fmla="*/ 1887 h 1988"/>
              <a:gd name="T104" fmla="*/ 2062 w 2303"/>
              <a:gd name="T105" fmla="*/ 1902 h 1988"/>
              <a:gd name="T106" fmla="*/ 2101 w 2303"/>
              <a:gd name="T107" fmla="*/ 1917 h 1988"/>
              <a:gd name="T108" fmla="*/ 2140 w 2303"/>
              <a:gd name="T109" fmla="*/ 1931 h 1988"/>
              <a:gd name="T110" fmla="*/ 2178 w 2303"/>
              <a:gd name="T111" fmla="*/ 1945 h 1988"/>
              <a:gd name="T112" fmla="*/ 2217 w 2303"/>
              <a:gd name="T113" fmla="*/ 1959 h 1988"/>
              <a:gd name="T114" fmla="*/ 2256 w 2303"/>
              <a:gd name="T115" fmla="*/ 1972 h 1988"/>
              <a:gd name="T116" fmla="*/ 2295 w 2303"/>
              <a:gd name="T117" fmla="*/ 1986 h 19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03"/>
              <a:gd name="T178" fmla="*/ 0 h 1988"/>
              <a:gd name="T179" fmla="*/ 2303 w 2303"/>
              <a:gd name="T180" fmla="*/ 1988 h 19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03" h="1988">
                <a:moveTo>
                  <a:pt x="0" y="0"/>
                </a:moveTo>
                <a:lnTo>
                  <a:pt x="3" y="6"/>
                </a:lnTo>
                <a:lnTo>
                  <a:pt x="7" y="12"/>
                </a:lnTo>
                <a:lnTo>
                  <a:pt x="10" y="18"/>
                </a:lnTo>
                <a:lnTo>
                  <a:pt x="14" y="24"/>
                </a:lnTo>
                <a:lnTo>
                  <a:pt x="17" y="30"/>
                </a:lnTo>
                <a:lnTo>
                  <a:pt x="21" y="37"/>
                </a:lnTo>
                <a:lnTo>
                  <a:pt x="24" y="43"/>
                </a:lnTo>
                <a:lnTo>
                  <a:pt x="28" y="50"/>
                </a:lnTo>
                <a:lnTo>
                  <a:pt x="31" y="56"/>
                </a:lnTo>
                <a:lnTo>
                  <a:pt x="35" y="63"/>
                </a:lnTo>
                <a:lnTo>
                  <a:pt x="38" y="69"/>
                </a:lnTo>
                <a:lnTo>
                  <a:pt x="42" y="76"/>
                </a:lnTo>
                <a:lnTo>
                  <a:pt x="46" y="82"/>
                </a:lnTo>
                <a:lnTo>
                  <a:pt x="49" y="89"/>
                </a:lnTo>
                <a:lnTo>
                  <a:pt x="53" y="96"/>
                </a:lnTo>
                <a:lnTo>
                  <a:pt x="56" y="102"/>
                </a:lnTo>
                <a:lnTo>
                  <a:pt x="60" y="109"/>
                </a:lnTo>
                <a:lnTo>
                  <a:pt x="63" y="116"/>
                </a:lnTo>
                <a:lnTo>
                  <a:pt x="67" y="122"/>
                </a:lnTo>
                <a:lnTo>
                  <a:pt x="70" y="129"/>
                </a:lnTo>
                <a:lnTo>
                  <a:pt x="74" y="136"/>
                </a:lnTo>
                <a:lnTo>
                  <a:pt x="77" y="143"/>
                </a:lnTo>
                <a:lnTo>
                  <a:pt x="81" y="150"/>
                </a:lnTo>
                <a:lnTo>
                  <a:pt x="85" y="156"/>
                </a:lnTo>
                <a:lnTo>
                  <a:pt x="88" y="163"/>
                </a:lnTo>
                <a:lnTo>
                  <a:pt x="92" y="169"/>
                </a:lnTo>
                <a:lnTo>
                  <a:pt x="95" y="176"/>
                </a:lnTo>
                <a:lnTo>
                  <a:pt x="99" y="182"/>
                </a:lnTo>
                <a:lnTo>
                  <a:pt x="102" y="189"/>
                </a:lnTo>
                <a:lnTo>
                  <a:pt x="106" y="196"/>
                </a:lnTo>
                <a:lnTo>
                  <a:pt x="109" y="203"/>
                </a:lnTo>
                <a:lnTo>
                  <a:pt x="113" y="209"/>
                </a:lnTo>
                <a:lnTo>
                  <a:pt x="116" y="216"/>
                </a:lnTo>
                <a:lnTo>
                  <a:pt x="120" y="223"/>
                </a:lnTo>
                <a:lnTo>
                  <a:pt x="124" y="230"/>
                </a:lnTo>
                <a:lnTo>
                  <a:pt x="127" y="237"/>
                </a:lnTo>
                <a:lnTo>
                  <a:pt x="131" y="244"/>
                </a:lnTo>
                <a:lnTo>
                  <a:pt x="134" y="250"/>
                </a:lnTo>
                <a:lnTo>
                  <a:pt x="138" y="257"/>
                </a:lnTo>
                <a:lnTo>
                  <a:pt x="141" y="264"/>
                </a:lnTo>
                <a:lnTo>
                  <a:pt x="145" y="271"/>
                </a:lnTo>
                <a:lnTo>
                  <a:pt x="148" y="278"/>
                </a:lnTo>
                <a:lnTo>
                  <a:pt x="152" y="284"/>
                </a:lnTo>
                <a:lnTo>
                  <a:pt x="155" y="290"/>
                </a:lnTo>
                <a:lnTo>
                  <a:pt x="159" y="297"/>
                </a:lnTo>
                <a:lnTo>
                  <a:pt x="162" y="304"/>
                </a:lnTo>
                <a:lnTo>
                  <a:pt x="166" y="310"/>
                </a:lnTo>
                <a:lnTo>
                  <a:pt x="170" y="317"/>
                </a:lnTo>
                <a:lnTo>
                  <a:pt x="173" y="323"/>
                </a:lnTo>
                <a:lnTo>
                  <a:pt x="177" y="330"/>
                </a:lnTo>
                <a:lnTo>
                  <a:pt x="180" y="337"/>
                </a:lnTo>
                <a:lnTo>
                  <a:pt x="184" y="343"/>
                </a:lnTo>
                <a:lnTo>
                  <a:pt x="187" y="350"/>
                </a:lnTo>
                <a:lnTo>
                  <a:pt x="191" y="356"/>
                </a:lnTo>
                <a:lnTo>
                  <a:pt x="194" y="363"/>
                </a:lnTo>
                <a:lnTo>
                  <a:pt x="198" y="370"/>
                </a:lnTo>
                <a:lnTo>
                  <a:pt x="201" y="375"/>
                </a:lnTo>
                <a:lnTo>
                  <a:pt x="205" y="382"/>
                </a:lnTo>
                <a:lnTo>
                  <a:pt x="209" y="389"/>
                </a:lnTo>
                <a:lnTo>
                  <a:pt x="212" y="395"/>
                </a:lnTo>
                <a:lnTo>
                  <a:pt x="216" y="402"/>
                </a:lnTo>
                <a:lnTo>
                  <a:pt x="219" y="408"/>
                </a:lnTo>
                <a:lnTo>
                  <a:pt x="223" y="414"/>
                </a:lnTo>
                <a:lnTo>
                  <a:pt x="226" y="421"/>
                </a:lnTo>
                <a:lnTo>
                  <a:pt x="230" y="427"/>
                </a:lnTo>
                <a:lnTo>
                  <a:pt x="233" y="433"/>
                </a:lnTo>
                <a:lnTo>
                  <a:pt x="237" y="439"/>
                </a:lnTo>
                <a:lnTo>
                  <a:pt x="240" y="445"/>
                </a:lnTo>
                <a:lnTo>
                  <a:pt x="244" y="452"/>
                </a:lnTo>
                <a:lnTo>
                  <a:pt x="248" y="458"/>
                </a:lnTo>
                <a:lnTo>
                  <a:pt x="251" y="465"/>
                </a:lnTo>
                <a:lnTo>
                  <a:pt x="255" y="470"/>
                </a:lnTo>
                <a:lnTo>
                  <a:pt x="258" y="477"/>
                </a:lnTo>
                <a:lnTo>
                  <a:pt x="262" y="483"/>
                </a:lnTo>
                <a:lnTo>
                  <a:pt x="265" y="489"/>
                </a:lnTo>
                <a:lnTo>
                  <a:pt x="269" y="495"/>
                </a:lnTo>
                <a:lnTo>
                  <a:pt x="272" y="501"/>
                </a:lnTo>
                <a:lnTo>
                  <a:pt x="276" y="507"/>
                </a:lnTo>
                <a:lnTo>
                  <a:pt x="279" y="513"/>
                </a:lnTo>
                <a:lnTo>
                  <a:pt x="283" y="520"/>
                </a:lnTo>
                <a:lnTo>
                  <a:pt x="286" y="526"/>
                </a:lnTo>
                <a:lnTo>
                  <a:pt x="290" y="532"/>
                </a:lnTo>
                <a:lnTo>
                  <a:pt x="294" y="539"/>
                </a:lnTo>
                <a:lnTo>
                  <a:pt x="297" y="545"/>
                </a:lnTo>
                <a:lnTo>
                  <a:pt x="301" y="550"/>
                </a:lnTo>
                <a:lnTo>
                  <a:pt x="304" y="556"/>
                </a:lnTo>
                <a:lnTo>
                  <a:pt x="308" y="562"/>
                </a:lnTo>
                <a:lnTo>
                  <a:pt x="311" y="568"/>
                </a:lnTo>
                <a:lnTo>
                  <a:pt x="315" y="574"/>
                </a:lnTo>
                <a:lnTo>
                  <a:pt x="318" y="579"/>
                </a:lnTo>
                <a:lnTo>
                  <a:pt x="322" y="586"/>
                </a:lnTo>
                <a:lnTo>
                  <a:pt x="325" y="592"/>
                </a:lnTo>
                <a:lnTo>
                  <a:pt x="329" y="598"/>
                </a:lnTo>
                <a:lnTo>
                  <a:pt x="333" y="604"/>
                </a:lnTo>
                <a:lnTo>
                  <a:pt x="336" y="609"/>
                </a:lnTo>
                <a:lnTo>
                  <a:pt x="340" y="615"/>
                </a:lnTo>
                <a:lnTo>
                  <a:pt x="343" y="622"/>
                </a:lnTo>
                <a:lnTo>
                  <a:pt x="347" y="628"/>
                </a:lnTo>
                <a:lnTo>
                  <a:pt x="350" y="633"/>
                </a:lnTo>
                <a:lnTo>
                  <a:pt x="354" y="639"/>
                </a:lnTo>
                <a:lnTo>
                  <a:pt x="357" y="645"/>
                </a:lnTo>
                <a:lnTo>
                  <a:pt x="361" y="650"/>
                </a:lnTo>
                <a:lnTo>
                  <a:pt x="364" y="656"/>
                </a:lnTo>
                <a:lnTo>
                  <a:pt x="368" y="662"/>
                </a:lnTo>
                <a:lnTo>
                  <a:pt x="372" y="667"/>
                </a:lnTo>
                <a:lnTo>
                  <a:pt x="375" y="673"/>
                </a:lnTo>
                <a:lnTo>
                  <a:pt x="379" y="678"/>
                </a:lnTo>
                <a:lnTo>
                  <a:pt x="382" y="684"/>
                </a:lnTo>
                <a:lnTo>
                  <a:pt x="386" y="690"/>
                </a:lnTo>
                <a:lnTo>
                  <a:pt x="389" y="696"/>
                </a:lnTo>
                <a:lnTo>
                  <a:pt x="393" y="701"/>
                </a:lnTo>
                <a:lnTo>
                  <a:pt x="396" y="707"/>
                </a:lnTo>
                <a:lnTo>
                  <a:pt x="400" y="712"/>
                </a:lnTo>
                <a:lnTo>
                  <a:pt x="403" y="718"/>
                </a:lnTo>
                <a:lnTo>
                  <a:pt x="407" y="724"/>
                </a:lnTo>
                <a:lnTo>
                  <a:pt x="410" y="729"/>
                </a:lnTo>
                <a:lnTo>
                  <a:pt x="414" y="735"/>
                </a:lnTo>
                <a:lnTo>
                  <a:pt x="418" y="740"/>
                </a:lnTo>
                <a:lnTo>
                  <a:pt x="421" y="745"/>
                </a:lnTo>
                <a:lnTo>
                  <a:pt x="425" y="750"/>
                </a:lnTo>
                <a:lnTo>
                  <a:pt x="428" y="755"/>
                </a:lnTo>
                <a:lnTo>
                  <a:pt x="432" y="760"/>
                </a:lnTo>
                <a:lnTo>
                  <a:pt x="435" y="765"/>
                </a:lnTo>
                <a:lnTo>
                  <a:pt x="439" y="770"/>
                </a:lnTo>
                <a:lnTo>
                  <a:pt x="442" y="775"/>
                </a:lnTo>
                <a:lnTo>
                  <a:pt x="446" y="780"/>
                </a:lnTo>
                <a:lnTo>
                  <a:pt x="449" y="786"/>
                </a:lnTo>
                <a:lnTo>
                  <a:pt x="453" y="791"/>
                </a:lnTo>
                <a:lnTo>
                  <a:pt x="457" y="796"/>
                </a:lnTo>
                <a:lnTo>
                  <a:pt x="460" y="801"/>
                </a:lnTo>
                <a:lnTo>
                  <a:pt x="464" y="806"/>
                </a:lnTo>
                <a:lnTo>
                  <a:pt x="467" y="811"/>
                </a:lnTo>
                <a:lnTo>
                  <a:pt x="471" y="816"/>
                </a:lnTo>
                <a:lnTo>
                  <a:pt x="474" y="820"/>
                </a:lnTo>
                <a:lnTo>
                  <a:pt x="478" y="825"/>
                </a:lnTo>
                <a:lnTo>
                  <a:pt x="481" y="830"/>
                </a:lnTo>
                <a:lnTo>
                  <a:pt x="485" y="836"/>
                </a:lnTo>
                <a:lnTo>
                  <a:pt x="488" y="841"/>
                </a:lnTo>
                <a:lnTo>
                  <a:pt x="492" y="846"/>
                </a:lnTo>
                <a:lnTo>
                  <a:pt x="496" y="851"/>
                </a:lnTo>
                <a:lnTo>
                  <a:pt x="499" y="856"/>
                </a:lnTo>
                <a:lnTo>
                  <a:pt x="503" y="861"/>
                </a:lnTo>
                <a:lnTo>
                  <a:pt x="506" y="865"/>
                </a:lnTo>
                <a:lnTo>
                  <a:pt x="510" y="870"/>
                </a:lnTo>
                <a:lnTo>
                  <a:pt x="513" y="875"/>
                </a:lnTo>
                <a:lnTo>
                  <a:pt x="517" y="880"/>
                </a:lnTo>
                <a:lnTo>
                  <a:pt x="520" y="884"/>
                </a:lnTo>
                <a:lnTo>
                  <a:pt x="524" y="889"/>
                </a:lnTo>
                <a:lnTo>
                  <a:pt x="527" y="894"/>
                </a:lnTo>
                <a:lnTo>
                  <a:pt x="531" y="898"/>
                </a:lnTo>
                <a:lnTo>
                  <a:pt x="535" y="903"/>
                </a:lnTo>
                <a:lnTo>
                  <a:pt x="538" y="908"/>
                </a:lnTo>
                <a:lnTo>
                  <a:pt x="542" y="912"/>
                </a:lnTo>
                <a:lnTo>
                  <a:pt x="545" y="917"/>
                </a:lnTo>
                <a:lnTo>
                  <a:pt x="549" y="921"/>
                </a:lnTo>
                <a:lnTo>
                  <a:pt x="552" y="925"/>
                </a:lnTo>
                <a:lnTo>
                  <a:pt x="556" y="929"/>
                </a:lnTo>
                <a:lnTo>
                  <a:pt x="559" y="934"/>
                </a:lnTo>
                <a:lnTo>
                  <a:pt x="563" y="938"/>
                </a:lnTo>
                <a:lnTo>
                  <a:pt x="566" y="943"/>
                </a:lnTo>
                <a:lnTo>
                  <a:pt x="570" y="947"/>
                </a:lnTo>
                <a:lnTo>
                  <a:pt x="573" y="952"/>
                </a:lnTo>
                <a:lnTo>
                  <a:pt x="577" y="956"/>
                </a:lnTo>
                <a:lnTo>
                  <a:pt x="581" y="960"/>
                </a:lnTo>
                <a:lnTo>
                  <a:pt x="584" y="965"/>
                </a:lnTo>
                <a:lnTo>
                  <a:pt x="588" y="969"/>
                </a:lnTo>
                <a:lnTo>
                  <a:pt x="591" y="973"/>
                </a:lnTo>
                <a:lnTo>
                  <a:pt x="595" y="977"/>
                </a:lnTo>
                <a:lnTo>
                  <a:pt x="598" y="981"/>
                </a:lnTo>
                <a:lnTo>
                  <a:pt x="602" y="985"/>
                </a:lnTo>
                <a:lnTo>
                  <a:pt x="605" y="990"/>
                </a:lnTo>
                <a:lnTo>
                  <a:pt x="609" y="994"/>
                </a:lnTo>
                <a:lnTo>
                  <a:pt x="612" y="998"/>
                </a:lnTo>
                <a:lnTo>
                  <a:pt x="616" y="1002"/>
                </a:lnTo>
                <a:lnTo>
                  <a:pt x="620" y="1006"/>
                </a:lnTo>
                <a:lnTo>
                  <a:pt x="623" y="1010"/>
                </a:lnTo>
                <a:lnTo>
                  <a:pt x="627" y="1014"/>
                </a:lnTo>
                <a:lnTo>
                  <a:pt x="630" y="1018"/>
                </a:lnTo>
                <a:lnTo>
                  <a:pt x="634" y="1022"/>
                </a:lnTo>
                <a:lnTo>
                  <a:pt x="637" y="1026"/>
                </a:lnTo>
                <a:lnTo>
                  <a:pt x="641" y="1030"/>
                </a:lnTo>
                <a:lnTo>
                  <a:pt x="644" y="1035"/>
                </a:lnTo>
                <a:lnTo>
                  <a:pt x="648" y="1039"/>
                </a:lnTo>
                <a:lnTo>
                  <a:pt x="651" y="1042"/>
                </a:lnTo>
                <a:lnTo>
                  <a:pt x="655" y="1046"/>
                </a:lnTo>
                <a:lnTo>
                  <a:pt x="659" y="1050"/>
                </a:lnTo>
                <a:lnTo>
                  <a:pt x="662" y="1053"/>
                </a:lnTo>
                <a:lnTo>
                  <a:pt x="666" y="1057"/>
                </a:lnTo>
                <a:lnTo>
                  <a:pt x="669" y="1061"/>
                </a:lnTo>
                <a:lnTo>
                  <a:pt x="673" y="1064"/>
                </a:lnTo>
                <a:lnTo>
                  <a:pt x="676" y="1068"/>
                </a:lnTo>
                <a:lnTo>
                  <a:pt x="680" y="1072"/>
                </a:lnTo>
                <a:lnTo>
                  <a:pt x="683" y="1075"/>
                </a:lnTo>
                <a:lnTo>
                  <a:pt x="687" y="1079"/>
                </a:lnTo>
                <a:lnTo>
                  <a:pt x="690" y="1083"/>
                </a:lnTo>
                <a:lnTo>
                  <a:pt x="694" y="1086"/>
                </a:lnTo>
                <a:lnTo>
                  <a:pt x="697" y="1090"/>
                </a:lnTo>
                <a:lnTo>
                  <a:pt x="701" y="1093"/>
                </a:lnTo>
                <a:lnTo>
                  <a:pt x="705" y="1097"/>
                </a:lnTo>
                <a:lnTo>
                  <a:pt x="708" y="1101"/>
                </a:lnTo>
                <a:lnTo>
                  <a:pt x="712" y="1104"/>
                </a:lnTo>
                <a:lnTo>
                  <a:pt x="715" y="1108"/>
                </a:lnTo>
                <a:lnTo>
                  <a:pt x="719" y="1111"/>
                </a:lnTo>
                <a:lnTo>
                  <a:pt x="722" y="1115"/>
                </a:lnTo>
                <a:lnTo>
                  <a:pt x="726" y="1118"/>
                </a:lnTo>
                <a:lnTo>
                  <a:pt x="729" y="1122"/>
                </a:lnTo>
                <a:lnTo>
                  <a:pt x="733" y="1125"/>
                </a:lnTo>
                <a:lnTo>
                  <a:pt x="736" y="1129"/>
                </a:lnTo>
                <a:lnTo>
                  <a:pt x="740" y="1132"/>
                </a:lnTo>
                <a:lnTo>
                  <a:pt x="744" y="1136"/>
                </a:lnTo>
                <a:lnTo>
                  <a:pt x="747" y="1139"/>
                </a:lnTo>
                <a:lnTo>
                  <a:pt x="751" y="1143"/>
                </a:lnTo>
                <a:lnTo>
                  <a:pt x="754" y="1146"/>
                </a:lnTo>
                <a:lnTo>
                  <a:pt x="758" y="1150"/>
                </a:lnTo>
                <a:lnTo>
                  <a:pt x="761" y="1153"/>
                </a:lnTo>
                <a:lnTo>
                  <a:pt x="765" y="1157"/>
                </a:lnTo>
                <a:lnTo>
                  <a:pt x="768" y="1160"/>
                </a:lnTo>
                <a:lnTo>
                  <a:pt x="772" y="1164"/>
                </a:lnTo>
                <a:lnTo>
                  <a:pt x="775" y="1167"/>
                </a:lnTo>
                <a:lnTo>
                  <a:pt x="779" y="1171"/>
                </a:lnTo>
                <a:lnTo>
                  <a:pt x="783" y="1174"/>
                </a:lnTo>
                <a:lnTo>
                  <a:pt x="786" y="1177"/>
                </a:lnTo>
                <a:lnTo>
                  <a:pt x="790" y="1180"/>
                </a:lnTo>
                <a:lnTo>
                  <a:pt x="793" y="1183"/>
                </a:lnTo>
                <a:lnTo>
                  <a:pt x="797" y="1186"/>
                </a:lnTo>
                <a:lnTo>
                  <a:pt x="800" y="1190"/>
                </a:lnTo>
                <a:lnTo>
                  <a:pt x="804" y="1193"/>
                </a:lnTo>
                <a:lnTo>
                  <a:pt x="807" y="1197"/>
                </a:lnTo>
                <a:lnTo>
                  <a:pt x="811" y="1200"/>
                </a:lnTo>
                <a:lnTo>
                  <a:pt x="814" y="1203"/>
                </a:lnTo>
                <a:lnTo>
                  <a:pt x="818" y="1206"/>
                </a:lnTo>
                <a:lnTo>
                  <a:pt x="821" y="1209"/>
                </a:lnTo>
                <a:lnTo>
                  <a:pt x="825" y="1212"/>
                </a:lnTo>
                <a:lnTo>
                  <a:pt x="829" y="1216"/>
                </a:lnTo>
                <a:lnTo>
                  <a:pt x="832" y="1219"/>
                </a:lnTo>
                <a:lnTo>
                  <a:pt x="836" y="1222"/>
                </a:lnTo>
                <a:lnTo>
                  <a:pt x="839" y="1225"/>
                </a:lnTo>
                <a:lnTo>
                  <a:pt x="843" y="1228"/>
                </a:lnTo>
                <a:lnTo>
                  <a:pt x="846" y="1231"/>
                </a:lnTo>
                <a:lnTo>
                  <a:pt x="850" y="1234"/>
                </a:lnTo>
                <a:lnTo>
                  <a:pt x="853" y="1237"/>
                </a:lnTo>
                <a:lnTo>
                  <a:pt x="857" y="1240"/>
                </a:lnTo>
                <a:lnTo>
                  <a:pt x="860" y="1244"/>
                </a:lnTo>
                <a:lnTo>
                  <a:pt x="864" y="1247"/>
                </a:lnTo>
                <a:lnTo>
                  <a:pt x="868" y="1250"/>
                </a:lnTo>
                <a:lnTo>
                  <a:pt x="871" y="1253"/>
                </a:lnTo>
                <a:lnTo>
                  <a:pt x="875" y="1256"/>
                </a:lnTo>
                <a:lnTo>
                  <a:pt x="878" y="1259"/>
                </a:lnTo>
                <a:lnTo>
                  <a:pt x="882" y="1262"/>
                </a:lnTo>
                <a:lnTo>
                  <a:pt x="885" y="1265"/>
                </a:lnTo>
                <a:lnTo>
                  <a:pt x="889" y="1268"/>
                </a:lnTo>
                <a:lnTo>
                  <a:pt x="892" y="1271"/>
                </a:lnTo>
                <a:lnTo>
                  <a:pt x="896" y="1274"/>
                </a:lnTo>
                <a:lnTo>
                  <a:pt x="899" y="1277"/>
                </a:lnTo>
                <a:lnTo>
                  <a:pt x="903" y="1280"/>
                </a:lnTo>
                <a:lnTo>
                  <a:pt x="907" y="1283"/>
                </a:lnTo>
                <a:lnTo>
                  <a:pt x="910" y="1286"/>
                </a:lnTo>
                <a:lnTo>
                  <a:pt x="914" y="1289"/>
                </a:lnTo>
                <a:lnTo>
                  <a:pt x="917" y="1291"/>
                </a:lnTo>
                <a:lnTo>
                  <a:pt x="921" y="1294"/>
                </a:lnTo>
                <a:lnTo>
                  <a:pt x="924" y="1297"/>
                </a:lnTo>
                <a:lnTo>
                  <a:pt x="928" y="1300"/>
                </a:lnTo>
                <a:lnTo>
                  <a:pt x="931" y="1303"/>
                </a:lnTo>
                <a:lnTo>
                  <a:pt x="935" y="1305"/>
                </a:lnTo>
                <a:lnTo>
                  <a:pt x="938" y="1308"/>
                </a:lnTo>
                <a:lnTo>
                  <a:pt x="942" y="1311"/>
                </a:lnTo>
                <a:lnTo>
                  <a:pt x="946" y="1314"/>
                </a:lnTo>
                <a:lnTo>
                  <a:pt x="949" y="1317"/>
                </a:lnTo>
                <a:lnTo>
                  <a:pt x="953" y="1319"/>
                </a:lnTo>
                <a:lnTo>
                  <a:pt x="956" y="1322"/>
                </a:lnTo>
                <a:lnTo>
                  <a:pt x="960" y="1324"/>
                </a:lnTo>
                <a:lnTo>
                  <a:pt x="963" y="1327"/>
                </a:lnTo>
                <a:lnTo>
                  <a:pt x="967" y="1330"/>
                </a:lnTo>
                <a:lnTo>
                  <a:pt x="970" y="1332"/>
                </a:lnTo>
                <a:lnTo>
                  <a:pt x="974" y="1335"/>
                </a:lnTo>
                <a:lnTo>
                  <a:pt x="977" y="1338"/>
                </a:lnTo>
                <a:lnTo>
                  <a:pt x="981" y="1341"/>
                </a:lnTo>
                <a:lnTo>
                  <a:pt x="984" y="1343"/>
                </a:lnTo>
                <a:lnTo>
                  <a:pt x="988" y="1346"/>
                </a:lnTo>
                <a:lnTo>
                  <a:pt x="992" y="1349"/>
                </a:lnTo>
                <a:lnTo>
                  <a:pt x="995" y="1351"/>
                </a:lnTo>
                <a:lnTo>
                  <a:pt x="999" y="1354"/>
                </a:lnTo>
                <a:lnTo>
                  <a:pt x="1002" y="1356"/>
                </a:lnTo>
                <a:lnTo>
                  <a:pt x="1006" y="1359"/>
                </a:lnTo>
                <a:lnTo>
                  <a:pt x="1009" y="1362"/>
                </a:lnTo>
                <a:lnTo>
                  <a:pt x="1013" y="1364"/>
                </a:lnTo>
                <a:lnTo>
                  <a:pt x="1016" y="1367"/>
                </a:lnTo>
                <a:lnTo>
                  <a:pt x="1020" y="1369"/>
                </a:lnTo>
                <a:lnTo>
                  <a:pt x="1023" y="1372"/>
                </a:lnTo>
                <a:lnTo>
                  <a:pt x="1027" y="1375"/>
                </a:lnTo>
                <a:lnTo>
                  <a:pt x="1031" y="1377"/>
                </a:lnTo>
                <a:lnTo>
                  <a:pt x="1034" y="1379"/>
                </a:lnTo>
                <a:lnTo>
                  <a:pt x="1038" y="1382"/>
                </a:lnTo>
                <a:lnTo>
                  <a:pt x="1041" y="1384"/>
                </a:lnTo>
                <a:lnTo>
                  <a:pt x="1045" y="1387"/>
                </a:lnTo>
                <a:lnTo>
                  <a:pt x="1048" y="1389"/>
                </a:lnTo>
                <a:lnTo>
                  <a:pt x="1052" y="1392"/>
                </a:lnTo>
                <a:lnTo>
                  <a:pt x="1055" y="1394"/>
                </a:lnTo>
                <a:lnTo>
                  <a:pt x="1059" y="1397"/>
                </a:lnTo>
                <a:lnTo>
                  <a:pt x="1062" y="1399"/>
                </a:lnTo>
                <a:lnTo>
                  <a:pt x="1066" y="1401"/>
                </a:lnTo>
                <a:lnTo>
                  <a:pt x="1070" y="1404"/>
                </a:lnTo>
                <a:lnTo>
                  <a:pt x="1073" y="1406"/>
                </a:lnTo>
                <a:lnTo>
                  <a:pt x="1077" y="1409"/>
                </a:lnTo>
                <a:lnTo>
                  <a:pt x="1080" y="1411"/>
                </a:lnTo>
                <a:lnTo>
                  <a:pt x="1084" y="1414"/>
                </a:lnTo>
                <a:lnTo>
                  <a:pt x="1087" y="1416"/>
                </a:lnTo>
                <a:lnTo>
                  <a:pt x="1091" y="1418"/>
                </a:lnTo>
                <a:lnTo>
                  <a:pt x="1094" y="1421"/>
                </a:lnTo>
                <a:lnTo>
                  <a:pt x="1098" y="1423"/>
                </a:lnTo>
                <a:lnTo>
                  <a:pt x="1101" y="1426"/>
                </a:lnTo>
                <a:lnTo>
                  <a:pt x="1105" y="1428"/>
                </a:lnTo>
                <a:lnTo>
                  <a:pt x="1108" y="1431"/>
                </a:lnTo>
                <a:lnTo>
                  <a:pt x="1112" y="1433"/>
                </a:lnTo>
                <a:lnTo>
                  <a:pt x="1116" y="1435"/>
                </a:lnTo>
                <a:lnTo>
                  <a:pt x="1119" y="1438"/>
                </a:lnTo>
                <a:lnTo>
                  <a:pt x="1123" y="1440"/>
                </a:lnTo>
                <a:lnTo>
                  <a:pt x="1126" y="1443"/>
                </a:lnTo>
                <a:lnTo>
                  <a:pt x="1130" y="1445"/>
                </a:lnTo>
                <a:lnTo>
                  <a:pt x="1133" y="1447"/>
                </a:lnTo>
                <a:lnTo>
                  <a:pt x="1137" y="1450"/>
                </a:lnTo>
                <a:lnTo>
                  <a:pt x="1140" y="1452"/>
                </a:lnTo>
                <a:lnTo>
                  <a:pt x="1144" y="1454"/>
                </a:lnTo>
                <a:lnTo>
                  <a:pt x="1147" y="1457"/>
                </a:lnTo>
                <a:lnTo>
                  <a:pt x="1151" y="1459"/>
                </a:lnTo>
                <a:lnTo>
                  <a:pt x="1155" y="1461"/>
                </a:lnTo>
                <a:lnTo>
                  <a:pt x="1158" y="1464"/>
                </a:lnTo>
                <a:lnTo>
                  <a:pt x="1162" y="1466"/>
                </a:lnTo>
                <a:lnTo>
                  <a:pt x="1165" y="1468"/>
                </a:lnTo>
                <a:lnTo>
                  <a:pt x="1169" y="1470"/>
                </a:lnTo>
                <a:lnTo>
                  <a:pt x="1172" y="1473"/>
                </a:lnTo>
                <a:lnTo>
                  <a:pt x="1176" y="1475"/>
                </a:lnTo>
                <a:lnTo>
                  <a:pt x="1179" y="1477"/>
                </a:lnTo>
                <a:lnTo>
                  <a:pt x="1183" y="1480"/>
                </a:lnTo>
                <a:lnTo>
                  <a:pt x="1186" y="1482"/>
                </a:lnTo>
                <a:lnTo>
                  <a:pt x="1190" y="1484"/>
                </a:lnTo>
                <a:lnTo>
                  <a:pt x="1194" y="1487"/>
                </a:lnTo>
                <a:lnTo>
                  <a:pt x="1197" y="1489"/>
                </a:lnTo>
                <a:lnTo>
                  <a:pt x="1201" y="1491"/>
                </a:lnTo>
                <a:lnTo>
                  <a:pt x="1204" y="1493"/>
                </a:lnTo>
                <a:lnTo>
                  <a:pt x="1208" y="1495"/>
                </a:lnTo>
                <a:lnTo>
                  <a:pt x="1211" y="1498"/>
                </a:lnTo>
                <a:lnTo>
                  <a:pt x="1215" y="1500"/>
                </a:lnTo>
                <a:lnTo>
                  <a:pt x="1218" y="1502"/>
                </a:lnTo>
                <a:lnTo>
                  <a:pt x="1222" y="1504"/>
                </a:lnTo>
                <a:lnTo>
                  <a:pt x="1225" y="1506"/>
                </a:lnTo>
                <a:lnTo>
                  <a:pt x="1229" y="1508"/>
                </a:lnTo>
                <a:lnTo>
                  <a:pt x="1232" y="1511"/>
                </a:lnTo>
                <a:lnTo>
                  <a:pt x="1236" y="1513"/>
                </a:lnTo>
                <a:lnTo>
                  <a:pt x="1240" y="1515"/>
                </a:lnTo>
                <a:lnTo>
                  <a:pt x="1243" y="1517"/>
                </a:lnTo>
                <a:lnTo>
                  <a:pt x="1247" y="1519"/>
                </a:lnTo>
                <a:lnTo>
                  <a:pt x="1250" y="1521"/>
                </a:lnTo>
                <a:lnTo>
                  <a:pt x="1254" y="1523"/>
                </a:lnTo>
                <a:lnTo>
                  <a:pt x="1257" y="1525"/>
                </a:lnTo>
                <a:lnTo>
                  <a:pt x="1261" y="1527"/>
                </a:lnTo>
                <a:lnTo>
                  <a:pt x="1264" y="1529"/>
                </a:lnTo>
                <a:lnTo>
                  <a:pt x="1268" y="1531"/>
                </a:lnTo>
                <a:lnTo>
                  <a:pt x="1271" y="1533"/>
                </a:lnTo>
                <a:lnTo>
                  <a:pt x="1275" y="1536"/>
                </a:lnTo>
                <a:lnTo>
                  <a:pt x="1279" y="1538"/>
                </a:lnTo>
                <a:lnTo>
                  <a:pt x="1282" y="1540"/>
                </a:lnTo>
                <a:lnTo>
                  <a:pt x="1286" y="1542"/>
                </a:lnTo>
                <a:lnTo>
                  <a:pt x="1289" y="1544"/>
                </a:lnTo>
                <a:lnTo>
                  <a:pt x="1293" y="1546"/>
                </a:lnTo>
                <a:lnTo>
                  <a:pt x="1296" y="1548"/>
                </a:lnTo>
                <a:lnTo>
                  <a:pt x="1300" y="1550"/>
                </a:lnTo>
                <a:lnTo>
                  <a:pt x="1303" y="1552"/>
                </a:lnTo>
                <a:lnTo>
                  <a:pt x="1307" y="1554"/>
                </a:lnTo>
                <a:lnTo>
                  <a:pt x="1310" y="1556"/>
                </a:lnTo>
                <a:lnTo>
                  <a:pt x="1314" y="1558"/>
                </a:lnTo>
                <a:lnTo>
                  <a:pt x="1318" y="1560"/>
                </a:lnTo>
                <a:lnTo>
                  <a:pt x="1321" y="1562"/>
                </a:lnTo>
                <a:lnTo>
                  <a:pt x="1325" y="1564"/>
                </a:lnTo>
                <a:lnTo>
                  <a:pt x="1328" y="1566"/>
                </a:lnTo>
                <a:lnTo>
                  <a:pt x="1332" y="1568"/>
                </a:lnTo>
                <a:lnTo>
                  <a:pt x="1335" y="1570"/>
                </a:lnTo>
                <a:lnTo>
                  <a:pt x="1339" y="1572"/>
                </a:lnTo>
                <a:lnTo>
                  <a:pt x="1342" y="1574"/>
                </a:lnTo>
                <a:lnTo>
                  <a:pt x="1346" y="1576"/>
                </a:lnTo>
                <a:lnTo>
                  <a:pt x="1349" y="1578"/>
                </a:lnTo>
                <a:lnTo>
                  <a:pt x="1353" y="1580"/>
                </a:lnTo>
                <a:lnTo>
                  <a:pt x="1356" y="1582"/>
                </a:lnTo>
                <a:lnTo>
                  <a:pt x="1360" y="1584"/>
                </a:lnTo>
                <a:lnTo>
                  <a:pt x="1364" y="1586"/>
                </a:lnTo>
                <a:lnTo>
                  <a:pt x="1367" y="1588"/>
                </a:lnTo>
                <a:lnTo>
                  <a:pt x="1371" y="1589"/>
                </a:lnTo>
                <a:lnTo>
                  <a:pt x="1374" y="1591"/>
                </a:lnTo>
                <a:lnTo>
                  <a:pt x="1378" y="1593"/>
                </a:lnTo>
                <a:lnTo>
                  <a:pt x="1381" y="1595"/>
                </a:lnTo>
                <a:lnTo>
                  <a:pt x="1385" y="1597"/>
                </a:lnTo>
                <a:lnTo>
                  <a:pt x="1388" y="1599"/>
                </a:lnTo>
                <a:lnTo>
                  <a:pt x="1392" y="1601"/>
                </a:lnTo>
                <a:lnTo>
                  <a:pt x="1395" y="1603"/>
                </a:lnTo>
                <a:lnTo>
                  <a:pt x="1399" y="1605"/>
                </a:lnTo>
                <a:lnTo>
                  <a:pt x="1403" y="1607"/>
                </a:lnTo>
                <a:lnTo>
                  <a:pt x="1406" y="1609"/>
                </a:lnTo>
                <a:lnTo>
                  <a:pt x="1410" y="1611"/>
                </a:lnTo>
                <a:lnTo>
                  <a:pt x="1413" y="1613"/>
                </a:lnTo>
                <a:lnTo>
                  <a:pt x="1417" y="1614"/>
                </a:lnTo>
                <a:lnTo>
                  <a:pt x="1420" y="1616"/>
                </a:lnTo>
                <a:lnTo>
                  <a:pt x="1424" y="1618"/>
                </a:lnTo>
                <a:lnTo>
                  <a:pt x="1427" y="1620"/>
                </a:lnTo>
                <a:lnTo>
                  <a:pt x="1431" y="1622"/>
                </a:lnTo>
                <a:lnTo>
                  <a:pt x="1434" y="1624"/>
                </a:lnTo>
                <a:lnTo>
                  <a:pt x="1438" y="1626"/>
                </a:lnTo>
                <a:lnTo>
                  <a:pt x="1442" y="1628"/>
                </a:lnTo>
                <a:lnTo>
                  <a:pt x="1445" y="1630"/>
                </a:lnTo>
                <a:lnTo>
                  <a:pt x="1449" y="1632"/>
                </a:lnTo>
                <a:lnTo>
                  <a:pt x="1452" y="1633"/>
                </a:lnTo>
                <a:lnTo>
                  <a:pt x="1456" y="1635"/>
                </a:lnTo>
                <a:lnTo>
                  <a:pt x="1459" y="1637"/>
                </a:lnTo>
                <a:lnTo>
                  <a:pt x="1463" y="1639"/>
                </a:lnTo>
                <a:lnTo>
                  <a:pt x="1466" y="1641"/>
                </a:lnTo>
                <a:lnTo>
                  <a:pt x="1470" y="1643"/>
                </a:lnTo>
                <a:lnTo>
                  <a:pt x="1473" y="1645"/>
                </a:lnTo>
                <a:lnTo>
                  <a:pt x="1477" y="1646"/>
                </a:lnTo>
                <a:lnTo>
                  <a:pt x="1481" y="1648"/>
                </a:lnTo>
                <a:lnTo>
                  <a:pt x="1484" y="1650"/>
                </a:lnTo>
                <a:lnTo>
                  <a:pt x="1488" y="1652"/>
                </a:lnTo>
                <a:lnTo>
                  <a:pt x="1491" y="1654"/>
                </a:lnTo>
                <a:lnTo>
                  <a:pt x="1495" y="1655"/>
                </a:lnTo>
                <a:lnTo>
                  <a:pt x="1498" y="1657"/>
                </a:lnTo>
                <a:lnTo>
                  <a:pt x="1502" y="1659"/>
                </a:lnTo>
                <a:lnTo>
                  <a:pt x="1505" y="1661"/>
                </a:lnTo>
                <a:lnTo>
                  <a:pt x="1509" y="1663"/>
                </a:lnTo>
                <a:lnTo>
                  <a:pt x="1512" y="1664"/>
                </a:lnTo>
                <a:lnTo>
                  <a:pt x="1516" y="1666"/>
                </a:lnTo>
                <a:lnTo>
                  <a:pt x="1519" y="1668"/>
                </a:lnTo>
                <a:lnTo>
                  <a:pt x="1523" y="1670"/>
                </a:lnTo>
                <a:lnTo>
                  <a:pt x="1527" y="1672"/>
                </a:lnTo>
                <a:lnTo>
                  <a:pt x="1530" y="1674"/>
                </a:lnTo>
                <a:lnTo>
                  <a:pt x="1534" y="1675"/>
                </a:lnTo>
                <a:lnTo>
                  <a:pt x="1537" y="1677"/>
                </a:lnTo>
                <a:lnTo>
                  <a:pt x="1541" y="1679"/>
                </a:lnTo>
                <a:lnTo>
                  <a:pt x="1544" y="1681"/>
                </a:lnTo>
                <a:lnTo>
                  <a:pt x="1548" y="1682"/>
                </a:lnTo>
                <a:lnTo>
                  <a:pt x="1551" y="1684"/>
                </a:lnTo>
                <a:lnTo>
                  <a:pt x="1555" y="1686"/>
                </a:lnTo>
                <a:lnTo>
                  <a:pt x="1558" y="1687"/>
                </a:lnTo>
                <a:lnTo>
                  <a:pt x="1562" y="1689"/>
                </a:lnTo>
                <a:lnTo>
                  <a:pt x="1566" y="1691"/>
                </a:lnTo>
                <a:lnTo>
                  <a:pt x="1569" y="1692"/>
                </a:lnTo>
                <a:lnTo>
                  <a:pt x="1573" y="1694"/>
                </a:lnTo>
                <a:lnTo>
                  <a:pt x="1576" y="1696"/>
                </a:lnTo>
                <a:lnTo>
                  <a:pt x="1580" y="1698"/>
                </a:lnTo>
                <a:lnTo>
                  <a:pt x="1583" y="1699"/>
                </a:lnTo>
                <a:lnTo>
                  <a:pt x="1587" y="1701"/>
                </a:lnTo>
                <a:lnTo>
                  <a:pt x="1590" y="1703"/>
                </a:lnTo>
                <a:lnTo>
                  <a:pt x="1594" y="1705"/>
                </a:lnTo>
                <a:lnTo>
                  <a:pt x="1597" y="1707"/>
                </a:lnTo>
                <a:lnTo>
                  <a:pt x="1601" y="1708"/>
                </a:lnTo>
                <a:lnTo>
                  <a:pt x="1605" y="1710"/>
                </a:lnTo>
                <a:lnTo>
                  <a:pt x="1608" y="1711"/>
                </a:lnTo>
                <a:lnTo>
                  <a:pt x="1612" y="1713"/>
                </a:lnTo>
                <a:lnTo>
                  <a:pt x="1615" y="1715"/>
                </a:lnTo>
                <a:lnTo>
                  <a:pt x="1619" y="1716"/>
                </a:lnTo>
                <a:lnTo>
                  <a:pt x="1622" y="1718"/>
                </a:lnTo>
                <a:lnTo>
                  <a:pt x="1626" y="1720"/>
                </a:lnTo>
                <a:lnTo>
                  <a:pt x="1629" y="1721"/>
                </a:lnTo>
                <a:lnTo>
                  <a:pt x="1633" y="1723"/>
                </a:lnTo>
                <a:lnTo>
                  <a:pt x="1636" y="1725"/>
                </a:lnTo>
                <a:lnTo>
                  <a:pt x="1640" y="1726"/>
                </a:lnTo>
                <a:lnTo>
                  <a:pt x="1643" y="1728"/>
                </a:lnTo>
                <a:lnTo>
                  <a:pt x="1647" y="1730"/>
                </a:lnTo>
                <a:lnTo>
                  <a:pt x="1651" y="1731"/>
                </a:lnTo>
                <a:lnTo>
                  <a:pt x="1654" y="1733"/>
                </a:lnTo>
                <a:lnTo>
                  <a:pt x="1658" y="1734"/>
                </a:lnTo>
                <a:lnTo>
                  <a:pt x="1661" y="1736"/>
                </a:lnTo>
                <a:lnTo>
                  <a:pt x="1665" y="1738"/>
                </a:lnTo>
                <a:lnTo>
                  <a:pt x="1668" y="1739"/>
                </a:lnTo>
                <a:lnTo>
                  <a:pt x="1672" y="1741"/>
                </a:lnTo>
                <a:lnTo>
                  <a:pt x="1675" y="1743"/>
                </a:lnTo>
                <a:lnTo>
                  <a:pt x="1679" y="1744"/>
                </a:lnTo>
                <a:lnTo>
                  <a:pt x="1682" y="1746"/>
                </a:lnTo>
                <a:lnTo>
                  <a:pt x="1686" y="1747"/>
                </a:lnTo>
                <a:lnTo>
                  <a:pt x="1690" y="1749"/>
                </a:lnTo>
                <a:lnTo>
                  <a:pt x="1693" y="1750"/>
                </a:lnTo>
                <a:lnTo>
                  <a:pt x="1697" y="1752"/>
                </a:lnTo>
                <a:lnTo>
                  <a:pt x="1700" y="1754"/>
                </a:lnTo>
                <a:lnTo>
                  <a:pt x="1704" y="1755"/>
                </a:lnTo>
                <a:lnTo>
                  <a:pt x="1707" y="1757"/>
                </a:lnTo>
                <a:lnTo>
                  <a:pt x="1711" y="1758"/>
                </a:lnTo>
                <a:lnTo>
                  <a:pt x="1714" y="1760"/>
                </a:lnTo>
                <a:lnTo>
                  <a:pt x="1718" y="1761"/>
                </a:lnTo>
                <a:lnTo>
                  <a:pt x="1721" y="1763"/>
                </a:lnTo>
                <a:lnTo>
                  <a:pt x="1725" y="1764"/>
                </a:lnTo>
                <a:lnTo>
                  <a:pt x="1729" y="1766"/>
                </a:lnTo>
                <a:lnTo>
                  <a:pt x="1732" y="1767"/>
                </a:lnTo>
                <a:lnTo>
                  <a:pt x="1736" y="1769"/>
                </a:lnTo>
                <a:lnTo>
                  <a:pt x="1739" y="1770"/>
                </a:lnTo>
                <a:lnTo>
                  <a:pt x="1743" y="1772"/>
                </a:lnTo>
                <a:lnTo>
                  <a:pt x="1746" y="1773"/>
                </a:lnTo>
                <a:lnTo>
                  <a:pt x="1750" y="1775"/>
                </a:lnTo>
                <a:lnTo>
                  <a:pt x="1753" y="1777"/>
                </a:lnTo>
                <a:lnTo>
                  <a:pt x="1757" y="1778"/>
                </a:lnTo>
                <a:lnTo>
                  <a:pt x="1760" y="1780"/>
                </a:lnTo>
                <a:lnTo>
                  <a:pt x="1764" y="1781"/>
                </a:lnTo>
                <a:lnTo>
                  <a:pt x="1767" y="1783"/>
                </a:lnTo>
                <a:lnTo>
                  <a:pt x="1771" y="1784"/>
                </a:lnTo>
                <a:lnTo>
                  <a:pt x="1775" y="1786"/>
                </a:lnTo>
                <a:lnTo>
                  <a:pt x="1778" y="1787"/>
                </a:lnTo>
                <a:lnTo>
                  <a:pt x="1782" y="1789"/>
                </a:lnTo>
                <a:lnTo>
                  <a:pt x="1785" y="1790"/>
                </a:lnTo>
                <a:lnTo>
                  <a:pt x="1789" y="1792"/>
                </a:lnTo>
                <a:lnTo>
                  <a:pt x="1792" y="1793"/>
                </a:lnTo>
                <a:lnTo>
                  <a:pt x="1796" y="1795"/>
                </a:lnTo>
                <a:lnTo>
                  <a:pt x="1799" y="1796"/>
                </a:lnTo>
                <a:lnTo>
                  <a:pt x="1803" y="1798"/>
                </a:lnTo>
                <a:lnTo>
                  <a:pt x="1806" y="1800"/>
                </a:lnTo>
                <a:lnTo>
                  <a:pt x="1810" y="1801"/>
                </a:lnTo>
                <a:lnTo>
                  <a:pt x="1814" y="1802"/>
                </a:lnTo>
                <a:lnTo>
                  <a:pt x="1817" y="1804"/>
                </a:lnTo>
                <a:lnTo>
                  <a:pt x="1821" y="1805"/>
                </a:lnTo>
                <a:lnTo>
                  <a:pt x="1824" y="1807"/>
                </a:lnTo>
                <a:lnTo>
                  <a:pt x="1828" y="1808"/>
                </a:lnTo>
                <a:lnTo>
                  <a:pt x="1831" y="1810"/>
                </a:lnTo>
                <a:lnTo>
                  <a:pt x="1835" y="1811"/>
                </a:lnTo>
                <a:lnTo>
                  <a:pt x="1838" y="1813"/>
                </a:lnTo>
                <a:lnTo>
                  <a:pt x="1842" y="1814"/>
                </a:lnTo>
                <a:lnTo>
                  <a:pt x="1845" y="1816"/>
                </a:lnTo>
                <a:lnTo>
                  <a:pt x="1849" y="1817"/>
                </a:lnTo>
                <a:lnTo>
                  <a:pt x="1853" y="1819"/>
                </a:lnTo>
                <a:lnTo>
                  <a:pt x="1856" y="1820"/>
                </a:lnTo>
                <a:lnTo>
                  <a:pt x="1860" y="1822"/>
                </a:lnTo>
                <a:lnTo>
                  <a:pt x="1863" y="1823"/>
                </a:lnTo>
                <a:lnTo>
                  <a:pt x="1867" y="1825"/>
                </a:lnTo>
                <a:lnTo>
                  <a:pt x="1870" y="1826"/>
                </a:lnTo>
                <a:lnTo>
                  <a:pt x="1874" y="1827"/>
                </a:lnTo>
                <a:lnTo>
                  <a:pt x="1877" y="1829"/>
                </a:lnTo>
                <a:lnTo>
                  <a:pt x="1881" y="1830"/>
                </a:lnTo>
                <a:lnTo>
                  <a:pt x="1884" y="1832"/>
                </a:lnTo>
                <a:lnTo>
                  <a:pt x="1888" y="1833"/>
                </a:lnTo>
                <a:lnTo>
                  <a:pt x="1892" y="1835"/>
                </a:lnTo>
                <a:lnTo>
                  <a:pt x="1895" y="1836"/>
                </a:lnTo>
                <a:lnTo>
                  <a:pt x="1899" y="1838"/>
                </a:lnTo>
                <a:lnTo>
                  <a:pt x="1902" y="1839"/>
                </a:lnTo>
                <a:lnTo>
                  <a:pt x="1906" y="1840"/>
                </a:lnTo>
                <a:lnTo>
                  <a:pt x="1909" y="1842"/>
                </a:lnTo>
                <a:lnTo>
                  <a:pt x="1913" y="1843"/>
                </a:lnTo>
                <a:lnTo>
                  <a:pt x="1916" y="1845"/>
                </a:lnTo>
                <a:lnTo>
                  <a:pt x="1920" y="1846"/>
                </a:lnTo>
                <a:lnTo>
                  <a:pt x="1923" y="1848"/>
                </a:lnTo>
                <a:lnTo>
                  <a:pt x="1927" y="1849"/>
                </a:lnTo>
                <a:lnTo>
                  <a:pt x="1930" y="1850"/>
                </a:lnTo>
                <a:lnTo>
                  <a:pt x="1934" y="1852"/>
                </a:lnTo>
                <a:lnTo>
                  <a:pt x="1938" y="1853"/>
                </a:lnTo>
                <a:lnTo>
                  <a:pt x="1941" y="1855"/>
                </a:lnTo>
                <a:lnTo>
                  <a:pt x="1945" y="1856"/>
                </a:lnTo>
                <a:lnTo>
                  <a:pt x="1948" y="1858"/>
                </a:lnTo>
                <a:lnTo>
                  <a:pt x="1952" y="1859"/>
                </a:lnTo>
                <a:lnTo>
                  <a:pt x="1955" y="1860"/>
                </a:lnTo>
                <a:lnTo>
                  <a:pt x="1959" y="1862"/>
                </a:lnTo>
                <a:lnTo>
                  <a:pt x="1962" y="1863"/>
                </a:lnTo>
                <a:lnTo>
                  <a:pt x="1966" y="1865"/>
                </a:lnTo>
                <a:lnTo>
                  <a:pt x="1969" y="1866"/>
                </a:lnTo>
                <a:lnTo>
                  <a:pt x="1973" y="1867"/>
                </a:lnTo>
                <a:lnTo>
                  <a:pt x="1977" y="1869"/>
                </a:lnTo>
                <a:lnTo>
                  <a:pt x="1980" y="1870"/>
                </a:lnTo>
                <a:lnTo>
                  <a:pt x="1984" y="1872"/>
                </a:lnTo>
                <a:lnTo>
                  <a:pt x="1987" y="1873"/>
                </a:lnTo>
                <a:lnTo>
                  <a:pt x="1991" y="1875"/>
                </a:lnTo>
                <a:lnTo>
                  <a:pt x="1994" y="1876"/>
                </a:lnTo>
                <a:lnTo>
                  <a:pt x="1998" y="1878"/>
                </a:lnTo>
                <a:lnTo>
                  <a:pt x="2001" y="1879"/>
                </a:lnTo>
                <a:lnTo>
                  <a:pt x="2005" y="1880"/>
                </a:lnTo>
                <a:lnTo>
                  <a:pt x="2008" y="1882"/>
                </a:lnTo>
                <a:lnTo>
                  <a:pt x="2012" y="1883"/>
                </a:lnTo>
                <a:lnTo>
                  <a:pt x="2016" y="1884"/>
                </a:lnTo>
                <a:lnTo>
                  <a:pt x="2019" y="1886"/>
                </a:lnTo>
                <a:lnTo>
                  <a:pt x="2023" y="1887"/>
                </a:lnTo>
                <a:lnTo>
                  <a:pt x="2026" y="1888"/>
                </a:lnTo>
                <a:lnTo>
                  <a:pt x="2030" y="1890"/>
                </a:lnTo>
                <a:lnTo>
                  <a:pt x="2033" y="1891"/>
                </a:lnTo>
                <a:lnTo>
                  <a:pt x="2037" y="1892"/>
                </a:lnTo>
                <a:lnTo>
                  <a:pt x="2040" y="1894"/>
                </a:lnTo>
                <a:lnTo>
                  <a:pt x="2044" y="1895"/>
                </a:lnTo>
                <a:lnTo>
                  <a:pt x="2047" y="1897"/>
                </a:lnTo>
                <a:lnTo>
                  <a:pt x="2051" y="1898"/>
                </a:lnTo>
                <a:lnTo>
                  <a:pt x="2054" y="1899"/>
                </a:lnTo>
                <a:lnTo>
                  <a:pt x="2058" y="1901"/>
                </a:lnTo>
                <a:lnTo>
                  <a:pt x="2062" y="1902"/>
                </a:lnTo>
                <a:lnTo>
                  <a:pt x="2065" y="1903"/>
                </a:lnTo>
                <a:lnTo>
                  <a:pt x="2069" y="1905"/>
                </a:lnTo>
                <a:lnTo>
                  <a:pt x="2072" y="1906"/>
                </a:lnTo>
                <a:lnTo>
                  <a:pt x="2076" y="1907"/>
                </a:lnTo>
                <a:lnTo>
                  <a:pt x="2079" y="1909"/>
                </a:lnTo>
                <a:lnTo>
                  <a:pt x="2083" y="1910"/>
                </a:lnTo>
                <a:lnTo>
                  <a:pt x="2086" y="1911"/>
                </a:lnTo>
                <a:lnTo>
                  <a:pt x="2090" y="1913"/>
                </a:lnTo>
                <a:lnTo>
                  <a:pt x="2093" y="1914"/>
                </a:lnTo>
                <a:lnTo>
                  <a:pt x="2097" y="1915"/>
                </a:lnTo>
                <a:lnTo>
                  <a:pt x="2101" y="1917"/>
                </a:lnTo>
                <a:lnTo>
                  <a:pt x="2104" y="1918"/>
                </a:lnTo>
                <a:lnTo>
                  <a:pt x="2108" y="1919"/>
                </a:lnTo>
                <a:lnTo>
                  <a:pt x="2111" y="1920"/>
                </a:lnTo>
                <a:lnTo>
                  <a:pt x="2115" y="1922"/>
                </a:lnTo>
                <a:lnTo>
                  <a:pt x="2118" y="1923"/>
                </a:lnTo>
                <a:lnTo>
                  <a:pt x="2122" y="1924"/>
                </a:lnTo>
                <a:lnTo>
                  <a:pt x="2125" y="1926"/>
                </a:lnTo>
                <a:lnTo>
                  <a:pt x="2129" y="1927"/>
                </a:lnTo>
                <a:lnTo>
                  <a:pt x="2132" y="1928"/>
                </a:lnTo>
                <a:lnTo>
                  <a:pt x="2136" y="1930"/>
                </a:lnTo>
                <a:lnTo>
                  <a:pt x="2140" y="1931"/>
                </a:lnTo>
                <a:lnTo>
                  <a:pt x="2143" y="1932"/>
                </a:lnTo>
                <a:lnTo>
                  <a:pt x="2147" y="1934"/>
                </a:lnTo>
                <a:lnTo>
                  <a:pt x="2150" y="1935"/>
                </a:lnTo>
                <a:lnTo>
                  <a:pt x="2154" y="1936"/>
                </a:lnTo>
                <a:lnTo>
                  <a:pt x="2157" y="1937"/>
                </a:lnTo>
                <a:lnTo>
                  <a:pt x="2161" y="1939"/>
                </a:lnTo>
                <a:lnTo>
                  <a:pt x="2164" y="1940"/>
                </a:lnTo>
                <a:lnTo>
                  <a:pt x="2168" y="1941"/>
                </a:lnTo>
                <a:lnTo>
                  <a:pt x="2171" y="1942"/>
                </a:lnTo>
                <a:lnTo>
                  <a:pt x="2175" y="1944"/>
                </a:lnTo>
                <a:lnTo>
                  <a:pt x="2178" y="1945"/>
                </a:lnTo>
                <a:lnTo>
                  <a:pt x="2182" y="1946"/>
                </a:lnTo>
                <a:lnTo>
                  <a:pt x="2186" y="1947"/>
                </a:lnTo>
                <a:lnTo>
                  <a:pt x="2189" y="1949"/>
                </a:lnTo>
                <a:lnTo>
                  <a:pt x="2193" y="1950"/>
                </a:lnTo>
                <a:lnTo>
                  <a:pt x="2196" y="1951"/>
                </a:lnTo>
                <a:lnTo>
                  <a:pt x="2200" y="1952"/>
                </a:lnTo>
                <a:lnTo>
                  <a:pt x="2203" y="1954"/>
                </a:lnTo>
                <a:lnTo>
                  <a:pt x="2207" y="1955"/>
                </a:lnTo>
                <a:lnTo>
                  <a:pt x="2210" y="1956"/>
                </a:lnTo>
                <a:lnTo>
                  <a:pt x="2214" y="1957"/>
                </a:lnTo>
                <a:lnTo>
                  <a:pt x="2217" y="1959"/>
                </a:lnTo>
                <a:lnTo>
                  <a:pt x="2221" y="1960"/>
                </a:lnTo>
                <a:lnTo>
                  <a:pt x="2225" y="1961"/>
                </a:lnTo>
                <a:lnTo>
                  <a:pt x="2228" y="1962"/>
                </a:lnTo>
                <a:lnTo>
                  <a:pt x="2232" y="1964"/>
                </a:lnTo>
                <a:lnTo>
                  <a:pt x="2235" y="1965"/>
                </a:lnTo>
                <a:lnTo>
                  <a:pt x="2239" y="1966"/>
                </a:lnTo>
                <a:lnTo>
                  <a:pt x="2242" y="1967"/>
                </a:lnTo>
                <a:lnTo>
                  <a:pt x="2246" y="1969"/>
                </a:lnTo>
                <a:lnTo>
                  <a:pt x="2249" y="1970"/>
                </a:lnTo>
                <a:lnTo>
                  <a:pt x="2253" y="1971"/>
                </a:lnTo>
                <a:lnTo>
                  <a:pt x="2256" y="1972"/>
                </a:lnTo>
                <a:lnTo>
                  <a:pt x="2260" y="1974"/>
                </a:lnTo>
                <a:lnTo>
                  <a:pt x="2264" y="1975"/>
                </a:lnTo>
                <a:lnTo>
                  <a:pt x="2267" y="1976"/>
                </a:lnTo>
                <a:lnTo>
                  <a:pt x="2271" y="1977"/>
                </a:lnTo>
                <a:lnTo>
                  <a:pt x="2274" y="1978"/>
                </a:lnTo>
                <a:lnTo>
                  <a:pt x="2278" y="1980"/>
                </a:lnTo>
                <a:lnTo>
                  <a:pt x="2281" y="1981"/>
                </a:lnTo>
                <a:lnTo>
                  <a:pt x="2285" y="1982"/>
                </a:lnTo>
                <a:lnTo>
                  <a:pt x="2288" y="1983"/>
                </a:lnTo>
                <a:lnTo>
                  <a:pt x="2292" y="1984"/>
                </a:lnTo>
                <a:lnTo>
                  <a:pt x="2295" y="1986"/>
                </a:lnTo>
                <a:lnTo>
                  <a:pt x="2299" y="1987"/>
                </a:lnTo>
                <a:lnTo>
                  <a:pt x="2303" y="198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1452097" name="Line 65"/>
          <p:cNvSpPr>
            <a:spLocks noChangeShapeType="1"/>
          </p:cNvSpPr>
          <p:nvPr/>
        </p:nvSpPr>
        <p:spPr bwMode="auto">
          <a:xfrm flipV="1">
            <a:off x="4727575" y="5540375"/>
            <a:ext cx="15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98" name="Line 66"/>
          <p:cNvSpPr>
            <a:spLocks noChangeShapeType="1"/>
          </p:cNvSpPr>
          <p:nvPr/>
        </p:nvSpPr>
        <p:spPr bwMode="auto">
          <a:xfrm flipV="1">
            <a:off x="4760913" y="5478463"/>
            <a:ext cx="15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099" name="Line 67"/>
          <p:cNvSpPr>
            <a:spLocks noChangeShapeType="1"/>
          </p:cNvSpPr>
          <p:nvPr/>
        </p:nvSpPr>
        <p:spPr bwMode="auto">
          <a:xfrm flipV="1">
            <a:off x="4797425" y="5416550"/>
            <a:ext cx="15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0" name="Line 68"/>
          <p:cNvSpPr>
            <a:spLocks noChangeShapeType="1"/>
          </p:cNvSpPr>
          <p:nvPr/>
        </p:nvSpPr>
        <p:spPr bwMode="auto">
          <a:xfrm flipV="1">
            <a:off x="4832350" y="5354638"/>
            <a:ext cx="15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1" name="Line 69"/>
          <p:cNvSpPr>
            <a:spLocks noChangeShapeType="1"/>
          </p:cNvSpPr>
          <p:nvPr/>
        </p:nvSpPr>
        <p:spPr bwMode="auto">
          <a:xfrm flipV="1">
            <a:off x="4868863" y="5291138"/>
            <a:ext cx="15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2" name="Line 70"/>
          <p:cNvSpPr>
            <a:spLocks noChangeShapeType="1"/>
          </p:cNvSpPr>
          <p:nvPr/>
        </p:nvSpPr>
        <p:spPr bwMode="auto">
          <a:xfrm flipV="1">
            <a:off x="4903788" y="5229225"/>
            <a:ext cx="15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3" name="Line 71"/>
          <p:cNvSpPr>
            <a:spLocks noChangeShapeType="1"/>
          </p:cNvSpPr>
          <p:nvPr/>
        </p:nvSpPr>
        <p:spPr bwMode="auto">
          <a:xfrm>
            <a:off x="4938713" y="5168900"/>
            <a:ext cx="15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4" name="Line 72"/>
          <p:cNvSpPr>
            <a:spLocks noChangeShapeType="1"/>
          </p:cNvSpPr>
          <p:nvPr/>
        </p:nvSpPr>
        <p:spPr bwMode="auto">
          <a:xfrm flipV="1">
            <a:off x="4975225" y="5106988"/>
            <a:ext cx="158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5" name="Line 73"/>
          <p:cNvSpPr>
            <a:spLocks noChangeShapeType="1"/>
          </p:cNvSpPr>
          <p:nvPr/>
        </p:nvSpPr>
        <p:spPr bwMode="auto">
          <a:xfrm flipV="1">
            <a:off x="5010150" y="5045075"/>
            <a:ext cx="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6" name="Line 74"/>
          <p:cNvSpPr>
            <a:spLocks noChangeShapeType="1"/>
          </p:cNvSpPr>
          <p:nvPr/>
        </p:nvSpPr>
        <p:spPr bwMode="auto">
          <a:xfrm flipV="1">
            <a:off x="5043488" y="4983163"/>
            <a:ext cx="15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7" name="Line 75"/>
          <p:cNvSpPr>
            <a:spLocks noChangeShapeType="1"/>
          </p:cNvSpPr>
          <p:nvPr/>
        </p:nvSpPr>
        <p:spPr bwMode="auto">
          <a:xfrm flipV="1">
            <a:off x="5080000" y="4921250"/>
            <a:ext cx="158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8" name="Line 76"/>
          <p:cNvSpPr>
            <a:spLocks noChangeShapeType="1"/>
          </p:cNvSpPr>
          <p:nvPr/>
        </p:nvSpPr>
        <p:spPr bwMode="auto">
          <a:xfrm flipV="1">
            <a:off x="5114925" y="4859338"/>
            <a:ext cx="158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09" name="Line 77"/>
          <p:cNvSpPr>
            <a:spLocks noChangeShapeType="1"/>
          </p:cNvSpPr>
          <p:nvPr/>
        </p:nvSpPr>
        <p:spPr bwMode="auto">
          <a:xfrm flipV="1">
            <a:off x="5149850" y="4797425"/>
            <a:ext cx="158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10" name="Line 78"/>
          <p:cNvSpPr>
            <a:spLocks noChangeShapeType="1"/>
          </p:cNvSpPr>
          <p:nvPr/>
        </p:nvSpPr>
        <p:spPr bwMode="auto">
          <a:xfrm flipV="1">
            <a:off x="5186363" y="4735513"/>
            <a:ext cx="15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11" name="Line 79"/>
          <p:cNvSpPr>
            <a:spLocks noChangeShapeType="1"/>
          </p:cNvSpPr>
          <p:nvPr/>
        </p:nvSpPr>
        <p:spPr bwMode="auto">
          <a:xfrm flipV="1">
            <a:off x="5221288" y="4673600"/>
            <a:ext cx="15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12" name="Line 80"/>
          <p:cNvSpPr>
            <a:spLocks noChangeShapeType="1"/>
          </p:cNvSpPr>
          <p:nvPr/>
        </p:nvSpPr>
        <p:spPr bwMode="auto">
          <a:xfrm flipV="1">
            <a:off x="5256213" y="4611688"/>
            <a:ext cx="15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13" name="Line 81"/>
          <p:cNvSpPr>
            <a:spLocks noChangeShapeType="1"/>
          </p:cNvSpPr>
          <p:nvPr/>
        </p:nvSpPr>
        <p:spPr bwMode="auto">
          <a:xfrm flipV="1">
            <a:off x="5467350" y="4241800"/>
            <a:ext cx="158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14" name="Line 82"/>
          <p:cNvSpPr>
            <a:spLocks noChangeShapeType="1"/>
          </p:cNvSpPr>
          <p:nvPr/>
        </p:nvSpPr>
        <p:spPr bwMode="auto">
          <a:xfrm flipV="1">
            <a:off x="5503863" y="4179888"/>
            <a:ext cx="1587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15" name="Line 83"/>
          <p:cNvSpPr>
            <a:spLocks noChangeShapeType="1"/>
          </p:cNvSpPr>
          <p:nvPr/>
        </p:nvSpPr>
        <p:spPr bwMode="auto">
          <a:xfrm flipV="1">
            <a:off x="5538788" y="4117975"/>
            <a:ext cx="15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16" name="Line 84"/>
          <p:cNvSpPr>
            <a:spLocks noChangeShapeType="1"/>
          </p:cNvSpPr>
          <p:nvPr/>
        </p:nvSpPr>
        <p:spPr bwMode="auto">
          <a:xfrm flipV="1">
            <a:off x="5610225" y="3994150"/>
            <a:ext cx="158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17" name="Line 85"/>
          <p:cNvSpPr>
            <a:spLocks noChangeShapeType="1"/>
          </p:cNvSpPr>
          <p:nvPr/>
        </p:nvSpPr>
        <p:spPr bwMode="auto">
          <a:xfrm flipV="1">
            <a:off x="5645150" y="3932238"/>
            <a:ext cx="158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18" name="Rectangle 86"/>
          <p:cNvSpPr>
            <a:spLocks noChangeArrowheads="1"/>
          </p:cNvSpPr>
          <p:nvPr/>
        </p:nvSpPr>
        <p:spPr bwMode="auto">
          <a:xfrm rot="5400000">
            <a:off x="4787107" y="2570956"/>
            <a:ext cx="115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turnovers</a:t>
            </a:r>
            <a:endParaRPr lang="en-GB" b="1"/>
          </a:p>
        </p:txBody>
      </p:sp>
      <p:sp>
        <p:nvSpPr>
          <p:cNvPr id="1452119" name="Line 87"/>
          <p:cNvSpPr>
            <a:spLocks noChangeShapeType="1"/>
          </p:cNvSpPr>
          <p:nvPr/>
        </p:nvSpPr>
        <p:spPr bwMode="auto">
          <a:xfrm flipV="1">
            <a:off x="4729163" y="2574925"/>
            <a:ext cx="1587" cy="2965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0" name="Line 88"/>
          <p:cNvSpPr>
            <a:spLocks noChangeShapeType="1"/>
          </p:cNvSpPr>
          <p:nvPr/>
        </p:nvSpPr>
        <p:spPr bwMode="auto">
          <a:xfrm flipH="1">
            <a:off x="4729163" y="4946650"/>
            <a:ext cx="603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1" name="Line 89"/>
          <p:cNvSpPr>
            <a:spLocks noChangeShapeType="1"/>
          </p:cNvSpPr>
          <p:nvPr/>
        </p:nvSpPr>
        <p:spPr bwMode="auto">
          <a:xfrm flipH="1">
            <a:off x="4729163" y="4352925"/>
            <a:ext cx="603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2" name="Line 90"/>
          <p:cNvSpPr>
            <a:spLocks noChangeShapeType="1"/>
          </p:cNvSpPr>
          <p:nvPr/>
        </p:nvSpPr>
        <p:spPr bwMode="auto">
          <a:xfrm flipH="1">
            <a:off x="4729163" y="3760788"/>
            <a:ext cx="603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3" name="Line 91"/>
          <p:cNvSpPr>
            <a:spLocks noChangeShapeType="1"/>
          </p:cNvSpPr>
          <p:nvPr/>
        </p:nvSpPr>
        <p:spPr bwMode="auto">
          <a:xfrm flipH="1">
            <a:off x="4729163" y="3167063"/>
            <a:ext cx="603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4" name="Line 92"/>
          <p:cNvSpPr>
            <a:spLocks noChangeShapeType="1"/>
          </p:cNvSpPr>
          <p:nvPr/>
        </p:nvSpPr>
        <p:spPr bwMode="auto">
          <a:xfrm flipH="1">
            <a:off x="4729163" y="2574925"/>
            <a:ext cx="60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5" name="Line 93"/>
          <p:cNvSpPr>
            <a:spLocks noChangeShapeType="1"/>
          </p:cNvSpPr>
          <p:nvPr/>
        </p:nvSpPr>
        <p:spPr bwMode="auto">
          <a:xfrm flipH="1">
            <a:off x="4729163" y="542131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6" name="Line 94"/>
          <p:cNvSpPr>
            <a:spLocks noChangeShapeType="1"/>
          </p:cNvSpPr>
          <p:nvPr/>
        </p:nvSpPr>
        <p:spPr bwMode="auto">
          <a:xfrm flipH="1">
            <a:off x="4729163" y="5303838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7" name="Line 95"/>
          <p:cNvSpPr>
            <a:spLocks noChangeShapeType="1"/>
          </p:cNvSpPr>
          <p:nvPr/>
        </p:nvSpPr>
        <p:spPr bwMode="auto">
          <a:xfrm flipH="1">
            <a:off x="4729163" y="5184775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8" name="Line 96"/>
          <p:cNvSpPr>
            <a:spLocks noChangeShapeType="1"/>
          </p:cNvSpPr>
          <p:nvPr/>
        </p:nvSpPr>
        <p:spPr bwMode="auto">
          <a:xfrm flipH="1">
            <a:off x="4729163" y="506571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29" name="Line 97"/>
          <p:cNvSpPr>
            <a:spLocks noChangeShapeType="1"/>
          </p:cNvSpPr>
          <p:nvPr/>
        </p:nvSpPr>
        <p:spPr bwMode="auto">
          <a:xfrm flipH="1">
            <a:off x="4729163" y="4829175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0" name="Line 98"/>
          <p:cNvSpPr>
            <a:spLocks noChangeShapeType="1"/>
          </p:cNvSpPr>
          <p:nvPr/>
        </p:nvSpPr>
        <p:spPr bwMode="auto">
          <a:xfrm flipH="1">
            <a:off x="4729163" y="471011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1" name="Line 99"/>
          <p:cNvSpPr>
            <a:spLocks noChangeShapeType="1"/>
          </p:cNvSpPr>
          <p:nvPr/>
        </p:nvSpPr>
        <p:spPr bwMode="auto">
          <a:xfrm flipH="1">
            <a:off x="4729163" y="459263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2" name="Line 100"/>
          <p:cNvSpPr>
            <a:spLocks noChangeShapeType="1"/>
          </p:cNvSpPr>
          <p:nvPr/>
        </p:nvSpPr>
        <p:spPr bwMode="auto">
          <a:xfrm flipH="1">
            <a:off x="4729163" y="44719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3" name="Line 101"/>
          <p:cNvSpPr>
            <a:spLocks noChangeShapeType="1"/>
          </p:cNvSpPr>
          <p:nvPr/>
        </p:nvSpPr>
        <p:spPr bwMode="auto">
          <a:xfrm flipH="1">
            <a:off x="4729163" y="42338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4" name="Line 102"/>
          <p:cNvSpPr>
            <a:spLocks noChangeShapeType="1"/>
          </p:cNvSpPr>
          <p:nvPr/>
        </p:nvSpPr>
        <p:spPr bwMode="auto">
          <a:xfrm flipH="1">
            <a:off x="4729163" y="411638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5" name="Line 103"/>
          <p:cNvSpPr>
            <a:spLocks noChangeShapeType="1"/>
          </p:cNvSpPr>
          <p:nvPr/>
        </p:nvSpPr>
        <p:spPr bwMode="auto">
          <a:xfrm flipH="1">
            <a:off x="4729163" y="3997325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6" name="Line 104"/>
          <p:cNvSpPr>
            <a:spLocks noChangeShapeType="1"/>
          </p:cNvSpPr>
          <p:nvPr/>
        </p:nvSpPr>
        <p:spPr bwMode="auto">
          <a:xfrm flipH="1">
            <a:off x="4729163" y="3879850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7" name="Line 105"/>
          <p:cNvSpPr>
            <a:spLocks noChangeShapeType="1"/>
          </p:cNvSpPr>
          <p:nvPr/>
        </p:nvSpPr>
        <p:spPr bwMode="auto">
          <a:xfrm flipH="1">
            <a:off x="4729163" y="3641725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8" name="Line 106"/>
          <p:cNvSpPr>
            <a:spLocks noChangeShapeType="1"/>
          </p:cNvSpPr>
          <p:nvPr/>
        </p:nvSpPr>
        <p:spPr bwMode="auto">
          <a:xfrm flipH="1">
            <a:off x="4729163" y="3522663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39" name="Line 107"/>
          <p:cNvSpPr>
            <a:spLocks noChangeShapeType="1"/>
          </p:cNvSpPr>
          <p:nvPr/>
        </p:nvSpPr>
        <p:spPr bwMode="auto">
          <a:xfrm flipH="1">
            <a:off x="4729163" y="3403600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40" name="Line 108"/>
          <p:cNvSpPr>
            <a:spLocks noChangeShapeType="1"/>
          </p:cNvSpPr>
          <p:nvPr/>
        </p:nvSpPr>
        <p:spPr bwMode="auto">
          <a:xfrm flipH="1">
            <a:off x="4729163" y="3286125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41" name="Line 109"/>
          <p:cNvSpPr>
            <a:spLocks noChangeShapeType="1"/>
          </p:cNvSpPr>
          <p:nvPr/>
        </p:nvSpPr>
        <p:spPr bwMode="auto">
          <a:xfrm flipH="1">
            <a:off x="4729163" y="3049588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42" name="Line 110"/>
          <p:cNvSpPr>
            <a:spLocks noChangeShapeType="1"/>
          </p:cNvSpPr>
          <p:nvPr/>
        </p:nvSpPr>
        <p:spPr bwMode="auto">
          <a:xfrm flipH="1">
            <a:off x="4729163" y="2928938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43" name="Line 111"/>
          <p:cNvSpPr>
            <a:spLocks noChangeShapeType="1"/>
          </p:cNvSpPr>
          <p:nvPr/>
        </p:nvSpPr>
        <p:spPr bwMode="auto">
          <a:xfrm flipH="1">
            <a:off x="4729163" y="2811463"/>
            <a:ext cx="34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44" name="Line 112"/>
          <p:cNvSpPr>
            <a:spLocks noChangeShapeType="1"/>
          </p:cNvSpPr>
          <p:nvPr/>
        </p:nvSpPr>
        <p:spPr bwMode="auto">
          <a:xfrm flipH="1">
            <a:off x="4729163" y="2692400"/>
            <a:ext cx="349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52145" name="Rectangle 113"/>
          <p:cNvSpPr>
            <a:spLocks noChangeArrowheads="1"/>
          </p:cNvSpPr>
          <p:nvPr/>
        </p:nvSpPr>
        <p:spPr bwMode="auto">
          <a:xfrm>
            <a:off x="4870450" y="48593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GB" b="1"/>
          </a:p>
        </p:txBody>
      </p:sp>
      <p:sp>
        <p:nvSpPr>
          <p:cNvPr id="1452146" name="Rectangle 114"/>
          <p:cNvSpPr>
            <a:spLocks noChangeArrowheads="1"/>
          </p:cNvSpPr>
          <p:nvPr/>
        </p:nvSpPr>
        <p:spPr bwMode="auto">
          <a:xfrm>
            <a:off x="4870450" y="426561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10</a:t>
            </a:r>
            <a:endParaRPr lang="en-GB" b="1"/>
          </a:p>
        </p:txBody>
      </p:sp>
      <p:sp>
        <p:nvSpPr>
          <p:cNvPr id="1452147" name="Rectangle 115"/>
          <p:cNvSpPr>
            <a:spLocks noChangeArrowheads="1"/>
          </p:cNvSpPr>
          <p:nvPr/>
        </p:nvSpPr>
        <p:spPr bwMode="auto">
          <a:xfrm>
            <a:off x="4870450" y="367188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GB" b="1"/>
          </a:p>
        </p:txBody>
      </p:sp>
      <p:sp>
        <p:nvSpPr>
          <p:cNvPr id="1452148" name="Rectangle 116"/>
          <p:cNvSpPr>
            <a:spLocks noChangeArrowheads="1"/>
          </p:cNvSpPr>
          <p:nvPr/>
        </p:nvSpPr>
        <p:spPr bwMode="auto">
          <a:xfrm>
            <a:off x="4870450" y="30781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GB" b="1"/>
          </a:p>
        </p:txBody>
      </p:sp>
      <p:sp>
        <p:nvSpPr>
          <p:cNvPr id="1452149" name="Rectangle 117"/>
          <p:cNvSpPr>
            <a:spLocks noChangeArrowheads="1"/>
          </p:cNvSpPr>
          <p:nvPr/>
        </p:nvSpPr>
        <p:spPr bwMode="auto">
          <a:xfrm>
            <a:off x="4870450" y="2486025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Arial" pitchFamily="34" charset="0"/>
              </a:rPr>
              <a:t>25</a:t>
            </a:r>
            <a:endParaRPr lang="en-GB" b="1"/>
          </a:p>
        </p:txBody>
      </p:sp>
      <p:sp>
        <p:nvSpPr>
          <p:cNvPr id="1452150" name="Text Box 118"/>
          <p:cNvSpPr txBox="1">
            <a:spLocks noChangeArrowheads="1"/>
          </p:cNvSpPr>
          <p:nvPr/>
        </p:nvSpPr>
        <p:spPr bwMode="auto">
          <a:xfrm>
            <a:off x="4703763" y="976313"/>
            <a:ext cx="38306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00FF"/>
                </a:solidFill>
              </a:rPr>
              <a:t>Hydrogen formation. Electrochemistry under very acidic conditions</a:t>
            </a:r>
          </a:p>
        </p:txBody>
      </p:sp>
      <p:sp>
        <p:nvSpPr>
          <p:cNvPr id="1452151" name="Text Box 119"/>
          <p:cNvSpPr txBox="1">
            <a:spLocks noChangeArrowheads="1"/>
          </p:cNvSpPr>
          <p:nvPr/>
        </p:nvSpPr>
        <p:spPr bwMode="auto">
          <a:xfrm>
            <a:off x="7231063" y="5045075"/>
            <a:ext cx="1643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/>
              <a:t>Background </a:t>
            </a:r>
          </a:p>
        </p:txBody>
      </p:sp>
      <p:sp>
        <p:nvSpPr>
          <p:cNvPr id="1452152" name="Text Box 120"/>
          <p:cNvSpPr txBox="1">
            <a:spLocks noChangeArrowheads="1"/>
          </p:cNvSpPr>
          <p:nvPr/>
        </p:nvSpPr>
        <p:spPr bwMode="auto">
          <a:xfrm>
            <a:off x="6880225" y="3319463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Our complex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594" name="Rectangle 13"/>
          <p:cNvSpPr>
            <a:spLocks noChangeArrowheads="1"/>
          </p:cNvSpPr>
          <p:nvPr/>
        </p:nvSpPr>
        <p:spPr bwMode="auto">
          <a:xfrm>
            <a:off x="446088" y="3971925"/>
            <a:ext cx="5408612" cy="3714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2030595" name="Text Box 2"/>
          <p:cNvSpPr txBox="1">
            <a:spLocks noChangeArrowheads="1"/>
          </p:cNvSpPr>
          <p:nvPr/>
        </p:nvSpPr>
        <p:spPr bwMode="auto">
          <a:xfrm>
            <a:off x="2784475" y="6257925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 b="1">
                <a:ea typeface="MS PGothic" pitchFamily="34" charset="-128"/>
                <a:cs typeface="Arial" pitchFamily="34" charset="0"/>
              </a:rPr>
              <a:t>TW</a:t>
            </a:r>
          </a:p>
        </p:txBody>
      </p:sp>
      <p:sp>
        <p:nvSpPr>
          <p:cNvPr id="836613" name="Text Box 5"/>
          <p:cNvSpPr txBox="1">
            <a:spLocks noChangeArrowheads="1"/>
          </p:cNvSpPr>
          <p:nvPr/>
        </p:nvSpPr>
        <p:spPr bwMode="auto">
          <a:xfrm>
            <a:off x="6240463" y="4017963"/>
            <a:ext cx="6413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 b="1">
                <a:latin typeface="+mn-lt"/>
                <a:cs typeface="Arial" pitchFamily="34" charset="0"/>
              </a:rPr>
              <a:t>2050</a:t>
            </a:r>
          </a:p>
        </p:txBody>
      </p:sp>
      <p:grpSp>
        <p:nvGrpSpPr>
          <p:cNvPr id="2030597" name="Group 14"/>
          <p:cNvGrpSpPr>
            <a:grpSpLocks/>
          </p:cNvGrpSpPr>
          <p:nvPr/>
        </p:nvGrpSpPr>
        <p:grpSpPr bwMode="auto">
          <a:xfrm>
            <a:off x="314325" y="6072188"/>
            <a:ext cx="7469188" cy="347662"/>
            <a:chOff x="385" y="3825"/>
            <a:chExt cx="4705" cy="219"/>
          </a:xfrm>
        </p:grpSpPr>
        <p:sp>
          <p:nvSpPr>
            <p:cNvPr id="2030598" name="Line 15"/>
            <p:cNvSpPr>
              <a:spLocks noChangeShapeType="1"/>
            </p:cNvSpPr>
            <p:nvPr/>
          </p:nvSpPr>
          <p:spPr bwMode="auto">
            <a:xfrm>
              <a:off x="470" y="3861"/>
              <a:ext cx="4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599" name="Line 16"/>
            <p:cNvSpPr>
              <a:spLocks noChangeShapeType="1"/>
            </p:cNvSpPr>
            <p:nvPr/>
          </p:nvSpPr>
          <p:spPr bwMode="auto">
            <a:xfrm>
              <a:off x="1604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600" name="Line 17"/>
            <p:cNvSpPr>
              <a:spLocks noChangeShapeType="1"/>
            </p:cNvSpPr>
            <p:nvPr/>
          </p:nvSpPr>
          <p:spPr bwMode="auto">
            <a:xfrm>
              <a:off x="2743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601" name="Line 18"/>
            <p:cNvSpPr>
              <a:spLocks noChangeShapeType="1"/>
            </p:cNvSpPr>
            <p:nvPr/>
          </p:nvSpPr>
          <p:spPr bwMode="auto">
            <a:xfrm>
              <a:off x="3877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602" name="Line 19"/>
            <p:cNvSpPr>
              <a:spLocks noChangeShapeType="1"/>
            </p:cNvSpPr>
            <p:nvPr/>
          </p:nvSpPr>
          <p:spPr bwMode="auto">
            <a:xfrm>
              <a:off x="470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603" name="Text Box 20"/>
            <p:cNvSpPr txBox="1">
              <a:spLocks noChangeArrowheads="1"/>
            </p:cNvSpPr>
            <p:nvPr/>
          </p:nvSpPr>
          <p:spPr bwMode="auto">
            <a:xfrm>
              <a:off x="385" y="3830"/>
              <a:ext cx="1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2030604" name="Text Box 21"/>
            <p:cNvSpPr txBox="1">
              <a:spLocks noChangeArrowheads="1"/>
            </p:cNvSpPr>
            <p:nvPr/>
          </p:nvSpPr>
          <p:spPr bwMode="auto">
            <a:xfrm>
              <a:off x="1479" y="3828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10</a:t>
              </a:r>
            </a:p>
          </p:txBody>
        </p:sp>
        <p:sp>
          <p:nvSpPr>
            <p:cNvPr id="2030605" name="Text Box 22"/>
            <p:cNvSpPr txBox="1">
              <a:spLocks noChangeArrowheads="1"/>
            </p:cNvSpPr>
            <p:nvPr/>
          </p:nvSpPr>
          <p:spPr bwMode="auto">
            <a:xfrm>
              <a:off x="2617" y="3825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20</a:t>
              </a:r>
            </a:p>
          </p:txBody>
        </p:sp>
        <p:sp>
          <p:nvSpPr>
            <p:cNvPr id="2030606" name="Text Box 23"/>
            <p:cNvSpPr txBox="1">
              <a:spLocks noChangeArrowheads="1"/>
            </p:cNvSpPr>
            <p:nvPr/>
          </p:nvSpPr>
          <p:spPr bwMode="auto">
            <a:xfrm>
              <a:off x="3740" y="383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30</a:t>
              </a:r>
            </a:p>
          </p:txBody>
        </p:sp>
      </p:grpSp>
      <p:sp>
        <p:nvSpPr>
          <p:cNvPr id="836642" name="Text Box 34"/>
          <p:cNvSpPr txBox="1">
            <a:spLocks noChangeArrowheads="1"/>
          </p:cNvSpPr>
          <p:nvPr/>
        </p:nvSpPr>
        <p:spPr bwMode="auto">
          <a:xfrm>
            <a:off x="2724150" y="431800"/>
            <a:ext cx="4349750" cy="64135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v-SE" sz="3600" b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global concept</a:t>
            </a:r>
          </a:p>
        </p:txBody>
      </p:sp>
      <p:sp>
        <p:nvSpPr>
          <p:cNvPr id="2030608" name="Line 38"/>
          <p:cNvSpPr>
            <a:spLocks noChangeShapeType="1"/>
          </p:cNvSpPr>
          <p:nvPr/>
        </p:nvSpPr>
        <p:spPr bwMode="auto">
          <a:xfrm>
            <a:off x="427038" y="1706563"/>
            <a:ext cx="19050" cy="436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30610" name="Line 16"/>
          <p:cNvSpPr>
            <a:spLocks noChangeShapeType="1"/>
          </p:cNvSpPr>
          <p:nvPr/>
        </p:nvSpPr>
        <p:spPr bwMode="auto">
          <a:xfrm>
            <a:off x="7678738" y="6080125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30611" name="Text Box 21"/>
          <p:cNvSpPr txBox="1">
            <a:spLocks noChangeArrowheads="1"/>
          </p:cNvSpPr>
          <p:nvPr/>
        </p:nvSpPr>
        <p:spPr bwMode="auto">
          <a:xfrm>
            <a:off x="7496175" y="6081713"/>
            <a:ext cx="3889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ea typeface="MS PGothic" pitchFamily="34" charset="-128"/>
                <a:cs typeface="Arial" pitchFamily="34" charset="0"/>
              </a:rPr>
              <a:t>40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924300" y="5256213"/>
            <a:ext cx="1298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 b="1" dirty="0" smtClean="0">
                <a:latin typeface="+mn-lt"/>
                <a:cs typeface="Arial" pitchFamily="34" charset="0"/>
              </a:rPr>
              <a:t>2011: 17 </a:t>
            </a:r>
            <a:r>
              <a:rPr lang="sv-SE" sz="1600" b="1" dirty="0">
                <a:latin typeface="+mn-lt"/>
                <a:cs typeface="Arial" pitchFamily="34" charset="0"/>
              </a:rPr>
              <a:t>TW</a:t>
            </a:r>
          </a:p>
        </p:txBody>
      </p:sp>
      <p:sp>
        <p:nvSpPr>
          <p:cNvPr id="2030616" name="AutoShape 5"/>
          <p:cNvSpPr>
            <a:spLocks/>
          </p:cNvSpPr>
          <p:nvPr/>
        </p:nvSpPr>
        <p:spPr bwMode="auto">
          <a:xfrm rot="-5400000">
            <a:off x="1550988" y="4530725"/>
            <a:ext cx="88900" cy="2305050"/>
          </a:xfrm>
          <a:prstGeom prst="leftBrace">
            <a:avLst>
              <a:gd name="adj1" fmla="val 1858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341438" y="5681663"/>
            <a:ext cx="5953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>
                <a:latin typeface="+mn-lt"/>
                <a:cs typeface="Arial" pitchFamily="34" charset="0"/>
              </a:rPr>
              <a:t>80%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451606" y="5159375"/>
            <a:ext cx="2304000" cy="3714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456369" y="3968750"/>
            <a:ext cx="2304000" cy="3714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230313" y="5146675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1201738" y="3983038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2986273" y="5172631"/>
            <a:ext cx="288000" cy="360363"/>
          </a:xfrm>
          <a:prstGeom prst="rect">
            <a:avLst/>
          </a:prstGeom>
          <a:gradFill>
            <a:gsLst>
              <a:gs pos="0">
                <a:srgbClr val="7B983A"/>
              </a:gs>
              <a:gs pos="80000">
                <a:srgbClr val="97BA4A"/>
              </a:gs>
              <a:gs pos="100000">
                <a:srgbClr val="B9D185"/>
              </a:gs>
            </a:gsLst>
          </a:gra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2758824" y="5169189"/>
            <a:ext cx="1656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2921473" y="5168633"/>
            <a:ext cx="648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277294" y="5173396"/>
            <a:ext cx="432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3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0900"/>
            <a:ext cx="415925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54083" name="Group 3"/>
          <p:cNvGrpSpPr>
            <a:grpSpLocks/>
          </p:cNvGrpSpPr>
          <p:nvPr/>
        </p:nvGrpSpPr>
        <p:grpSpPr bwMode="auto">
          <a:xfrm>
            <a:off x="0" y="1773238"/>
            <a:ext cx="3921125" cy="2967037"/>
            <a:chOff x="0" y="1117"/>
            <a:chExt cx="2470" cy="1869"/>
          </a:xfrm>
        </p:grpSpPr>
        <p:pic>
          <p:nvPicPr>
            <p:cNvPr id="145408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925"/>
              <a:ext cx="998" cy="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5408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7"/>
              <a:ext cx="1166" cy="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54086" name="Oval 6"/>
            <p:cNvSpPr>
              <a:spLocks noChangeAspect="1" noChangeArrowheads="1"/>
            </p:cNvSpPr>
            <p:nvPr/>
          </p:nvSpPr>
          <p:spPr bwMode="auto">
            <a:xfrm>
              <a:off x="1260" y="1776"/>
              <a:ext cx="1210" cy="1210"/>
            </a:xfrm>
            <a:prstGeom prst="ellipse">
              <a:avLst/>
            </a:prstGeom>
            <a:noFill/>
            <a:ln w="57150" cmpd="thinThick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54087" name="Line 7"/>
            <p:cNvSpPr>
              <a:spLocks noChangeShapeType="1"/>
            </p:cNvSpPr>
            <p:nvPr/>
          </p:nvSpPr>
          <p:spPr bwMode="auto">
            <a:xfrm flipH="1">
              <a:off x="567" y="1757"/>
              <a:ext cx="1315" cy="4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54088" name="Line 8"/>
            <p:cNvSpPr>
              <a:spLocks noChangeShapeType="1"/>
            </p:cNvSpPr>
            <p:nvPr/>
          </p:nvSpPr>
          <p:spPr bwMode="auto">
            <a:xfrm flipH="1" flipV="1">
              <a:off x="431" y="1938"/>
              <a:ext cx="998" cy="8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1454089" name="Picture 9" descr="Picture4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1584325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54090" name="Object 10"/>
          <p:cNvGraphicFramePr>
            <a:graphicFrameLocks noChangeAspect="1"/>
          </p:cNvGraphicFramePr>
          <p:nvPr/>
        </p:nvGraphicFramePr>
        <p:xfrm>
          <a:off x="4067175" y="1557338"/>
          <a:ext cx="47529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56" name="CS ChemDraw Drawing" r:id="rId8" imgW="4009339" imgH="856183" progId="ChemDraw.Document.6.0">
                  <p:embed/>
                </p:oleObj>
              </mc:Choice>
              <mc:Fallback>
                <p:oleObj name="CS ChemDraw Drawing" r:id="rId8" imgW="4009339" imgH="856183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557338"/>
                        <a:ext cx="47529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54091" name="Group 11"/>
          <p:cNvGrpSpPr>
            <a:grpSpLocks/>
          </p:cNvGrpSpPr>
          <p:nvPr/>
        </p:nvGrpSpPr>
        <p:grpSpPr bwMode="auto">
          <a:xfrm>
            <a:off x="5032375" y="1824038"/>
            <a:ext cx="720725" cy="736600"/>
            <a:chOff x="2490" y="3322"/>
            <a:chExt cx="454" cy="464"/>
          </a:xfrm>
        </p:grpSpPr>
        <p:pic>
          <p:nvPicPr>
            <p:cNvPr id="1454092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3322"/>
              <a:ext cx="387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454093" name="Object 13"/>
            <p:cNvGraphicFramePr>
              <a:graphicFrameLocks noChangeAspect="1"/>
            </p:cNvGraphicFramePr>
            <p:nvPr/>
          </p:nvGraphicFramePr>
          <p:xfrm>
            <a:off x="2490" y="3648"/>
            <a:ext cx="454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157" name="CS ChemDraw Drawing" r:id="rId11" imgW="603199" imgH="184099" progId="ChemDraw.Document.6.0">
                    <p:embed/>
                  </p:oleObj>
                </mc:Choice>
                <mc:Fallback>
                  <p:oleObj name="CS ChemDraw Drawing" r:id="rId11" imgW="603199" imgH="184099" progId="ChemDraw.Document.6.0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0" y="3648"/>
                          <a:ext cx="454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54094" name="Text Box 14"/>
          <p:cNvSpPr txBox="1">
            <a:spLocks noChangeArrowheads="1"/>
          </p:cNvSpPr>
          <p:nvPr/>
        </p:nvSpPr>
        <p:spPr bwMode="auto">
          <a:xfrm>
            <a:off x="1852613" y="6035675"/>
            <a:ext cx="6726237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v-SE" b="1">
                <a:solidFill>
                  <a:srgbClr val="FF3300"/>
                </a:solidFill>
                <a:latin typeface="Comic Sans MS" pitchFamily="66" charset="0"/>
                <a:ea typeface="MS PGothic" pitchFamily="34" charset="-128"/>
              </a:rPr>
              <a:t>        Aromatic dithiolate ligands</a:t>
            </a:r>
          </a:p>
          <a:p>
            <a:pPr eaLnBrk="0" hangingPunct="0"/>
            <a:r>
              <a:rPr lang="sv-SE" b="1">
                <a:solidFill>
                  <a:srgbClr val="FF3300"/>
                </a:solidFill>
                <a:latin typeface="Comic Sans MS" pitchFamily="66" charset="0"/>
                <a:ea typeface="MS PGothic" pitchFamily="34" charset="-128"/>
              </a:rPr>
              <a:t>Tuning for catalysis at milder potentials</a:t>
            </a:r>
          </a:p>
        </p:txBody>
      </p:sp>
      <p:sp>
        <p:nvSpPr>
          <p:cNvPr id="1454095" name="Text Box 15"/>
          <p:cNvSpPr txBox="1">
            <a:spLocks noChangeArrowheads="1"/>
          </p:cNvSpPr>
          <p:nvPr/>
        </p:nvSpPr>
        <p:spPr bwMode="auto">
          <a:xfrm>
            <a:off x="0" y="0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sv-SE" u="sng">
                <a:solidFill>
                  <a:srgbClr val="4D4D4D"/>
                </a:solidFill>
                <a:latin typeface="Comic Sans MS" pitchFamily="66" charset="0"/>
                <a:ea typeface="MS PGothic" pitchFamily="34" charset="-128"/>
              </a:rPr>
              <a:t>Diiron complexes with aromatic dithiolate ligands</a:t>
            </a:r>
            <a:endParaRPr lang="en-US" u="sng">
              <a:solidFill>
                <a:srgbClr val="4D4D4D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1454096" name="Text Box 16"/>
          <p:cNvSpPr txBox="1">
            <a:spLocks noChangeArrowheads="1"/>
          </p:cNvSpPr>
          <p:nvPr/>
        </p:nvSpPr>
        <p:spPr bwMode="auto">
          <a:xfrm>
            <a:off x="3781425" y="1147763"/>
            <a:ext cx="1222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sz="1600">
                <a:latin typeface="Comic Sans MS" pitchFamily="66" charset="0"/>
                <a:ea typeface="MS PGothic" pitchFamily="34" charset="-128"/>
              </a:rPr>
              <a:t>quinoxaline</a:t>
            </a:r>
          </a:p>
        </p:txBody>
      </p:sp>
      <p:sp>
        <p:nvSpPr>
          <p:cNvPr id="1454097" name="Text Box 17"/>
          <p:cNvSpPr txBox="1">
            <a:spLocks noChangeArrowheads="1"/>
          </p:cNvSpPr>
          <p:nvPr/>
        </p:nvSpPr>
        <p:spPr bwMode="auto">
          <a:xfrm>
            <a:off x="4859338" y="1363663"/>
            <a:ext cx="1139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sv-SE" sz="1600">
                <a:latin typeface="Comic Sans MS" pitchFamily="66" charset="0"/>
                <a:ea typeface="MS PGothic" pitchFamily="34" charset="-128"/>
              </a:rPr>
              <a:t>carborane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42" name="Gruppieren 121"/>
          <p:cNvGrpSpPr>
            <a:grpSpLocks/>
          </p:cNvGrpSpPr>
          <p:nvPr/>
        </p:nvGrpSpPr>
        <p:grpSpPr bwMode="auto">
          <a:xfrm>
            <a:off x="0" y="142875"/>
            <a:ext cx="9144000" cy="6357938"/>
            <a:chOff x="-32" y="142852"/>
            <a:chExt cx="9144000" cy="6357958"/>
          </a:xfrm>
        </p:grpSpPr>
        <p:sp>
          <p:nvSpPr>
            <p:cNvPr id="12" name="Abgerundetes Rechteck 11"/>
            <p:cNvSpPr/>
            <p:nvPr/>
          </p:nvSpPr>
          <p:spPr>
            <a:xfrm>
              <a:off x="-32" y="1000108"/>
              <a:ext cx="9144000" cy="5500702"/>
            </a:xfrm>
            <a:prstGeom prst="roundRect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tx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 dirty="0"/>
            </a:p>
          </p:txBody>
        </p:sp>
        <p:sp>
          <p:nvSpPr>
            <p:cNvPr id="7" name="Ellipse 6"/>
            <p:cNvSpPr/>
            <p:nvPr/>
          </p:nvSpPr>
          <p:spPr>
            <a:xfrm>
              <a:off x="3950190" y="3357562"/>
              <a:ext cx="428628" cy="357190"/>
            </a:xfrm>
            <a:prstGeom prst="ellipse">
              <a:avLst/>
            </a:prstGeom>
            <a:solidFill>
              <a:srgbClr val="F8A6B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graphicFrame>
          <p:nvGraphicFramePr>
            <p:cNvPr id="1187849" name="Object 3"/>
            <p:cNvGraphicFramePr>
              <a:graphicFrameLocks noChangeAspect="1"/>
            </p:cNvGraphicFramePr>
            <p:nvPr/>
          </p:nvGraphicFramePr>
          <p:xfrm>
            <a:off x="3164372" y="2473009"/>
            <a:ext cx="1951032" cy="2241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991" name="CS ChemDraw Drawing" r:id="rId4" imgW="2736726" imgH="3154194" progId="ChemDraw.Document.6.0">
                    <p:embed/>
                  </p:oleObj>
                </mc:Choice>
                <mc:Fallback>
                  <p:oleObj name="CS ChemDraw Drawing" r:id="rId4" imgW="2736726" imgH="3154194" progId="ChemDraw.Document.6.0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4372" y="2473009"/>
                          <a:ext cx="1951032" cy="2241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7850" name="Object 4"/>
            <p:cNvGraphicFramePr>
              <a:graphicFrameLocks noChangeAspect="1"/>
            </p:cNvGraphicFramePr>
            <p:nvPr/>
          </p:nvGraphicFramePr>
          <p:xfrm>
            <a:off x="521166" y="2957516"/>
            <a:ext cx="1568450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992" name="CS ChemDraw Drawing" r:id="rId6" imgW="2207777" imgH="1468877" progId="ChemDraw.Document.6.0">
                    <p:embed/>
                  </p:oleObj>
                </mc:Choice>
                <mc:Fallback>
                  <p:oleObj name="CS ChemDraw Drawing" r:id="rId6" imgW="2207777" imgH="1468877" progId="ChemDraw.Document.6.0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166" y="2957516"/>
                          <a:ext cx="1568450" cy="1042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7851" name="Object 5"/>
            <p:cNvGraphicFramePr>
              <a:graphicFrameLocks noChangeAspect="1"/>
            </p:cNvGraphicFramePr>
            <p:nvPr/>
          </p:nvGraphicFramePr>
          <p:xfrm>
            <a:off x="6690247" y="2643190"/>
            <a:ext cx="1831975" cy="154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993" name="CS ChemDraw Drawing" r:id="rId8" imgW="2578122" imgH="2172781" progId="ChemDraw.Document.6.0">
                    <p:embed/>
                  </p:oleObj>
                </mc:Choice>
                <mc:Fallback>
                  <p:oleObj name="CS ChemDraw Drawing" r:id="rId8" imgW="2578122" imgH="2172781" progId="ChemDraw.Document.6.0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0247" y="2643190"/>
                          <a:ext cx="1831975" cy="1544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10"/>
            <a:srcRect l="461" t="2424" r="77047" b="71667"/>
            <a:stretch>
              <a:fillRect/>
            </a:stretch>
          </p:blipFill>
          <p:spPr bwMode="auto">
            <a:xfrm>
              <a:off x="71406" y="142852"/>
              <a:ext cx="1857388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47" name="Gewitterblitz 46"/>
            <p:cNvSpPr/>
            <p:nvPr/>
          </p:nvSpPr>
          <p:spPr>
            <a:xfrm rot="20686518" flipH="1">
              <a:off x="4217023" y="1907967"/>
              <a:ext cx="1603224" cy="970363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>
                  <a:alpha val="7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164106" y="1142980"/>
              <a:ext cx="500062" cy="500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187855" name="Textfeld 47"/>
            <p:cNvSpPr txBox="1">
              <a:spLocks noChangeArrowheads="1"/>
            </p:cNvSpPr>
            <p:nvPr/>
          </p:nvSpPr>
          <p:spPr bwMode="auto">
            <a:xfrm>
              <a:off x="5236074" y="120228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800">
                  <a:latin typeface="Arial" pitchFamily="34" charset="0"/>
                </a:rPr>
                <a:t>1</a:t>
              </a:r>
              <a:endParaRPr lang="de-DE" sz="1800">
                <a:latin typeface="Arial" pitchFamily="34" charset="0"/>
              </a:endParaRPr>
            </a:p>
          </p:txBody>
        </p:sp>
        <p:sp>
          <p:nvSpPr>
            <p:cNvPr id="73" name="Freihandform 72"/>
            <p:cNvSpPr/>
            <p:nvPr/>
          </p:nvSpPr>
          <p:spPr>
            <a:xfrm rot="21332001">
              <a:off x="1558893" y="2130408"/>
              <a:ext cx="1944688" cy="795341"/>
            </a:xfrm>
            <a:custGeom>
              <a:avLst/>
              <a:gdLst>
                <a:gd name="connsiteX0" fmla="*/ 0 w 1803042"/>
                <a:gd name="connsiteY0" fmla="*/ 515154 h 515154"/>
                <a:gd name="connsiteX1" fmla="*/ 862884 w 1803042"/>
                <a:gd name="connsiteY1" fmla="*/ 0 h 515154"/>
                <a:gd name="connsiteX2" fmla="*/ 1803042 w 1803042"/>
                <a:gd name="connsiteY2" fmla="*/ 515154 h 5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3042" h="515154">
                  <a:moveTo>
                    <a:pt x="0" y="515154"/>
                  </a:moveTo>
                  <a:cubicBezTo>
                    <a:pt x="281188" y="257577"/>
                    <a:pt x="562377" y="0"/>
                    <a:pt x="862884" y="0"/>
                  </a:cubicBezTo>
                  <a:cubicBezTo>
                    <a:pt x="1163391" y="0"/>
                    <a:pt x="1483216" y="257577"/>
                    <a:pt x="1803042" y="51515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75" name="Ellipse 74"/>
            <p:cNvSpPr/>
            <p:nvPr/>
          </p:nvSpPr>
          <p:spPr>
            <a:xfrm>
              <a:off x="2235168" y="2214547"/>
              <a:ext cx="500063" cy="50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187858" name="Textfeld 73"/>
            <p:cNvSpPr txBox="1">
              <a:spLocks noChangeArrowheads="1"/>
            </p:cNvSpPr>
            <p:nvPr/>
          </p:nvSpPr>
          <p:spPr bwMode="auto">
            <a:xfrm>
              <a:off x="2307116" y="22738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800">
                  <a:latin typeface="Arial" pitchFamily="34" charset="0"/>
                </a:rPr>
                <a:t>2</a:t>
              </a:r>
              <a:endParaRPr lang="de-DE" sz="1800">
                <a:latin typeface="Arial" pitchFamily="34" charset="0"/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5807043" y="3286112"/>
              <a:ext cx="500063" cy="500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187860" name="Textfeld 75"/>
            <p:cNvSpPr txBox="1">
              <a:spLocks noChangeArrowheads="1"/>
            </p:cNvSpPr>
            <p:nvPr/>
          </p:nvSpPr>
          <p:spPr bwMode="auto">
            <a:xfrm>
              <a:off x="5879016" y="334542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800">
                  <a:latin typeface="Arial" pitchFamily="34" charset="0"/>
                </a:rPr>
                <a:t>3</a:t>
              </a:r>
              <a:endParaRPr lang="de-DE" sz="1800">
                <a:latin typeface="Arial" pitchFamily="34" charset="0"/>
              </a:endParaRPr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5029168" y="3214675"/>
              <a:ext cx="2055813" cy="346076"/>
            </a:xfrm>
            <a:custGeom>
              <a:avLst/>
              <a:gdLst>
                <a:gd name="connsiteX0" fmla="*/ 0 w 1803042"/>
                <a:gd name="connsiteY0" fmla="*/ 515154 h 515154"/>
                <a:gd name="connsiteX1" fmla="*/ 862884 w 1803042"/>
                <a:gd name="connsiteY1" fmla="*/ 0 h 515154"/>
                <a:gd name="connsiteX2" fmla="*/ 1803042 w 1803042"/>
                <a:gd name="connsiteY2" fmla="*/ 515154 h 5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3042" h="515154">
                  <a:moveTo>
                    <a:pt x="0" y="515154"/>
                  </a:moveTo>
                  <a:cubicBezTo>
                    <a:pt x="281188" y="257577"/>
                    <a:pt x="562377" y="0"/>
                    <a:pt x="862884" y="0"/>
                  </a:cubicBezTo>
                  <a:cubicBezTo>
                    <a:pt x="1163391" y="0"/>
                    <a:pt x="1483216" y="257577"/>
                    <a:pt x="1803042" y="51515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187862" name="Textfeld 78"/>
            <p:cNvSpPr txBox="1">
              <a:spLocks noChangeArrowheads="1"/>
            </p:cNvSpPr>
            <p:nvPr/>
          </p:nvSpPr>
          <p:spPr bwMode="auto">
            <a:xfrm>
              <a:off x="2307116" y="1643050"/>
              <a:ext cx="433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2800" b="1">
                  <a:latin typeface="Garamond" pitchFamily="18" charset="0"/>
                </a:rPr>
                <a:t>e</a:t>
              </a:r>
              <a:r>
                <a:rPr lang="sv-SE" sz="2800" b="1" baseline="30000">
                  <a:latin typeface="Garamond" pitchFamily="18" charset="0"/>
                </a:rPr>
                <a:t>-</a:t>
              </a:r>
              <a:endParaRPr lang="de-DE" sz="2800" b="1" baseline="30000">
                <a:latin typeface="Garamond" pitchFamily="18" charset="0"/>
              </a:endParaRPr>
            </a:p>
          </p:txBody>
        </p:sp>
        <p:sp>
          <p:nvSpPr>
            <p:cNvPr id="1187863" name="Textfeld 79"/>
            <p:cNvSpPr txBox="1">
              <a:spLocks noChangeArrowheads="1"/>
            </p:cNvSpPr>
            <p:nvPr/>
          </p:nvSpPr>
          <p:spPr bwMode="auto">
            <a:xfrm>
              <a:off x="5872004" y="2714620"/>
              <a:ext cx="4331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2800" b="1">
                  <a:latin typeface="Garamond" pitchFamily="18" charset="0"/>
                </a:rPr>
                <a:t>e</a:t>
              </a:r>
              <a:r>
                <a:rPr lang="sv-SE" sz="2800" b="1" baseline="30000">
                  <a:latin typeface="Garamond" pitchFamily="18" charset="0"/>
                </a:rPr>
                <a:t>-</a:t>
              </a:r>
              <a:endParaRPr lang="de-DE" sz="2800" b="1" baseline="30000">
                <a:latin typeface="Garamond" pitchFamily="18" charset="0"/>
              </a:endParaRPr>
            </a:p>
          </p:txBody>
        </p:sp>
        <p:sp>
          <p:nvSpPr>
            <p:cNvPr id="81" name="Freihandform 80"/>
            <p:cNvSpPr/>
            <p:nvPr/>
          </p:nvSpPr>
          <p:spPr>
            <a:xfrm flipV="1">
              <a:off x="1390618" y="4491029"/>
              <a:ext cx="5988050" cy="1366841"/>
            </a:xfrm>
            <a:custGeom>
              <a:avLst/>
              <a:gdLst>
                <a:gd name="connsiteX0" fmla="*/ 0 w 1803042"/>
                <a:gd name="connsiteY0" fmla="*/ 515154 h 515154"/>
                <a:gd name="connsiteX1" fmla="*/ 862884 w 1803042"/>
                <a:gd name="connsiteY1" fmla="*/ 0 h 515154"/>
                <a:gd name="connsiteX2" fmla="*/ 1803042 w 1803042"/>
                <a:gd name="connsiteY2" fmla="*/ 515154 h 5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3042" h="515154">
                  <a:moveTo>
                    <a:pt x="0" y="515154"/>
                  </a:moveTo>
                  <a:cubicBezTo>
                    <a:pt x="281188" y="257577"/>
                    <a:pt x="562377" y="0"/>
                    <a:pt x="862884" y="0"/>
                  </a:cubicBezTo>
                  <a:cubicBezTo>
                    <a:pt x="1163391" y="0"/>
                    <a:pt x="1483216" y="257577"/>
                    <a:pt x="1803042" y="51515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82" name="Ellipse 81"/>
            <p:cNvSpPr/>
            <p:nvPr/>
          </p:nvSpPr>
          <p:spPr>
            <a:xfrm>
              <a:off x="4021106" y="5214931"/>
              <a:ext cx="500062" cy="50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187866" name="Textfeld 82"/>
            <p:cNvSpPr txBox="1">
              <a:spLocks noChangeArrowheads="1"/>
            </p:cNvSpPr>
            <p:nvPr/>
          </p:nvSpPr>
          <p:spPr bwMode="auto">
            <a:xfrm>
              <a:off x="4093066" y="527424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800">
                  <a:latin typeface="Arial" pitchFamily="34" charset="0"/>
                </a:rPr>
                <a:t>4</a:t>
              </a:r>
              <a:endParaRPr lang="de-DE" sz="1800">
                <a:latin typeface="Arial" pitchFamily="34" charset="0"/>
              </a:endParaRPr>
            </a:p>
          </p:txBody>
        </p:sp>
        <p:sp>
          <p:nvSpPr>
            <p:cNvPr id="1187867" name="Textfeld 83"/>
            <p:cNvSpPr txBox="1">
              <a:spLocks noChangeArrowheads="1"/>
            </p:cNvSpPr>
            <p:nvPr/>
          </p:nvSpPr>
          <p:spPr bwMode="auto">
            <a:xfrm>
              <a:off x="4000496" y="5845750"/>
              <a:ext cx="6559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2800" b="1">
                  <a:latin typeface="Garamond" pitchFamily="18" charset="0"/>
                </a:rPr>
                <a:t>H</a:t>
              </a:r>
              <a:r>
                <a:rPr lang="sv-SE" sz="2800" b="1" baseline="30000">
                  <a:latin typeface="Garamond" pitchFamily="18" charset="0"/>
                </a:rPr>
                <a:t>+</a:t>
              </a:r>
              <a:endParaRPr lang="de-DE" sz="2800" b="1" baseline="30000">
                <a:latin typeface="Garamond" pitchFamily="18" charset="0"/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7092918" y="500041"/>
              <a:ext cx="214313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89" name="Ellipse 88"/>
            <p:cNvSpPr/>
            <p:nvPr/>
          </p:nvSpPr>
          <p:spPr>
            <a:xfrm>
              <a:off x="6950043" y="1000105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0" name="Ellipse 89"/>
            <p:cNvSpPr/>
            <p:nvPr/>
          </p:nvSpPr>
          <p:spPr>
            <a:xfrm>
              <a:off x="6807168" y="428603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1" name="Ellipse 90"/>
            <p:cNvSpPr/>
            <p:nvPr/>
          </p:nvSpPr>
          <p:spPr>
            <a:xfrm>
              <a:off x="7307231" y="1214418"/>
              <a:ext cx="214312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2" name="Ellipse 91"/>
            <p:cNvSpPr/>
            <p:nvPr/>
          </p:nvSpPr>
          <p:spPr>
            <a:xfrm>
              <a:off x="6807168" y="1357294"/>
              <a:ext cx="214313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3" name="Ellipse 92"/>
            <p:cNvSpPr/>
            <p:nvPr/>
          </p:nvSpPr>
          <p:spPr>
            <a:xfrm>
              <a:off x="7021481" y="1285856"/>
              <a:ext cx="214312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4" name="Ellipse 93"/>
            <p:cNvSpPr/>
            <p:nvPr/>
          </p:nvSpPr>
          <p:spPr>
            <a:xfrm>
              <a:off x="6950043" y="1643045"/>
              <a:ext cx="214313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5" name="Ellipse 94"/>
            <p:cNvSpPr/>
            <p:nvPr/>
          </p:nvSpPr>
          <p:spPr>
            <a:xfrm>
              <a:off x="7235793" y="1571606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6" name="Ellipse 95"/>
            <p:cNvSpPr/>
            <p:nvPr/>
          </p:nvSpPr>
          <p:spPr>
            <a:xfrm>
              <a:off x="7064343" y="1828782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7" name="Ellipse 96"/>
            <p:cNvSpPr/>
            <p:nvPr/>
          </p:nvSpPr>
          <p:spPr>
            <a:xfrm>
              <a:off x="7216743" y="1981183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8" name="Ellipse 97"/>
            <p:cNvSpPr/>
            <p:nvPr/>
          </p:nvSpPr>
          <p:spPr>
            <a:xfrm>
              <a:off x="7369143" y="2133583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99" name="Ellipse 98"/>
            <p:cNvSpPr/>
            <p:nvPr/>
          </p:nvSpPr>
          <p:spPr>
            <a:xfrm>
              <a:off x="7450106" y="2357422"/>
              <a:ext cx="214312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6592856" y="642917"/>
              <a:ext cx="214312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6735731" y="928667"/>
              <a:ext cx="214312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6950043" y="714354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7235793" y="928667"/>
              <a:ext cx="214313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6740493" y="1181080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7092918" y="1142980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7045293" y="1485881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7378668" y="1428731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7350093" y="1790682"/>
              <a:ext cx="214313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7521543" y="2071671"/>
              <a:ext cx="214313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7450106" y="1928796"/>
              <a:ext cx="214312" cy="214313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7450106" y="1571606"/>
              <a:ext cx="214312" cy="214314"/>
            </a:xfrm>
            <a:prstGeom prst="ellipse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7950168" y="1357294"/>
              <a:ext cx="500063" cy="500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sp>
          <p:nvSpPr>
            <p:cNvPr id="1187893" name="Textfeld 112"/>
            <p:cNvSpPr txBox="1">
              <a:spLocks noChangeArrowheads="1"/>
            </p:cNvSpPr>
            <p:nvPr/>
          </p:nvSpPr>
          <p:spPr bwMode="auto">
            <a:xfrm>
              <a:off x="8022156" y="14165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800">
                  <a:latin typeface="Arial" pitchFamily="34" charset="0"/>
                </a:rPr>
                <a:t>5</a:t>
              </a:r>
              <a:endParaRPr lang="de-DE" sz="1800">
                <a:latin typeface="Arial" pitchFamily="34" charset="0"/>
              </a:endParaRP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6807710" y="1357298"/>
              <a:ext cx="997389" cy="52322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tint val="66000"/>
                    <a:satMod val="160000"/>
                  </a:srgbClr>
                </a:gs>
                <a:gs pos="50000">
                  <a:srgbClr val="3366FF">
                    <a:tint val="44500"/>
                    <a:satMod val="160000"/>
                  </a:srgbClr>
                </a:gs>
                <a:gs pos="100000">
                  <a:srgbClr val="3366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2800" b="1" dirty="0">
                  <a:latin typeface="Garamond" pitchFamily="18" charset="0"/>
                </a:rPr>
                <a:t>½ H</a:t>
              </a:r>
              <a:r>
                <a:rPr lang="sv-SE" sz="2800" b="1" baseline="-25000" dirty="0">
                  <a:latin typeface="Garamond" pitchFamily="18" charset="0"/>
                </a:rPr>
                <a:t>2</a:t>
              </a:r>
              <a:endParaRPr lang="de-DE" sz="2800" b="1" baseline="-25000" dirty="0">
                <a:latin typeface="Garamond" pitchFamily="18" charset="0"/>
              </a:endParaRPr>
            </a:p>
          </p:txBody>
        </p:sp>
        <p:sp>
          <p:nvSpPr>
            <p:cNvPr id="1187897" name="Textfeld 114"/>
            <p:cNvSpPr txBox="1">
              <a:spLocks noChangeArrowheads="1"/>
            </p:cNvSpPr>
            <p:nvPr/>
          </p:nvSpPr>
          <p:spPr bwMode="auto">
            <a:xfrm>
              <a:off x="821718" y="4000504"/>
              <a:ext cx="13628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 b="1">
                  <a:latin typeface="Garamond" pitchFamily="18" charset="0"/>
                </a:rPr>
                <a:t>Ascorbic acid</a:t>
              </a:r>
              <a:endParaRPr lang="de-DE" sz="1600" b="1">
                <a:latin typeface="Garamond" pitchFamily="18" charset="0"/>
              </a:endParaRPr>
            </a:p>
          </p:txBody>
        </p:sp>
        <p:sp>
          <p:nvSpPr>
            <p:cNvPr id="1187898" name="Textfeld 115"/>
            <p:cNvSpPr txBox="1">
              <a:spLocks noChangeArrowheads="1"/>
            </p:cNvSpPr>
            <p:nvPr/>
          </p:nvSpPr>
          <p:spPr bwMode="auto">
            <a:xfrm>
              <a:off x="3735876" y="4714884"/>
              <a:ext cx="11213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 b="1">
                  <a:latin typeface="Garamond" pitchFamily="18" charset="0"/>
                </a:rPr>
                <a:t>Ru(bpy)</a:t>
              </a:r>
              <a:r>
                <a:rPr lang="sv-SE" sz="1600" b="1" baseline="-25000">
                  <a:latin typeface="Garamond" pitchFamily="18" charset="0"/>
                </a:rPr>
                <a:t>3</a:t>
              </a:r>
              <a:r>
                <a:rPr lang="sv-SE" sz="1600" b="1" baseline="30000">
                  <a:latin typeface="Garamond" pitchFamily="18" charset="0"/>
                </a:rPr>
                <a:t>2+</a:t>
              </a:r>
              <a:endParaRPr lang="de-DE" sz="1600" b="1" baseline="30000">
                <a:latin typeface="Garamond" pitchFamily="18" charset="0"/>
              </a:endParaRPr>
            </a:p>
          </p:txBody>
        </p:sp>
        <p:sp>
          <p:nvSpPr>
            <p:cNvPr id="1187899" name="Textfeld 116"/>
            <p:cNvSpPr txBox="1">
              <a:spLocks noChangeArrowheads="1"/>
            </p:cNvSpPr>
            <p:nvPr/>
          </p:nvSpPr>
          <p:spPr bwMode="auto">
            <a:xfrm>
              <a:off x="6736272" y="4143380"/>
              <a:ext cx="19791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 b="1">
                  <a:latin typeface="Garamond" pitchFamily="18" charset="0"/>
                </a:rPr>
                <a:t>Fe</a:t>
              </a:r>
              <a:r>
                <a:rPr lang="sv-SE" sz="1600" b="1" baseline="-25000">
                  <a:latin typeface="Garamond" pitchFamily="18" charset="0"/>
                </a:rPr>
                <a:t>2</a:t>
              </a:r>
              <a:r>
                <a:rPr lang="sv-SE" sz="1600" b="1">
                  <a:latin typeface="Garamond" pitchFamily="18" charset="0"/>
                </a:rPr>
                <a:t>(</a:t>
              </a:r>
              <a:r>
                <a:rPr lang="el-GR" sz="1600" b="1">
                  <a:latin typeface="Garamond" pitchFamily="18" charset="0"/>
                </a:rPr>
                <a:t>μ</a:t>
              </a:r>
              <a:r>
                <a:rPr lang="sv-SE" sz="1600" b="1">
                  <a:latin typeface="Garamond" pitchFamily="18" charset="0"/>
                </a:rPr>
                <a:t>-Cl</a:t>
              </a:r>
              <a:r>
                <a:rPr lang="sv-SE" sz="1600" b="1" baseline="-25000">
                  <a:latin typeface="Garamond" pitchFamily="18" charset="0"/>
                </a:rPr>
                <a:t>2</a:t>
              </a:r>
              <a:r>
                <a:rPr lang="sv-SE" sz="1600" b="1">
                  <a:latin typeface="Garamond" pitchFamily="18" charset="0"/>
                </a:rPr>
                <a:t>-bdt)(CO)</a:t>
              </a:r>
              <a:r>
                <a:rPr lang="sv-SE" sz="1600" b="1" baseline="-25000">
                  <a:latin typeface="Garamond" pitchFamily="18" charset="0"/>
                </a:rPr>
                <a:t>6</a:t>
              </a:r>
              <a:endParaRPr lang="de-DE" sz="1600" b="1" baseline="-25000">
                <a:latin typeface="Garamond" pitchFamily="18" charset="0"/>
              </a:endParaRPr>
            </a:p>
          </p:txBody>
        </p:sp>
      </p:grpSp>
      <p:sp>
        <p:nvSpPr>
          <p:cNvPr id="1187900" name="Textfeld 117"/>
          <p:cNvSpPr txBox="1">
            <a:spLocks noChangeArrowheads="1"/>
          </p:cNvSpPr>
          <p:nvPr/>
        </p:nvSpPr>
        <p:spPr bwMode="auto">
          <a:xfrm>
            <a:off x="2546350" y="0"/>
            <a:ext cx="402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v-SE" sz="3200" b="1" u="sng">
                <a:latin typeface="Garamond" pitchFamily="18" charset="0"/>
              </a:rPr>
              <a:t>Bimolecular approach</a:t>
            </a:r>
            <a:endParaRPr lang="de-DE" sz="3200" b="1" u="sng">
              <a:latin typeface="Garamond" pitchFamily="18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9144000" y="0"/>
            <a:ext cx="2500313" cy="677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400" u="sng" dirty="0">
                <a:latin typeface="Arial" charset="0"/>
              </a:rPr>
              <a:t>Setup:</a:t>
            </a:r>
            <a:br>
              <a:rPr lang="sv-SE" sz="1400" u="sng" dirty="0">
                <a:latin typeface="Arial" charset="0"/>
              </a:rPr>
            </a:br>
            <a:endParaRPr lang="sv-SE" sz="1400" u="sng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sz="1400" dirty="0">
                <a:latin typeface="Arial" charset="0"/>
              </a:rPr>
              <a:t>150 W halogen lamp as light source</a:t>
            </a:r>
          </a:p>
          <a:p>
            <a:pPr>
              <a:defRPr/>
            </a:pPr>
            <a:endParaRPr lang="sv-SE" sz="1400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sz="1400" dirty="0">
                <a:latin typeface="Arial" charset="0"/>
              </a:rPr>
              <a:t> 455 nm long-pass filter + infrared filter</a:t>
            </a:r>
          </a:p>
          <a:p>
            <a:pPr>
              <a:defRPr/>
            </a:pPr>
            <a:endParaRPr lang="sv-SE" sz="1400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sz="1400" dirty="0">
                <a:latin typeface="Arial" charset="0"/>
              </a:rPr>
              <a:t> light power at sample (=after filtering) ~ 1 W</a:t>
            </a:r>
          </a:p>
          <a:p>
            <a:pPr>
              <a:defRPr/>
            </a:pPr>
            <a:endParaRPr lang="sv-SE" sz="1400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sz="1400" dirty="0">
                <a:latin typeface="Arial" charset="0"/>
              </a:rPr>
              <a:t> sample degassed and under Ar atmosphere </a:t>
            </a:r>
          </a:p>
          <a:p>
            <a:pPr>
              <a:defRPr/>
            </a:pPr>
            <a:endParaRPr lang="sv-SE" sz="1400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sz="1400" dirty="0">
                <a:latin typeface="Arial" charset="0"/>
              </a:rPr>
              <a:t> solvent: </a:t>
            </a:r>
          </a:p>
          <a:p>
            <a:pPr>
              <a:defRPr/>
            </a:pPr>
            <a:r>
              <a:rPr lang="sv-SE" sz="1400" dirty="0">
                <a:latin typeface="Arial" charset="0"/>
              </a:rPr>
              <a:t>H</a:t>
            </a:r>
            <a:r>
              <a:rPr lang="sv-SE" sz="1400" baseline="-25000" dirty="0">
                <a:latin typeface="Arial" charset="0"/>
              </a:rPr>
              <a:t>2</a:t>
            </a:r>
            <a:r>
              <a:rPr lang="sv-SE" sz="1400" dirty="0">
                <a:latin typeface="Arial" charset="0"/>
              </a:rPr>
              <a:t>O:Acetonitrile 1:1 </a:t>
            </a:r>
            <a:r>
              <a:rPr lang="sv-SE" sz="1400" b="1" dirty="0">
                <a:latin typeface="Arial" charset="0"/>
              </a:rPr>
              <a:t>or</a:t>
            </a:r>
            <a:r>
              <a:rPr lang="sv-SE" sz="1400" dirty="0">
                <a:latin typeface="Arial" charset="0"/>
              </a:rPr>
              <a:t/>
            </a:r>
            <a:br>
              <a:rPr lang="sv-SE" sz="1400" dirty="0">
                <a:latin typeface="Arial" charset="0"/>
              </a:rPr>
            </a:br>
            <a:r>
              <a:rPr lang="sv-SE" sz="1400" dirty="0">
                <a:latin typeface="Arial" charset="0"/>
              </a:rPr>
              <a:t>H</a:t>
            </a:r>
            <a:r>
              <a:rPr lang="sv-SE" sz="1400" baseline="-25000" dirty="0">
                <a:latin typeface="Arial" charset="0"/>
              </a:rPr>
              <a:t>2</a:t>
            </a:r>
            <a:r>
              <a:rPr lang="sv-SE" sz="1400" dirty="0">
                <a:latin typeface="Arial" charset="0"/>
              </a:rPr>
              <a:t>O:Dimethylformamide 1:1</a:t>
            </a:r>
          </a:p>
          <a:p>
            <a:pPr>
              <a:buFont typeface="Arial" pitchFamily="34" charset="0"/>
              <a:buChar char="•"/>
              <a:defRPr/>
            </a:pPr>
            <a:endParaRPr lang="sv-SE" sz="1400" dirty="0"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sz="1400" dirty="0">
                <a:latin typeface="Arial" charset="0"/>
              </a:rPr>
              <a:t> typical concentrations:</a:t>
            </a:r>
            <a:br>
              <a:rPr lang="sv-SE" sz="1400" dirty="0">
                <a:latin typeface="Arial" charset="0"/>
              </a:rPr>
            </a:br>
            <a:endParaRPr lang="sv-SE" sz="1400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sv-SE" sz="1400" dirty="0">
                <a:latin typeface="Arial" charset="0"/>
              </a:rPr>
              <a:t>Ascorbic acid: 0.1M</a:t>
            </a:r>
            <a:br>
              <a:rPr lang="sv-SE" sz="1400" dirty="0">
                <a:latin typeface="Arial" charset="0"/>
              </a:rPr>
            </a:br>
            <a:endParaRPr lang="sv-SE" sz="1400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sv-SE" sz="1400" dirty="0">
                <a:latin typeface="Arial" charset="0"/>
              </a:rPr>
              <a:t>Sensitizer: 140 </a:t>
            </a:r>
            <a:r>
              <a:rPr lang="el-GR" sz="1400" b="1" dirty="0">
                <a:latin typeface="Garamond" pitchFamily="18" charset="0"/>
              </a:rPr>
              <a:t>μ</a:t>
            </a:r>
            <a:r>
              <a:rPr lang="sv-SE" sz="1400" dirty="0">
                <a:latin typeface="Arial" charset="0"/>
              </a:rPr>
              <a:t>M</a:t>
            </a:r>
            <a:br>
              <a:rPr lang="sv-SE" sz="1400" dirty="0">
                <a:latin typeface="Arial" charset="0"/>
              </a:rPr>
            </a:br>
            <a:endParaRPr lang="sv-SE" sz="1400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sv-SE" sz="1400" dirty="0">
                <a:latin typeface="Arial" charset="0"/>
              </a:rPr>
              <a:t>Catalyst: 14 </a:t>
            </a:r>
            <a:r>
              <a:rPr lang="el-GR" sz="1400" b="1" dirty="0">
                <a:latin typeface="Garamond" pitchFamily="18" charset="0"/>
              </a:rPr>
              <a:t>μ</a:t>
            </a:r>
            <a:r>
              <a:rPr lang="sv-SE" sz="1400" b="1" dirty="0">
                <a:latin typeface="Garamond" pitchFamily="18" charset="0"/>
              </a:rPr>
              <a:t>M</a:t>
            </a:r>
          </a:p>
          <a:p>
            <a:pPr marL="342900" indent="-342900">
              <a:defRPr/>
            </a:pPr>
            <a:endParaRPr lang="sv-SE" sz="1400" b="1" dirty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sv-SE" sz="1400" dirty="0">
                <a:latin typeface="+mn-lt"/>
              </a:rPr>
              <a:t>typical sample volume: 2.6 ml </a:t>
            </a:r>
            <a:br>
              <a:rPr lang="sv-SE" sz="1400" dirty="0">
                <a:latin typeface="+mn-lt"/>
              </a:rPr>
            </a:br>
            <a:endParaRPr lang="sv-SE" sz="1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sv-SE" sz="1400" dirty="0">
                <a:latin typeface="+mn-lt"/>
              </a:rPr>
              <a:t>H</a:t>
            </a:r>
            <a:r>
              <a:rPr lang="sv-SE" sz="1400" baseline="-25000" dirty="0">
                <a:latin typeface="Arial" charset="0"/>
              </a:rPr>
              <a:t>2</a:t>
            </a:r>
            <a:r>
              <a:rPr lang="sv-SE" sz="1400" dirty="0">
                <a:latin typeface="Arial" charset="0"/>
              </a:rPr>
              <a:t> detected</a:t>
            </a:r>
            <a:endParaRPr lang="sv-SE" sz="1400" dirty="0">
              <a:latin typeface="+mn-lt"/>
            </a:endParaRPr>
          </a:p>
          <a:p>
            <a:pPr>
              <a:defRPr/>
            </a:pPr>
            <a:r>
              <a:rPr lang="sv-SE" sz="1400" dirty="0">
                <a:latin typeface="Arial" charset="0"/>
              </a:rPr>
              <a:t> by gas chromatography</a:t>
            </a:r>
            <a:endParaRPr lang="de-DE" sz="1400" dirty="0">
              <a:latin typeface="Arial" charset="0"/>
            </a:endParaRPr>
          </a:p>
        </p:txBody>
      </p:sp>
      <p:sp>
        <p:nvSpPr>
          <p:cNvPr id="1187902" name="Textfeld 119"/>
          <p:cNvSpPr txBox="1">
            <a:spLocks noChangeArrowheads="1"/>
          </p:cNvSpPr>
          <p:nvPr/>
        </p:nvSpPr>
        <p:spPr bwMode="auto">
          <a:xfrm>
            <a:off x="-2428875" y="152400"/>
            <a:ext cx="2357437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400" u="sng">
                <a:latin typeface="Arial" pitchFamily="34" charset="0"/>
              </a:rPr>
              <a:t>Components:</a:t>
            </a:r>
            <a:br>
              <a:rPr lang="sv-SE" sz="1400" u="sng">
                <a:latin typeface="Arial" pitchFamily="34" charset="0"/>
              </a:rPr>
            </a:br>
            <a:endParaRPr lang="sv-SE" sz="1400" u="sng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v-SE" sz="1400">
                <a:latin typeface="Arial" pitchFamily="34" charset="0"/>
              </a:rPr>
              <a:t> Ascorbic acid as proton </a:t>
            </a:r>
            <a:r>
              <a:rPr lang="sv-SE" sz="1400" b="1">
                <a:latin typeface="Arial" pitchFamily="34" charset="0"/>
              </a:rPr>
              <a:t>and</a:t>
            </a:r>
            <a:r>
              <a:rPr lang="sv-SE" sz="1400">
                <a:latin typeface="Arial" pitchFamily="34" charset="0"/>
              </a:rPr>
              <a:t> electron donor</a:t>
            </a:r>
          </a:p>
          <a:p>
            <a:endParaRPr lang="sv-SE" sz="140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v-SE" sz="1400">
                <a:latin typeface="Arial" pitchFamily="34" charset="0"/>
              </a:rPr>
              <a:t> Ruthenium(II)tris-bipyridine as photosensitizer</a:t>
            </a:r>
          </a:p>
          <a:p>
            <a:pPr>
              <a:buFont typeface="Arial" pitchFamily="34" charset="0"/>
              <a:buChar char="•"/>
            </a:pPr>
            <a:endParaRPr lang="sv-SE" sz="140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v-SE" sz="1400">
                <a:latin typeface="Arial" pitchFamily="34" charset="0"/>
              </a:rPr>
              <a:t> Diiron-(</a:t>
            </a:r>
            <a:r>
              <a:rPr lang="el-GR" sz="1400" b="1">
                <a:latin typeface="Garamond" pitchFamily="18" charset="0"/>
              </a:rPr>
              <a:t>μ</a:t>
            </a:r>
            <a:r>
              <a:rPr lang="sv-SE" sz="1400" b="1">
                <a:latin typeface="Garamond" pitchFamily="18" charset="0"/>
              </a:rPr>
              <a:t>-</a:t>
            </a:r>
            <a:r>
              <a:rPr lang="sv-SE" sz="1400">
                <a:latin typeface="Arial" pitchFamily="34" charset="0"/>
              </a:rPr>
              <a:t>Dichlorobenzene-dithiolate)hexacarbonyl catalyst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7" name="Object 1"/>
          <p:cNvGraphicFramePr>
            <a:graphicFrameLocks noGrp="1" noChangeAspect="1"/>
          </p:cNvGraphicFramePr>
          <p:nvPr>
            <p:ph/>
          </p:nvPr>
        </p:nvGraphicFramePr>
        <p:xfrm>
          <a:off x="790575" y="1690688"/>
          <a:ext cx="2921000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570" name="CS ChemDraw Drawing" r:id="rId4" imgW="1749171" imgH="2235327" progId="ChemDraw.Document.6.0">
                  <p:embed/>
                </p:oleObj>
              </mc:Choice>
              <mc:Fallback>
                <p:oleObj name="CS ChemDraw Drawing" r:id="rId4" imgW="1749171" imgH="223532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1690688"/>
                        <a:ext cx="2921000" cy="373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046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sv-SE" sz="3200" b="1">
                <a:solidFill>
                  <a:srgbClr val="FF0000"/>
                </a:solidFill>
                <a:ea typeface="MS PGothic" pitchFamily="34" charset="-128"/>
              </a:rPr>
              <a:t>An interesting development – complexes with only one Fe can also make hydrogen.</a:t>
            </a:r>
            <a:endParaRPr lang="en-US" sz="3200" b="1">
              <a:solidFill>
                <a:srgbClr val="FF0000"/>
              </a:solidFill>
              <a:ea typeface="MS PGothic" pitchFamily="34" charset="-128"/>
            </a:endParaRPr>
          </a:p>
        </p:txBody>
      </p:sp>
      <p:grpSp>
        <p:nvGrpSpPr>
          <p:cNvPr id="1470469" name="Group 5"/>
          <p:cNvGrpSpPr>
            <a:grpSpLocks/>
          </p:cNvGrpSpPr>
          <p:nvPr/>
        </p:nvGrpSpPr>
        <p:grpSpPr bwMode="auto">
          <a:xfrm>
            <a:off x="5343525" y="2109788"/>
            <a:ext cx="1423988" cy="2195512"/>
            <a:chOff x="3024" y="1041"/>
            <a:chExt cx="897" cy="1383"/>
          </a:xfrm>
        </p:grpSpPr>
        <p:sp>
          <p:nvSpPr>
            <p:cNvPr id="1470470" name="Line 6"/>
            <p:cNvSpPr>
              <a:spLocks noChangeShapeType="1"/>
            </p:cNvSpPr>
            <p:nvPr/>
          </p:nvSpPr>
          <p:spPr bwMode="auto">
            <a:xfrm flipV="1">
              <a:off x="3431" y="1056"/>
              <a:ext cx="47" cy="18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71" name="Freeform 7"/>
            <p:cNvSpPr>
              <a:spLocks/>
            </p:cNvSpPr>
            <p:nvPr/>
          </p:nvSpPr>
          <p:spPr bwMode="auto">
            <a:xfrm>
              <a:off x="3414" y="1052"/>
              <a:ext cx="67" cy="191"/>
            </a:xfrm>
            <a:custGeom>
              <a:avLst/>
              <a:gdLst>
                <a:gd name="T0" fmla="*/ 34 w 67"/>
                <a:gd name="T1" fmla="*/ 191 h 191"/>
                <a:gd name="T2" fmla="*/ 0 w 67"/>
                <a:gd name="T3" fmla="*/ 191 h 191"/>
                <a:gd name="T4" fmla="*/ 61 w 67"/>
                <a:gd name="T5" fmla="*/ 0 h 191"/>
                <a:gd name="T6" fmla="*/ 67 w 67"/>
                <a:gd name="T7" fmla="*/ 6 h 191"/>
                <a:gd name="T8" fmla="*/ 34 w 67"/>
                <a:gd name="T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91">
                  <a:moveTo>
                    <a:pt x="34" y="191"/>
                  </a:moveTo>
                  <a:lnTo>
                    <a:pt x="0" y="191"/>
                  </a:lnTo>
                  <a:lnTo>
                    <a:pt x="61" y="0"/>
                  </a:lnTo>
                  <a:lnTo>
                    <a:pt x="67" y="6"/>
                  </a:lnTo>
                  <a:lnTo>
                    <a:pt x="34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72" name="Line 8"/>
            <p:cNvSpPr>
              <a:spLocks noChangeShapeType="1"/>
            </p:cNvSpPr>
            <p:nvPr/>
          </p:nvSpPr>
          <p:spPr bwMode="auto">
            <a:xfrm flipH="1" flipV="1">
              <a:off x="3431" y="1245"/>
              <a:ext cx="41" cy="15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73" name="Freeform 9"/>
            <p:cNvSpPr>
              <a:spLocks/>
            </p:cNvSpPr>
            <p:nvPr/>
          </p:nvSpPr>
          <p:spPr bwMode="auto">
            <a:xfrm>
              <a:off x="3414" y="1243"/>
              <a:ext cx="60" cy="160"/>
            </a:xfrm>
            <a:custGeom>
              <a:avLst/>
              <a:gdLst>
                <a:gd name="T0" fmla="*/ 60 w 60"/>
                <a:gd name="T1" fmla="*/ 156 h 160"/>
                <a:gd name="T2" fmla="*/ 58 w 60"/>
                <a:gd name="T3" fmla="*/ 160 h 160"/>
                <a:gd name="T4" fmla="*/ 43 w 60"/>
                <a:gd name="T5" fmla="*/ 128 h 160"/>
                <a:gd name="T6" fmla="*/ 0 w 60"/>
                <a:gd name="T7" fmla="*/ 0 h 160"/>
                <a:gd name="T8" fmla="*/ 34 w 60"/>
                <a:gd name="T9" fmla="*/ 0 h 160"/>
                <a:gd name="T10" fmla="*/ 60 w 60"/>
                <a:gd name="T11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60">
                  <a:moveTo>
                    <a:pt x="60" y="156"/>
                  </a:moveTo>
                  <a:lnTo>
                    <a:pt x="58" y="160"/>
                  </a:lnTo>
                  <a:lnTo>
                    <a:pt x="43" y="128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74" name="Freeform 10"/>
            <p:cNvSpPr>
              <a:spLocks/>
            </p:cNvSpPr>
            <p:nvPr/>
          </p:nvSpPr>
          <p:spPr bwMode="auto">
            <a:xfrm>
              <a:off x="3466" y="1111"/>
              <a:ext cx="103" cy="228"/>
            </a:xfrm>
            <a:custGeom>
              <a:avLst/>
              <a:gdLst>
                <a:gd name="T0" fmla="*/ 2 w 103"/>
                <a:gd name="T1" fmla="*/ 113 h 228"/>
                <a:gd name="T2" fmla="*/ 49 w 103"/>
                <a:gd name="T3" fmla="*/ 228 h 228"/>
                <a:gd name="T4" fmla="*/ 102 w 103"/>
                <a:gd name="T5" fmla="*/ 115 h 228"/>
                <a:gd name="T6" fmla="*/ 54 w 103"/>
                <a:gd name="T7" fmla="*/ 1 h 228"/>
                <a:gd name="T8" fmla="*/ 2 w 103"/>
                <a:gd name="T9" fmla="*/ 113 h 228"/>
                <a:gd name="T10" fmla="*/ 49 w 103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228">
                  <a:moveTo>
                    <a:pt x="2" y="113"/>
                  </a:moveTo>
                  <a:cubicBezTo>
                    <a:pt x="0" y="177"/>
                    <a:pt x="22" y="227"/>
                    <a:pt x="49" y="228"/>
                  </a:cubicBezTo>
                  <a:cubicBezTo>
                    <a:pt x="77" y="228"/>
                    <a:pt x="101" y="177"/>
                    <a:pt x="102" y="115"/>
                  </a:cubicBezTo>
                  <a:cubicBezTo>
                    <a:pt x="103" y="52"/>
                    <a:pt x="83" y="2"/>
                    <a:pt x="54" y="1"/>
                  </a:cubicBezTo>
                  <a:cubicBezTo>
                    <a:pt x="27" y="0"/>
                    <a:pt x="2" y="51"/>
                    <a:pt x="2" y="113"/>
                  </a:cubicBezTo>
                  <a:cubicBezTo>
                    <a:pt x="0" y="177"/>
                    <a:pt x="22" y="227"/>
                    <a:pt x="49" y="228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75" name="Line 11"/>
            <p:cNvSpPr>
              <a:spLocks noChangeShapeType="1"/>
            </p:cNvSpPr>
            <p:nvPr/>
          </p:nvSpPr>
          <p:spPr bwMode="auto">
            <a:xfrm flipV="1">
              <a:off x="3472" y="1389"/>
              <a:ext cx="70" cy="1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76" name="Line 12"/>
            <p:cNvSpPr>
              <a:spLocks noChangeShapeType="1"/>
            </p:cNvSpPr>
            <p:nvPr/>
          </p:nvSpPr>
          <p:spPr bwMode="auto">
            <a:xfrm flipV="1">
              <a:off x="3478" y="1041"/>
              <a:ext cx="70" cy="1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77" name="Line 13"/>
            <p:cNvSpPr>
              <a:spLocks noChangeShapeType="1"/>
            </p:cNvSpPr>
            <p:nvPr/>
          </p:nvSpPr>
          <p:spPr bwMode="auto">
            <a:xfrm flipV="1">
              <a:off x="3538" y="1062"/>
              <a:ext cx="32" cy="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78" name="Line 14"/>
            <p:cNvSpPr>
              <a:spLocks noChangeShapeType="1"/>
            </p:cNvSpPr>
            <p:nvPr/>
          </p:nvSpPr>
          <p:spPr bwMode="auto">
            <a:xfrm flipV="1">
              <a:off x="3546" y="1085"/>
              <a:ext cx="27" cy="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79" name="Line 15"/>
            <p:cNvSpPr>
              <a:spLocks noChangeShapeType="1"/>
            </p:cNvSpPr>
            <p:nvPr/>
          </p:nvSpPr>
          <p:spPr bwMode="auto">
            <a:xfrm flipV="1">
              <a:off x="3554" y="1108"/>
              <a:ext cx="21" cy="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0" name="Line 16"/>
            <p:cNvSpPr>
              <a:spLocks noChangeShapeType="1"/>
            </p:cNvSpPr>
            <p:nvPr/>
          </p:nvSpPr>
          <p:spPr bwMode="auto">
            <a:xfrm flipV="1">
              <a:off x="3562" y="1131"/>
              <a:ext cx="16" cy="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1" name="Line 17"/>
            <p:cNvSpPr>
              <a:spLocks noChangeShapeType="1"/>
            </p:cNvSpPr>
            <p:nvPr/>
          </p:nvSpPr>
          <p:spPr bwMode="auto">
            <a:xfrm flipV="1">
              <a:off x="3570" y="1154"/>
              <a:ext cx="11" cy="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2" name="Line 18"/>
            <p:cNvSpPr>
              <a:spLocks noChangeShapeType="1"/>
            </p:cNvSpPr>
            <p:nvPr/>
          </p:nvSpPr>
          <p:spPr bwMode="auto">
            <a:xfrm flipV="1">
              <a:off x="3577" y="1178"/>
              <a:ext cx="7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3" name="Line 19"/>
            <p:cNvSpPr>
              <a:spLocks noChangeShapeType="1"/>
            </p:cNvSpPr>
            <p:nvPr/>
          </p:nvSpPr>
          <p:spPr bwMode="auto">
            <a:xfrm flipH="1" flipV="1">
              <a:off x="3532" y="1361"/>
              <a:ext cx="31" cy="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4" name="Line 20"/>
            <p:cNvSpPr>
              <a:spLocks noChangeShapeType="1"/>
            </p:cNvSpPr>
            <p:nvPr/>
          </p:nvSpPr>
          <p:spPr bwMode="auto">
            <a:xfrm flipH="1" flipV="1">
              <a:off x="3540" y="1338"/>
              <a:ext cx="27" cy="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5" name="Line 21"/>
            <p:cNvSpPr>
              <a:spLocks noChangeShapeType="1"/>
            </p:cNvSpPr>
            <p:nvPr/>
          </p:nvSpPr>
          <p:spPr bwMode="auto">
            <a:xfrm flipH="1" flipV="1">
              <a:off x="3547" y="1316"/>
              <a:ext cx="23" cy="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6" name="Line 22"/>
            <p:cNvSpPr>
              <a:spLocks noChangeShapeType="1"/>
            </p:cNvSpPr>
            <p:nvPr/>
          </p:nvSpPr>
          <p:spPr bwMode="auto">
            <a:xfrm flipH="1" flipV="1">
              <a:off x="3555" y="1294"/>
              <a:ext cx="19" cy="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7" name="Line 23"/>
            <p:cNvSpPr>
              <a:spLocks noChangeShapeType="1"/>
            </p:cNvSpPr>
            <p:nvPr/>
          </p:nvSpPr>
          <p:spPr bwMode="auto">
            <a:xfrm flipH="1" flipV="1">
              <a:off x="3562" y="1272"/>
              <a:ext cx="15" cy="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8" name="Line 24"/>
            <p:cNvSpPr>
              <a:spLocks noChangeShapeType="1"/>
            </p:cNvSpPr>
            <p:nvPr/>
          </p:nvSpPr>
          <p:spPr bwMode="auto">
            <a:xfrm flipH="1" flipV="1">
              <a:off x="3570" y="1249"/>
              <a:ext cx="11" cy="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89" name="Line 25"/>
            <p:cNvSpPr>
              <a:spLocks noChangeShapeType="1"/>
            </p:cNvSpPr>
            <p:nvPr/>
          </p:nvSpPr>
          <p:spPr bwMode="auto">
            <a:xfrm flipH="1" flipV="1">
              <a:off x="3577" y="1226"/>
              <a:ext cx="7" cy="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490" name="Rectangle 26"/>
            <p:cNvSpPr>
              <a:spLocks noChangeArrowheads="1"/>
            </p:cNvSpPr>
            <p:nvPr/>
          </p:nvSpPr>
          <p:spPr bwMode="auto">
            <a:xfrm>
              <a:off x="3404" y="1482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500" b="1">
                  <a:solidFill>
                    <a:srgbClr val="008000"/>
                  </a:solidFill>
                  <a:latin typeface="Arial" pitchFamily="34" charset="0"/>
                  <a:ea typeface="MS PGothic" pitchFamily="34" charset="-128"/>
                </a:rPr>
                <a:t>S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491" name="Rectangle 27"/>
            <p:cNvSpPr>
              <a:spLocks noChangeArrowheads="1"/>
            </p:cNvSpPr>
            <p:nvPr/>
          </p:nvSpPr>
          <p:spPr bwMode="auto">
            <a:xfrm>
              <a:off x="3543" y="1495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500" b="1">
                  <a:solidFill>
                    <a:srgbClr val="008000"/>
                  </a:solidFill>
                  <a:latin typeface="Arial" pitchFamily="34" charset="0"/>
                  <a:ea typeface="MS PGothic" pitchFamily="34" charset="-128"/>
                </a:rPr>
                <a:t>S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492" name="Rectangle 28"/>
            <p:cNvSpPr>
              <a:spLocks noChangeArrowheads="1"/>
            </p:cNvSpPr>
            <p:nvPr/>
          </p:nvSpPr>
          <p:spPr bwMode="auto">
            <a:xfrm>
              <a:off x="3480" y="168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500" b="1">
                  <a:solidFill>
                    <a:srgbClr val="FF8000"/>
                  </a:solidFill>
                  <a:latin typeface="Arial" pitchFamily="34" charset="0"/>
                  <a:ea typeface="MS PGothic" pitchFamily="34" charset="-128"/>
                </a:rPr>
                <a:t>F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493" name="Rectangle 29"/>
            <p:cNvSpPr>
              <a:spLocks noChangeArrowheads="1"/>
            </p:cNvSpPr>
            <p:nvPr/>
          </p:nvSpPr>
          <p:spPr bwMode="auto">
            <a:xfrm>
              <a:off x="3556" y="1685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500" b="1">
                  <a:solidFill>
                    <a:srgbClr val="FF8000"/>
                  </a:solidFill>
                  <a:latin typeface="Arial" pitchFamily="34" charset="0"/>
                  <a:ea typeface="MS PGothic" pitchFamily="34" charset="-128"/>
                </a:rPr>
                <a:t>e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494" name="Rectangle 30"/>
            <p:cNvSpPr>
              <a:spLocks noChangeArrowheads="1"/>
            </p:cNvSpPr>
            <p:nvPr/>
          </p:nvSpPr>
          <p:spPr bwMode="auto">
            <a:xfrm>
              <a:off x="3619" y="1672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100" b="1">
                  <a:solidFill>
                    <a:srgbClr val="FF8000"/>
                  </a:solidFill>
                  <a:latin typeface="Arial" pitchFamily="34" charset="0"/>
                  <a:ea typeface="MS PGothic" pitchFamily="34" charset="-128"/>
                </a:rPr>
                <a:t>I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495" name="Rectangle 31"/>
            <p:cNvSpPr>
              <a:spLocks noChangeArrowheads="1"/>
            </p:cNvSpPr>
            <p:nvPr/>
          </p:nvSpPr>
          <p:spPr bwMode="auto">
            <a:xfrm>
              <a:off x="3644" y="1672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100" b="1">
                  <a:solidFill>
                    <a:srgbClr val="FF8000"/>
                  </a:solidFill>
                  <a:latin typeface="Arial" pitchFamily="34" charset="0"/>
                  <a:ea typeface="MS PGothic" pitchFamily="34" charset="-128"/>
                </a:rPr>
                <a:t>I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496" name="Rectangle 32"/>
            <p:cNvSpPr>
              <a:spLocks noChangeArrowheads="1"/>
            </p:cNvSpPr>
            <p:nvPr/>
          </p:nvSpPr>
          <p:spPr bwMode="auto">
            <a:xfrm>
              <a:off x="3247" y="1888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P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497" name="Rectangle 33"/>
            <p:cNvSpPr>
              <a:spLocks noChangeArrowheads="1"/>
            </p:cNvSpPr>
            <p:nvPr/>
          </p:nvSpPr>
          <p:spPr bwMode="auto">
            <a:xfrm>
              <a:off x="3316" y="1888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h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498" name="Rectangle 34"/>
            <p:cNvSpPr>
              <a:spLocks noChangeArrowheads="1"/>
            </p:cNvSpPr>
            <p:nvPr/>
          </p:nvSpPr>
          <p:spPr bwMode="auto">
            <a:xfrm>
              <a:off x="3373" y="192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0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499" name="Rectangle 35"/>
            <p:cNvSpPr>
              <a:spLocks noChangeArrowheads="1"/>
            </p:cNvSpPr>
            <p:nvPr/>
          </p:nvSpPr>
          <p:spPr bwMode="auto">
            <a:xfrm>
              <a:off x="3411" y="1888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P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00" name="Rectangle 36"/>
            <p:cNvSpPr>
              <a:spLocks noChangeArrowheads="1"/>
            </p:cNvSpPr>
            <p:nvPr/>
          </p:nvSpPr>
          <p:spPr bwMode="auto">
            <a:xfrm>
              <a:off x="3606" y="1894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P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01" name="Rectangle 37"/>
            <p:cNvSpPr>
              <a:spLocks noChangeArrowheads="1"/>
            </p:cNvSpPr>
            <p:nvPr/>
          </p:nvSpPr>
          <p:spPr bwMode="auto">
            <a:xfrm>
              <a:off x="3676" y="1894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P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02" name="Rectangle 38"/>
            <p:cNvSpPr>
              <a:spLocks noChangeArrowheads="1"/>
            </p:cNvSpPr>
            <p:nvPr/>
          </p:nvSpPr>
          <p:spPr bwMode="auto">
            <a:xfrm>
              <a:off x="3745" y="1894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h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03" name="Rectangle 39"/>
            <p:cNvSpPr>
              <a:spLocks noChangeArrowheads="1"/>
            </p:cNvSpPr>
            <p:nvPr/>
          </p:nvSpPr>
          <p:spPr bwMode="auto">
            <a:xfrm>
              <a:off x="3796" y="1932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0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2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04" name="Line 40"/>
            <p:cNvSpPr>
              <a:spLocks noChangeShapeType="1"/>
            </p:cNvSpPr>
            <p:nvPr/>
          </p:nvSpPr>
          <p:spPr bwMode="auto">
            <a:xfrm flipH="1" flipV="1">
              <a:off x="3464" y="1616"/>
              <a:ext cx="32" cy="7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05" name="Freeform 41"/>
            <p:cNvSpPr>
              <a:spLocks/>
            </p:cNvSpPr>
            <p:nvPr/>
          </p:nvSpPr>
          <p:spPr bwMode="auto">
            <a:xfrm>
              <a:off x="3449" y="1608"/>
              <a:ext cx="50" cy="89"/>
            </a:xfrm>
            <a:custGeom>
              <a:avLst/>
              <a:gdLst>
                <a:gd name="T0" fmla="*/ 50 w 50"/>
                <a:gd name="T1" fmla="*/ 87 h 89"/>
                <a:gd name="T2" fmla="*/ 44 w 50"/>
                <a:gd name="T3" fmla="*/ 89 h 89"/>
                <a:gd name="T4" fmla="*/ 0 w 50"/>
                <a:gd name="T5" fmla="*/ 12 h 89"/>
                <a:gd name="T6" fmla="*/ 30 w 50"/>
                <a:gd name="T7" fmla="*/ 0 h 89"/>
                <a:gd name="T8" fmla="*/ 50 w 50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89">
                  <a:moveTo>
                    <a:pt x="50" y="87"/>
                  </a:moveTo>
                  <a:lnTo>
                    <a:pt x="44" y="89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5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06" name="Line 42"/>
            <p:cNvSpPr>
              <a:spLocks noChangeShapeType="1"/>
            </p:cNvSpPr>
            <p:nvPr/>
          </p:nvSpPr>
          <p:spPr bwMode="auto">
            <a:xfrm flipV="1">
              <a:off x="3467" y="1821"/>
              <a:ext cx="26" cy="6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07" name="Freeform 43"/>
            <p:cNvSpPr>
              <a:spLocks/>
            </p:cNvSpPr>
            <p:nvPr/>
          </p:nvSpPr>
          <p:spPr bwMode="auto">
            <a:xfrm>
              <a:off x="3452" y="1819"/>
              <a:ext cx="44" cy="72"/>
            </a:xfrm>
            <a:custGeom>
              <a:avLst/>
              <a:gdLst>
                <a:gd name="T0" fmla="*/ 30 w 44"/>
                <a:gd name="T1" fmla="*/ 72 h 72"/>
                <a:gd name="T2" fmla="*/ 0 w 44"/>
                <a:gd name="T3" fmla="*/ 60 h 72"/>
                <a:gd name="T4" fmla="*/ 38 w 44"/>
                <a:gd name="T5" fmla="*/ 0 h 72"/>
                <a:gd name="T6" fmla="*/ 44 w 44"/>
                <a:gd name="T7" fmla="*/ 2 h 72"/>
                <a:gd name="T8" fmla="*/ 30 w 4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2">
                  <a:moveTo>
                    <a:pt x="30" y="72"/>
                  </a:moveTo>
                  <a:lnTo>
                    <a:pt x="0" y="6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3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08" name="Line 44"/>
            <p:cNvSpPr>
              <a:spLocks noChangeShapeType="1"/>
            </p:cNvSpPr>
            <p:nvPr/>
          </p:nvSpPr>
          <p:spPr bwMode="auto">
            <a:xfrm flipH="1">
              <a:off x="3611" y="1878"/>
              <a:ext cx="30" cy="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09" name="Line 45"/>
            <p:cNvSpPr>
              <a:spLocks noChangeShapeType="1"/>
            </p:cNvSpPr>
            <p:nvPr/>
          </p:nvSpPr>
          <p:spPr bwMode="auto">
            <a:xfrm flipH="1">
              <a:off x="3608" y="1858"/>
              <a:ext cx="22" cy="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10" name="Line 46"/>
            <p:cNvSpPr>
              <a:spLocks noChangeShapeType="1"/>
            </p:cNvSpPr>
            <p:nvPr/>
          </p:nvSpPr>
          <p:spPr bwMode="auto">
            <a:xfrm flipH="1">
              <a:off x="3605" y="1838"/>
              <a:ext cx="14" cy="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11" name="Line 47"/>
            <p:cNvSpPr>
              <a:spLocks noChangeShapeType="1"/>
            </p:cNvSpPr>
            <p:nvPr/>
          </p:nvSpPr>
          <p:spPr bwMode="auto">
            <a:xfrm flipH="1">
              <a:off x="3602" y="1818"/>
              <a:ext cx="7" cy="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12" name="Rectangle 48"/>
            <p:cNvSpPr>
              <a:spLocks noChangeArrowheads="1"/>
            </p:cNvSpPr>
            <p:nvPr/>
          </p:nvSpPr>
          <p:spPr bwMode="auto">
            <a:xfrm>
              <a:off x="3771" y="1711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C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13" name="Rectangle 49"/>
            <p:cNvSpPr>
              <a:spLocks noChangeArrowheads="1"/>
            </p:cNvSpPr>
            <p:nvPr/>
          </p:nvSpPr>
          <p:spPr bwMode="auto">
            <a:xfrm>
              <a:off x="3840" y="1711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O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14" name="Line 50"/>
            <p:cNvSpPr>
              <a:spLocks noChangeShapeType="1"/>
            </p:cNvSpPr>
            <p:nvPr/>
          </p:nvSpPr>
          <p:spPr bwMode="auto">
            <a:xfrm flipV="1">
              <a:off x="3678" y="1757"/>
              <a:ext cx="80" cy="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15" name="Line 51"/>
            <p:cNvSpPr>
              <a:spLocks noChangeShapeType="1"/>
            </p:cNvSpPr>
            <p:nvPr/>
          </p:nvSpPr>
          <p:spPr bwMode="auto">
            <a:xfrm flipH="1">
              <a:off x="3453" y="1404"/>
              <a:ext cx="19" cy="9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16" name="Freeform 52"/>
            <p:cNvSpPr>
              <a:spLocks/>
            </p:cNvSpPr>
            <p:nvPr/>
          </p:nvSpPr>
          <p:spPr bwMode="auto">
            <a:xfrm>
              <a:off x="3450" y="1371"/>
              <a:ext cx="39" cy="125"/>
            </a:xfrm>
            <a:custGeom>
              <a:avLst/>
              <a:gdLst>
                <a:gd name="T0" fmla="*/ 7 w 39"/>
                <a:gd name="T1" fmla="*/ 0 h 125"/>
                <a:gd name="T2" fmla="*/ 22 w 39"/>
                <a:gd name="T3" fmla="*/ 32 h 125"/>
                <a:gd name="T4" fmla="*/ 39 w 39"/>
                <a:gd name="T5" fmla="*/ 32 h 125"/>
                <a:gd name="T6" fmla="*/ 6 w 39"/>
                <a:gd name="T7" fmla="*/ 125 h 125"/>
                <a:gd name="T8" fmla="*/ 0 w 39"/>
                <a:gd name="T9" fmla="*/ 124 h 125"/>
                <a:gd name="T10" fmla="*/ 7 w 39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25">
                  <a:moveTo>
                    <a:pt x="7" y="0"/>
                  </a:moveTo>
                  <a:lnTo>
                    <a:pt x="22" y="32"/>
                  </a:lnTo>
                  <a:lnTo>
                    <a:pt x="39" y="32"/>
                  </a:lnTo>
                  <a:lnTo>
                    <a:pt x="6" y="125"/>
                  </a:lnTo>
                  <a:lnTo>
                    <a:pt x="0" y="1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17" name="Line 53"/>
            <p:cNvSpPr>
              <a:spLocks noChangeShapeType="1"/>
            </p:cNvSpPr>
            <p:nvPr/>
          </p:nvSpPr>
          <p:spPr bwMode="auto">
            <a:xfrm flipH="1">
              <a:off x="3554" y="1501"/>
              <a:ext cx="31" cy="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18" name="Line 54"/>
            <p:cNvSpPr>
              <a:spLocks noChangeShapeType="1"/>
            </p:cNvSpPr>
            <p:nvPr/>
          </p:nvSpPr>
          <p:spPr bwMode="auto">
            <a:xfrm flipH="1">
              <a:off x="3552" y="1479"/>
              <a:ext cx="25" cy="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19" name="Line 55"/>
            <p:cNvSpPr>
              <a:spLocks noChangeShapeType="1"/>
            </p:cNvSpPr>
            <p:nvPr/>
          </p:nvSpPr>
          <p:spPr bwMode="auto">
            <a:xfrm flipH="1">
              <a:off x="3549" y="1457"/>
              <a:ext cx="19" cy="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20" name="Line 56"/>
            <p:cNvSpPr>
              <a:spLocks noChangeShapeType="1"/>
            </p:cNvSpPr>
            <p:nvPr/>
          </p:nvSpPr>
          <p:spPr bwMode="auto">
            <a:xfrm flipH="1">
              <a:off x="3547" y="1435"/>
              <a:ext cx="13" cy="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21" name="Line 57"/>
            <p:cNvSpPr>
              <a:spLocks noChangeShapeType="1"/>
            </p:cNvSpPr>
            <p:nvPr/>
          </p:nvSpPr>
          <p:spPr bwMode="auto">
            <a:xfrm flipH="1">
              <a:off x="3544" y="1413"/>
              <a:ext cx="7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22" name="Line 58"/>
            <p:cNvSpPr>
              <a:spLocks noChangeShapeType="1"/>
            </p:cNvSpPr>
            <p:nvPr/>
          </p:nvSpPr>
          <p:spPr bwMode="auto">
            <a:xfrm flipH="1" flipV="1">
              <a:off x="3526" y="1687"/>
              <a:ext cx="30" cy="1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23" name="Line 59"/>
            <p:cNvSpPr>
              <a:spLocks noChangeShapeType="1"/>
            </p:cNvSpPr>
            <p:nvPr/>
          </p:nvSpPr>
          <p:spPr bwMode="auto">
            <a:xfrm flipH="1" flipV="1">
              <a:off x="3537" y="1667"/>
              <a:ext cx="22" cy="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24" name="Line 60"/>
            <p:cNvSpPr>
              <a:spLocks noChangeShapeType="1"/>
            </p:cNvSpPr>
            <p:nvPr/>
          </p:nvSpPr>
          <p:spPr bwMode="auto">
            <a:xfrm flipH="1" flipV="1">
              <a:off x="3548" y="1648"/>
              <a:ext cx="15" cy="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25" name="Line 61"/>
            <p:cNvSpPr>
              <a:spLocks noChangeShapeType="1"/>
            </p:cNvSpPr>
            <p:nvPr/>
          </p:nvSpPr>
          <p:spPr bwMode="auto">
            <a:xfrm flipH="1" flipV="1">
              <a:off x="3559" y="1627"/>
              <a:ext cx="7" cy="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26" name="Line 62"/>
            <p:cNvSpPr>
              <a:spLocks noChangeShapeType="1"/>
            </p:cNvSpPr>
            <p:nvPr/>
          </p:nvSpPr>
          <p:spPr bwMode="auto">
            <a:xfrm>
              <a:off x="3448" y="2011"/>
              <a:ext cx="0" cy="6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27" name="Line 63"/>
            <p:cNvSpPr>
              <a:spLocks noChangeShapeType="1"/>
            </p:cNvSpPr>
            <p:nvPr/>
          </p:nvSpPr>
          <p:spPr bwMode="auto">
            <a:xfrm>
              <a:off x="3644" y="1996"/>
              <a:ext cx="0" cy="8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28" name="Rectangle 64"/>
            <p:cNvSpPr>
              <a:spLocks noChangeArrowheads="1"/>
            </p:cNvSpPr>
            <p:nvPr/>
          </p:nvSpPr>
          <p:spPr bwMode="auto">
            <a:xfrm>
              <a:off x="3354" y="2115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N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29" name="Line 65"/>
            <p:cNvSpPr>
              <a:spLocks noChangeShapeType="1"/>
            </p:cNvSpPr>
            <p:nvPr/>
          </p:nvSpPr>
          <p:spPr bwMode="auto">
            <a:xfrm flipH="1">
              <a:off x="3422" y="2076"/>
              <a:ext cx="26" cy="3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30" name="Line 66"/>
            <p:cNvSpPr>
              <a:spLocks noChangeShapeType="1"/>
            </p:cNvSpPr>
            <p:nvPr/>
          </p:nvSpPr>
          <p:spPr bwMode="auto">
            <a:xfrm flipV="1">
              <a:off x="3439" y="2082"/>
              <a:ext cx="205" cy="6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31" name="Line 67"/>
            <p:cNvSpPr>
              <a:spLocks noChangeShapeType="1"/>
            </p:cNvSpPr>
            <p:nvPr/>
          </p:nvSpPr>
          <p:spPr bwMode="auto">
            <a:xfrm flipH="1">
              <a:off x="3357" y="2224"/>
              <a:ext cx="19" cy="9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32" name="Line 68"/>
            <p:cNvSpPr>
              <a:spLocks noChangeShapeType="1"/>
            </p:cNvSpPr>
            <p:nvPr/>
          </p:nvSpPr>
          <p:spPr bwMode="auto">
            <a:xfrm flipH="1" flipV="1">
              <a:off x="3219" y="2277"/>
              <a:ext cx="138" cy="3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33" name="Line 69"/>
            <p:cNvSpPr>
              <a:spLocks noChangeShapeType="1"/>
            </p:cNvSpPr>
            <p:nvPr/>
          </p:nvSpPr>
          <p:spPr bwMode="auto">
            <a:xfrm>
              <a:off x="3357" y="2314"/>
              <a:ext cx="101" cy="10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34" name="Rectangle 70"/>
            <p:cNvSpPr>
              <a:spLocks noChangeArrowheads="1"/>
            </p:cNvSpPr>
            <p:nvPr/>
          </p:nvSpPr>
          <p:spPr bwMode="auto">
            <a:xfrm>
              <a:off x="3543" y="2293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O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35" name="Line 71"/>
            <p:cNvSpPr>
              <a:spLocks noChangeShapeType="1"/>
            </p:cNvSpPr>
            <p:nvPr/>
          </p:nvSpPr>
          <p:spPr bwMode="auto">
            <a:xfrm flipV="1">
              <a:off x="3458" y="2371"/>
              <a:ext cx="76" cy="4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36" name="Rectangle 72"/>
            <p:cNvSpPr>
              <a:spLocks noChangeArrowheads="1"/>
            </p:cNvSpPr>
            <p:nvPr/>
          </p:nvSpPr>
          <p:spPr bwMode="auto">
            <a:xfrm>
              <a:off x="3057" y="229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sv-SE" sz="1300"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</a:rPr>
                <a:t>O</a:t>
              </a:r>
              <a:endParaRPr lang="sv-SE"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70537" name="Line 73"/>
            <p:cNvSpPr>
              <a:spLocks noChangeShapeType="1"/>
            </p:cNvSpPr>
            <p:nvPr/>
          </p:nvSpPr>
          <p:spPr bwMode="auto">
            <a:xfrm flipH="1">
              <a:off x="3139" y="2277"/>
              <a:ext cx="80" cy="4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38" name="Line 74"/>
            <p:cNvSpPr>
              <a:spLocks noChangeShapeType="1"/>
            </p:cNvSpPr>
            <p:nvPr/>
          </p:nvSpPr>
          <p:spPr bwMode="auto">
            <a:xfrm flipH="1" flipV="1">
              <a:off x="3024" y="2224"/>
              <a:ext cx="45" cy="7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470539" name="Line 75"/>
            <p:cNvSpPr>
              <a:spLocks noChangeShapeType="1"/>
            </p:cNvSpPr>
            <p:nvPr/>
          </p:nvSpPr>
          <p:spPr bwMode="auto">
            <a:xfrm>
              <a:off x="3631" y="2371"/>
              <a:ext cx="75" cy="4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470540" name="Text Box 76"/>
          <p:cNvSpPr txBox="1">
            <a:spLocks noChangeArrowheads="1"/>
          </p:cNvSpPr>
          <p:nvPr/>
        </p:nvSpPr>
        <p:spPr bwMode="auto">
          <a:xfrm>
            <a:off x="4565650" y="4546600"/>
            <a:ext cx="4265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dirty="0"/>
              <a:t>Hydrogen at </a:t>
            </a:r>
            <a:r>
              <a:rPr lang="sv-SE" dirty="0" err="1"/>
              <a:t>low</a:t>
            </a:r>
            <a:r>
              <a:rPr lang="sv-SE" dirty="0"/>
              <a:t> </a:t>
            </a:r>
            <a:r>
              <a:rPr lang="sv-SE" dirty="0" err="1"/>
              <a:t>overpotential</a:t>
            </a:r>
            <a:endParaRPr lang="sv-SE" dirty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Freeform 2"/>
          <p:cNvSpPr>
            <a:spLocks/>
          </p:cNvSpPr>
          <p:nvPr/>
        </p:nvSpPr>
        <p:spPr bwMode="auto">
          <a:xfrm>
            <a:off x="1778000" y="2071688"/>
            <a:ext cx="5443538" cy="1979612"/>
          </a:xfrm>
          <a:custGeom>
            <a:avLst/>
            <a:gdLst>
              <a:gd name="T0" fmla="*/ 2587 w 2779"/>
              <a:gd name="T1" fmla="*/ 0 h 792"/>
              <a:gd name="T2" fmla="*/ 2617 w 2779"/>
              <a:gd name="T3" fmla="*/ 6 h 792"/>
              <a:gd name="T4" fmla="*/ 2647 w 2779"/>
              <a:gd name="T5" fmla="*/ 18 h 792"/>
              <a:gd name="T6" fmla="*/ 2683 w 2779"/>
              <a:gd name="T7" fmla="*/ 48 h 792"/>
              <a:gd name="T8" fmla="*/ 2701 w 2779"/>
              <a:gd name="T9" fmla="*/ 72 h 792"/>
              <a:gd name="T10" fmla="*/ 2725 w 2779"/>
              <a:gd name="T11" fmla="*/ 108 h 792"/>
              <a:gd name="T12" fmla="*/ 2749 w 2779"/>
              <a:gd name="T13" fmla="*/ 168 h 792"/>
              <a:gd name="T14" fmla="*/ 2773 w 2779"/>
              <a:gd name="T15" fmla="*/ 264 h 792"/>
              <a:gd name="T16" fmla="*/ 2779 w 2779"/>
              <a:gd name="T17" fmla="*/ 378 h 792"/>
              <a:gd name="T18" fmla="*/ 2779 w 2779"/>
              <a:gd name="T19" fmla="*/ 486 h 792"/>
              <a:gd name="T20" fmla="*/ 2767 w 2779"/>
              <a:gd name="T21" fmla="*/ 594 h 792"/>
              <a:gd name="T22" fmla="*/ 2749 w 2779"/>
              <a:gd name="T23" fmla="*/ 678 h 792"/>
              <a:gd name="T24" fmla="*/ 2719 w 2779"/>
              <a:gd name="T25" fmla="*/ 738 h 792"/>
              <a:gd name="T26" fmla="*/ 2701 w 2779"/>
              <a:gd name="T27" fmla="*/ 762 h 792"/>
              <a:gd name="T28" fmla="*/ 2677 w 2779"/>
              <a:gd name="T29" fmla="*/ 780 h 792"/>
              <a:gd name="T30" fmla="*/ 2653 w 2779"/>
              <a:gd name="T31" fmla="*/ 792 h 792"/>
              <a:gd name="T32" fmla="*/ 192 w 2779"/>
              <a:gd name="T33" fmla="*/ 786 h 792"/>
              <a:gd name="T34" fmla="*/ 180 w 2779"/>
              <a:gd name="T35" fmla="*/ 786 h 792"/>
              <a:gd name="T36" fmla="*/ 162 w 2779"/>
              <a:gd name="T37" fmla="*/ 786 h 792"/>
              <a:gd name="T38" fmla="*/ 150 w 2779"/>
              <a:gd name="T39" fmla="*/ 780 h 792"/>
              <a:gd name="T40" fmla="*/ 138 w 2779"/>
              <a:gd name="T41" fmla="*/ 774 h 792"/>
              <a:gd name="T42" fmla="*/ 126 w 2779"/>
              <a:gd name="T43" fmla="*/ 762 h 792"/>
              <a:gd name="T44" fmla="*/ 108 w 2779"/>
              <a:gd name="T45" fmla="*/ 750 h 792"/>
              <a:gd name="T46" fmla="*/ 96 w 2779"/>
              <a:gd name="T47" fmla="*/ 732 h 792"/>
              <a:gd name="T48" fmla="*/ 84 w 2779"/>
              <a:gd name="T49" fmla="*/ 720 h 792"/>
              <a:gd name="T50" fmla="*/ 72 w 2779"/>
              <a:gd name="T51" fmla="*/ 702 h 792"/>
              <a:gd name="T52" fmla="*/ 60 w 2779"/>
              <a:gd name="T53" fmla="*/ 678 h 792"/>
              <a:gd name="T54" fmla="*/ 48 w 2779"/>
              <a:gd name="T55" fmla="*/ 654 h 792"/>
              <a:gd name="T56" fmla="*/ 36 w 2779"/>
              <a:gd name="T57" fmla="*/ 630 h 792"/>
              <a:gd name="T58" fmla="*/ 24 w 2779"/>
              <a:gd name="T59" fmla="*/ 594 h 792"/>
              <a:gd name="T60" fmla="*/ 18 w 2779"/>
              <a:gd name="T61" fmla="*/ 558 h 792"/>
              <a:gd name="T62" fmla="*/ 6 w 2779"/>
              <a:gd name="T63" fmla="*/ 504 h 792"/>
              <a:gd name="T64" fmla="*/ 6 w 2779"/>
              <a:gd name="T65" fmla="*/ 468 h 792"/>
              <a:gd name="T66" fmla="*/ 0 w 2779"/>
              <a:gd name="T67" fmla="*/ 432 h 792"/>
              <a:gd name="T68" fmla="*/ 0 w 2779"/>
              <a:gd name="T69" fmla="*/ 378 h 792"/>
              <a:gd name="T70" fmla="*/ 6 w 2779"/>
              <a:gd name="T71" fmla="*/ 348 h 792"/>
              <a:gd name="T72" fmla="*/ 6 w 2779"/>
              <a:gd name="T73" fmla="*/ 318 h 792"/>
              <a:gd name="T74" fmla="*/ 6 w 2779"/>
              <a:gd name="T75" fmla="*/ 294 h 792"/>
              <a:gd name="T76" fmla="*/ 12 w 2779"/>
              <a:gd name="T77" fmla="*/ 264 h 792"/>
              <a:gd name="T78" fmla="*/ 18 w 2779"/>
              <a:gd name="T79" fmla="*/ 228 h 792"/>
              <a:gd name="T80" fmla="*/ 24 w 2779"/>
              <a:gd name="T81" fmla="*/ 198 h 792"/>
              <a:gd name="T82" fmla="*/ 36 w 2779"/>
              <a:gd name="T83" fmla="*/ 156 h 792"/>
              <a:gd name="T84" fmla="*/ 48 w 2779"/>
              <a:gd name="T85" fmla="*/ 138 h 792"/>
              <a:gd name="T86" fmla="*/ 60 w 2779"/>
              <a:gd name="T87" fmla="*/ 108 h 792"/>
              <a:gd name="T88" fmla="*/ 78 w 2779"/>
              <a:gd name="T89" fmla="*/ 78 h 792"/>
              <a:gd name="T90" fmla="*/ 90 w 2779"/>
              <a:gd name="T91" fmla="*/ 60 h 792"/>
              <a:gd name="T92" fmla="*/ 102 w 2779"/>
              <a:gd name="T93" fmla="*/ 48 h 792"/>
              <a:gd name="T94" fmla="*/ 114 w 2779"/>
              <a:gd name="T95" fmla="*/ 36 h 792"/>
              <a:gd name="T96" fmla="*/ 126 w 2779"/>
              <a:gd name="T97" fmla="*/ 24 h 792"/>
              <a:gd name="T98" fmla="*/ 144 w 2779"/>
              <a:gd name="T99" fmla="*/ 12 h 792"/>
              <a:gd name="T100" fmla="*/ 162 w 2779"/>
              <a:gd name="T101" fmla="*/ 6 h 792"/>
              <a:gd name="T102" fmla="*/ 174 w 2779"/>
              <a:gd name="T103" fmla="*/ 0 h 792"/>
              <a:gd name="T104" fmla="*/ 192 w 2779"/>
              <a:gd name="T105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79" h="792">
                <a:moveTo>
                  <a:pt x="192" y="0"/>
                </a:moveTo>
                <a:lnTo>
                  <a:pt x="192" y="0"/>
                </a:lnTo>
                <a:lnTo>
                  <a:pt x="2587" y="0"/>
                </a:lnTo>
                <a:lnTo>
                  <a:pt x="2599" y="0"/>
                </a:lnTo>
                <a:lnTo>
                  <a:pt x="2611" y="0"/>
                </a:lnTo>
                <a:lnTo>
                  <a:pt x="2617" y="6"/>
                </a:lnTo>
                <a:lnTo>
                  <a:pt x="2629" y="6"/>
                </a:lnTo>
                <a:lnTo>
                  <a:pt x="2635" y="12"/>
                </a:lnTo>
                <a:lnTo>
                  <a:pt x="2647" y="18"/>
                </a:lnTo>
                <a:lnTo>
                  <a:pt x="2653" y="24"/>
                </a:lnTo>
                <a:lnTo>
                  <a:pt x="2665" y="30"/>
                </a:lnTo>
                <a:lnTo>
                  <a:pt x="2683" y="48"/>
                </a:lnTo>
                <a:lnTo>
                  <a:pt x="2689" y="54"/>
                </a:lnTo>
                <a:lnTo>
                  <a:pt x="2695" y="66"/>
                </a:lnTo>
                <a:lnTo>
                  <a:pt x="2701" y="72"/>
                </a:lnTo>
                <a:lnTo>
                  <a:pt x="2713" y="84"/>
                </a:lnTo>
                <a:lnTo>
                  <a:pt x="2719" y="96"/>
                </a:lnTo>
                <a:lnTo>
                  <a:pt x="2725" y="108"/>
                </a:lnTo>
                <a:lnTo>
                  <a:pt x="2731" y="126"/>
                </a:lnTo>
                <a:lnTo>
                  <a:pt x="2737" y="138"/>
                </a:lnTo>
                <a:lnTo>
                  <a:pt x="2749" y="168"/>
                </a:lnTo>
                <a:lnTo>
                  <a:pt x="2755" y="198"/>
                </a:lnTo>
                <a:lnTo>
                  <a:pt x="2767" y="228"/>
                </a:lnTo>
                <a:lnTo>
                  <a:pt x="2773" y="264"/>
                </a:lnTo>
                <a:lnTo>
                  <a:pt x="2779" y="300"/>
                </a:lnTo>
                <a:lnTo>
                  <a:pt x="2779" y="336"/>
                </a:lnTo>
                <a:lnTo>
                  <a:pt x="2779" y="378"/>
                </a:lnTo>
                <a:lnTo>
                  <a:pt x="2779" y="414"/>
                </a:lnTo>
                <a:lnTo>
                  <a:pt x="2779" y="450"/>
                </a:lnTo>
                <a:lnTo>
                  <a:pt x="2779" y="486"/>
                </a:lnTo>
                <a:lnTo>
                  <a:pt x="2779" y="522"/>
                </a:lnTo>
                <a:lnTo>
                  <a:pt x="2773" y="558"/>
                </a:lnTo>
                <a:lnTo>
                  <a:pt x="2767" y="594"/>
                </a:lnTo>
                <a:lnTo>
                  <a:pt x="2761" y="624"/>
                </a:lnTo>
                <a:lnTo>
                  <a:pt x="2755" y="654"/>
                </a:lnTo>
                <a:lnTo>
                  <a:pt x="2749" y="678"/>
                </a:lnTo>
                <a:lnTo>
                  <a:pt x="2737" y="708"/>
                </a:lnTo>
                <a:lnTo>
                  <a:pt x="2725" y="726"/>
                </a:lnTo>
                <a:lnTo>
                  <a:pt x="2719" y="738"/>
                </a:lnTo>
                <a:lnTo>
                  <a:pt x="2713" y="744"/>
                </a:lnTo>
                <a:lnTo>
                  <a:pt x="2707" y="756"/>
                </a:lnTo>
                <a:lnTo>
                  <a:pt x="2701" y="762"/>
                </a:lnTo>
                <a:lnTo>
                  <a:pt x="2695" y="768"/>
                </a:lnTo>
                <a:lnTo>
                  <a:pt x="2689" y="774"/>
                </a:lnTo>
                <a:lnTo>
                  <a:pt x="2677" y="780"/>
                </a:lnTo>
                <a:lnTo>
                  <a:pt x="2671" y="786"/>
                </a:lnTo>
                <a:lnTo>
                  <a:pt x="2665" y="786"/>
                </a:lnTo>
                <a:lnTo>
                  <a:pt x="2653" y="792"/>
                </a:lnTo>
                <a:lnTo>
                  <a:pt x="2647" y="792"/>
                </a:lnTo>
                <a:lnTo>
                  <a:pt x="2635" y="792"/>
                </a:lnTo>
                <a:lnTo>
                  <a:pt x="192" y="786"/>
                </a:lnTo>
                <a:lnTo>
                  <a:pt x="192" y="786"/>
                </a:lnTo>
                <a:lnTo>
                  <a:pt x="186" y="786"/>
                </a:lnTo>
                <a:lnTo>
                  <a:pt x="180" y="786"/>
                </a:lnTo>
                <a:lnTo>
                  <a:pt x="174" y="786"/>
                </a:lnTo>
                <a:lnTo>
                  <a:pt x="168" y="786"/>
                </a:lnTo>
                <a:lnTo>
                  <a:pt x="162" y="786"/>
                </a:lnTo>
                <a:lnTo>
                  <a:pt x="162" y="780"/>
                </a:lnTo>
                <a:lnTo>
                  <a:pt x="156" y="780"/>
                </a:lnTo>
                <a:lnTo>
                  <a:pt x="150" y="780"/>
                </a:lnTo>
                <a:lnTo>
                  <a:pt x="144" y="774"/>
                </a:lnTo>
                <a:lnTo>
                  <a:pt x="144" y="774"/>
                </a:lnTo>
                <a:lnTo>
                  <a:pt x="138" y="774"/>
                </a:lnTo>
                <a:lnTo>
                  <a:pt x="132" y="768"/>
                </a:lnTo>
                <a:lnTo>
                  <a:pt x="126" y="768"/>
                </a:lnTo>
                <a:lnTo>
                  <a:pt x="126" y="762"/>
                </a:lnTo>
                <a:lnTo>
                  <a:pt x="120" y="756"/>
                </a:lnTo>
                <a:lnTo>
                  <a:pt x="114" y="756"/>
                </a:lnTo>
                <a:lnTo>
                  <a:pt x="108" y="750"/>
                </a:lnTo>
                <a:lnTo>
                  <a:pt x="108" y="750"/>
                </a:lnTo>
                <a:lnTo>
                  <a:pt x="102" y="744"/>
                </a:lnTo>
                <a:lnTo>
                  <a:pt x="96" y="732"/>
                </a:lnTo>
                <a:lnTo>
                  <a:pt x="90" y="732"/>
                </a:lnTo>
                <a:lnTo>
                  <a:pt x="84" y="726"/>
                </a:lnTo>
                <a:lnTo>
                  <a:pt x="84" y="720"/>
                </a:lnTo>
                <a:lnTo>
                  <a:pt x="78" y="714"/>
                </a:lnTo>
                <a:lnTo>
                  <a:pt x="78" y="708"/>
                </a:lnTo>
                <a:lnTo>
                  <a:pt x="72" y="702"/>
                </a:lnTo>
                <a:lnTo>
                  <a:pt x="66" y="690"/>
                </a:lnTo>
                <a:lnTo>
                  <a:pt x="60" y="684"/>
                </a:lnTo>
                <a:lnTo>
                  <a:pt x="60" y="678"/>
                </a:lnTo>
                <a:lnTo>
                  <a:pt x="54" y="666"/>
                </a:lnTo>
                <a:lnTo>
                  <a:pt x="48" y="660"/>
                </a:lnTo>
                <a:lnTo>
                  <a:pt x="48" y="654"/>
                </a:lnTo>
                <a:lnTo>
                  <a:pt x="42" y="642"/>
                </a:lnTo>
                <a:lnTo>
                  <a:pt x="42" y="636"/>
                </a:lnTo>
                <a:lnTo>
                  <a:pt x="36" y="630"/>
                </a:lnTo>
                <a:lnTo>
                  <a:pt x="36" y="624"/>
                </a:lnTo>
                <a:lnTo>
                  <a:pt x="30" y="606"/>
                </a:lnTo>
                <a:lnTo>
                  <a:pt x="24" y="594"/>
                </a:lnTo>
                <a:lnTo>
                  <a:pt x="24" y="582"/>
                </a:lnTo>
                <a:lnTo>
                  <a:pt x="24" y="576"/>
                </a:lnTo>
                <a:lnTo>
                  <a:pt x="18" y="558"/>
                </a:lnTo>
                <a:lnTo>
                  <a:pt x="12" y="540"/>
                </a:lnTo>
                <a:lnTo>
                  <a:pt x="12" y="522"/>
                </a:lnTo>
                <a:lnTo>
                  <a:pt x="6" y="504"/>
                </a:lnTo>
                <a:lnTo>
                  <a:pt x="6" y="486"/>
                </a:lnTo>
                <a:lnTo>
                  <a:pt x="6" y="480"/>
                </a:lnTo>
                <a:lnTo>
                  <a:pt x="6" y="468"/>
                </a:lnTo>
                <a:lnTo>
                  <a:pt x="6" y="462"/>
                </a:lnTo>
                <a:lnTo>
                  <a:pt x="6" y="450"/>
                </a:lnTo>
                <a:lnTo>
                  <a:pt x="0" y="432"/>
                </a:lnTo>
                <a:lnTo>
                  <a:pt x="0" y="420"/>
                </a:lnTo>
                <a:lnTo>
                  <a:pt x="0" y="414"/>
                </a:lnTo>
                <a:lnTo>
                  <a:pt x="0" y="378"/>
                </a:lnTo>
                <a:lnTo>
                  <a:pt x="0" y="366"/>
                </a:lnTo>
                <a:lnTo>
                  <a:pt x="0" y="354"/>
                </a:lnTo>
                <a:lnTo>
                  <a:pt x="6" y="348"/>
                </a:lnTo>
                <a:lnTo>
                  <a:pt x="6" y="336"/>
                </a:lnTo>
                <a:lnTo>
                  <a:pt x="6" y="330"/>
                </a:lnTo>
                <a:lnTo>
                  <a:pt x="6" y="318"/>
                </a:lnTo>
                <a:lnTo>
                  <a:pt x="6" y="312"/>
                </a:lnTo>
                <a:lnTo>
                  <a:pt x="6" y="300"/>
                </a:lnTo>
                <a:lnTo>
                  <a:pt x="6" y="294"/>
                </a:lnTo>
                <a:lnTo>
                  <a:pt x="6" y="282"/>
                </a:lnTo>
                <a:lnTo>
                  <a:pt x="12" y="276"/>
                </a:lnTo>
                <a:lnTo>
                  <a:pt x="12" y="264"/>
                </a:lnTo>
                <a:lnTo>
                  <a:pt x="12" y="246"/>
                </a:lnTo>
                <a:lnTo>
                  <a:pt x="18" y="240"/>
                </a:lnTo>
                <a:lnTo>
                  <a:pt x="18" y="228"/>
                </a:lnTo>
                <a:lnTo>
                  <a:pt x="24" y="216"/>
                </a:lnTo>
                <a:lnTo>
                  <a:pt x="24" y="204"/>
                </a:lnTo>
                <a:lnTo>
                  <a:pt x="24" y="198"/>
                </a:lnTo>
                <a:lnTo>
                  <a:pt x="30" y="180"/>
                </a:lnTo>
                <a:lnTo>
                  <a:pt x="36" y="168"/>
                </a:lnTo>
                <a:lnTo>
                  <a:pt x="36" y="156"/>
                </a:lnTo>
                <a:lnTo>
                  <a:pt x="42" y="150"/>
                </a:lnTo>
                <a:lnTo>
                  <a:pt x="42" y="144"/>
                </a:lnTo>
                <a:lnTo>
                  <a:pt x="48" y="138"/>
                </a:lnTo>
                <a:lnTo>
                  <a:pt x="48" y="132"/>
                </a:lnTo>
                <a:lnTo>
                  <a:pt x="54" y="126"/>
                </a:lnTo>
                <a:lnTo>
                  <a:pt x="60" y="108"/>
                </a:lnTo>
                <a:lnTo>
                  <a:pt x="66" y="96"/>
                </a:lnTo>
                <a:lnTo>
                  <a:pt x="72" y="84"/>
                </a:lnTo>
                <a:lnTo>
                  <a:pt x="78" y="78"/>
                </a:lnTo>
                <a:lnTo>
                  <a:pt x="78" y="72"/>
                </a:lnTo>
                <a:lnTo>
                  <a:pt x="84" y="66"/>
                </a:lnTo>
                <a:lnTo>
                  <a:pt x="90" y="60"/>
                </a:lnTo>
                <a:lnTo>
                  <a:pt x="96" y="54"/>
                </a:lnTo>
                <a:lnTo>
                  <a:pt x="96" y="48"/>
                </a:lnTo>
                <a:lnTo>
                  <a:pt x="102" y="48"/>
                </a:lnTo>
                <a:lnTo>
                  <a:pt x="108" y="42"/>
                </a:lnTo>
                <a:lnTo>
                  <a:pt x="108" y="36"/>
                </a:lnTo>
                <a:lnTo>
                  <a:pt x="114" y="36"/>
                </a:lnTo>
                <a:lnTo>
                  <a:pt x="120" y="30"/>
                </a:lnTo>
                <a:lnTo>
                  <a:pt x="126" y="24"/>
                </a:lnTo>
                <a:lnTo>
                  <a:pt x="126" y="24"/>
                </a:lnTo>
                <a:lnTo>
                  <a:pt x="132" y="18"/>
                </a:lnTo>
                <a:lnTo>
                  <a:pt x="138" y="18"/>
                </a:lnTo>
                <a:lnTo>
                  <a:pt x="144" y="12"/>
                </a:lnTo>
                <a:lnTo>
                  <a:pt x="144" y="12"/>
                </a:lnTo>
                <a:lnTo>
                  <a:pt x="156" y="6"/>
                </a:lnTo>
                <a:lnTo>
                  <a:pt x="162" y="6"/>
                </a:lnTo>
                <a:lnTo>
                  <a:pt x="162" y="6"/>
                </a:lnTo>
                <a:lnTo>
                  <a:pt x="168" y="6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2" y="0"/>
                </a:lnTo>
                <a:close/>
              </a:path>
            </a:pathLst>
          </a:custGeom>
          <a:gradFill rotWithShape="0">
            <a:gsLst>
              <a:gs pos="0">
                <a:srgbClr val="5ADA20"/>
              </a:gs>
              <a:gs pos="50000">
                <a:srgbClr val="FFFF66"/>
              </a:gs>
              <a:gs pos="100000">
                <a:srgbClr val="5ADA20"/>
              </a:gs>
            </a:gsLst>
            <a:lin ang="0" scaled="1"/>
          </a:gra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659907" name="Group 3"/>
          <p:cNvGrpSpPr>
            <a:grpSpLocks/>
          </p:cNvGrpSpPr>
          <p:nvPr/>
        </p:nvGrpSpPr>
        <p:grpSpPr bwMode="auto">
          <a:xfrm>
            <a:off x="2125663" y="3960813"/>
            <a:ext cx="1468437" cy="1049337"/>
            <a:chOff x="3702" y="3421"/>
            <a:chExt cx="925" cy="661"/>
          </a:xfrm>
        </p:grpSpPr>
        <p:sp>
          <p:nvSpPr>
            <p:cNvPr id="1659908" name="Oval 4"/>
            <p:cNvSpPr>
              <a:spLocks noChangeArrowheads="1"/>
            </p:cNvSpPr>
            <p:nvPr/>
          </p:nvSpPr>
          <p:spPr bwMode="auto">
            <a:xfrm>
              <a:off x="3855" y="3543"/>
              <a:ext cx="625" cy="427"/>
            </a:xfrm>
            <a:prstGeom prst="ellipse">
              <a:avLst/>
            </a:prstGeom>
            <a:solidFill>
              <a:srgbClr val="FFFF23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09" name="Freeform 5"/>
            <p:cNvSpPr>
              <a:spLocks/>
            </p:cNvSpPr>
            <p:nvPr/>
          </p:nvSpPr>
          <p:spPr bwMode="auto">
            <a:xfrm>
              <a:off x="4261" y="3457"/>
              <a:ext cx="120" cy="132"/>
            </a:xfrm>
            <a:custGeom>
              <a:avLst/>
              <a:gdLst>
                <a:gd name="T0" fmla="*/ 84 w 120"/>
                <a:gd name="T1" fmla="*/ 132 h 132"/>
                <a:gd name="T2" fmla="*/ 84 w 120"/>
                <a:gd name="T3" fmla="*/ 132 h 132"/>
                <a:gd name="T4" fmla="*/ 0 w 120"/>
                <a:gd name="T5" fmla="*/ 90 h 132"/>
                <a:gd name="T6" fmla="*/ 12 w 120"/>
                <a:gd name="T7" fmla="*/ 90 h 132"/>
                <a:gd name="T8" fmla="*/ 18 w 120"/>
                <a:gd name="T9" fmla="*/ 84 h 132"/>
                <a:gd name="T10" fmla="*/ 30 w 120"/>
                <a:gd name="T11" fmla="*/ 78 h 132"/>
                <a:gd name="T12" fmla="*/ 36 w 120"/>
                <a:gd name="T13" fmla="*/ 72 h 132"/>
                <a:gd name="T14" fmla="*/ 54 w 120"/>
                <a:gd name="T15" fmla="*/ 60 h 132"/>
                <a:gd name="T16" fmla="*/ 60 w 120"/>
                <a:gd name="T17" fmla="*/ 54 h 132"/>
                <a:gd name="T18" fmla="*/ 66 w 120"/>
                <a:gd name="T19" fmla="*/ 48 h 132"/>
                <a:gd name="T20" fmla="*/ 78 w 120"/>
                <a:gd name="T21" fmla="*/ 36 h 132"/>
                <a:gd name="T22" fmla="*/ 90 w 120"/>
                <a:gd name="T23" fmla="*/ 24 h 132"/>
                <a:gd name="T24" fmla="*/ 108 w 120"/>
                <a:gd name="T25" fmla="*/ 12 h 132"/>
                <a:gd name="T26" fmla="*/ 120 w 120"/>
                <a:gd name="T27" fmla="*/ 0 h 132"/>
                <a:gd name="T28" fmla="*/ 120 w 120"/>
                <a:gd name="T29" fmla="*/ 6 h 132"/>
                <a:gd name="T30" fmla="*/ 120 w 120"/>
                <a:gd name="T31" fmla="*/ 18 h 132"/>
                <a:gd name="T32" fmla="*/ 114 w 120"/>
                <a:gd name="T33" fmla="*/ 24 h 132"/>
                <a:gd name="T34" fmla="*/ 114 w 120"/>
                <a:gd name="T35" fmla="*/ 30 h 132"/>
                <a:gd name="T36" fmla="*/ 108 w 120"/>
                <a:gd name="T37" fmla="*/ 48 h 132"/>
                <a:gd name="T38" fmla="*/ 102 w 120"/>
                <a:gd name="T39" fmla="*/ 66 h 132"/>
                <a:gd name="T40" fmla="*/ 96 w 120"/>
                <a:gd name="T41" fmla="*/ 78 h 132"/>
                <a:gd name="T42" fmla="*/ 90 w 120"/>
                <a:gd name="T43" fmla="*/ 96 h 132"/>
                <a:gd name="T44" fmla="*/ 84 w 120"/>
                <a:gd name="T45" fmla="*/ 114 h 132"/>
                <a:gd name="T46" fmla="*/ 84 w 120"/>
                <a:gd name="T47" fmla="*/ 120 h 132"/>
                <a:gd name="T48" fmla="*/ 84 w 120"/>
                <a:gd name="T4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32">
                  <a:moveTo>
                    <a:pt x="84" y="132"/>
                  </a:moveTo>
                  <a:lnTo>
                    <a:pt x="84" y="132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18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8" y="36"/>
                  </a:lnTo>
                  <a:lnTo>
                    <a:pt x="90" y="24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8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08" y="48"/>
                  </a:lnTo>
                  <a:lnTo>
                    <a:pt x="102" y="66"/>
                  </a:lnTo>
                  <a:lnTo>
                    <a:pt x="96" y="78"/>
                  </a:lnTo>
                  <a:lnTo>
                    <a:pt x="90" y="96"/>
                  </a:lnTo>
                  <a:lnTo>
                    <a:pt x="84" y="114"/>
                  </a:lnTo>
                  <a:lnTo>
                    <a:pt x="84" y="120"/>
                  </a:lnTo>
                  <a:lnTo>
                    <a:pt x="84" y="13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0" name="Freeform 6"/>
            <p:cNvSpPr>
              <a:spLocks/>
            </p:cNvSpPr>
            <p:nvPr/>
          </p:nvSpPr>
          <p:spPr bwMode="auto">
            <a:xfrm>
              <a:off x="4357" y="3547"/>
              <a:ext cx="222" cy="90"/>
            </a:xfrm>
            <a:custGeom>
              <a:avLst/>
              <a:gdLst>
                <a:gd name="T0" fmla="*/ 84 w 222"/>
                <a:gd name="T1" fmla="*/ 90 h 90"/>
                <a:gd name="T2" fmla="*/ 84 w 222"/>
                <a:gd name="T3" fmla="*/ 90 h 90"/>
                <a:gd name="T4" fmla="*/ 0 w 222"/>
                <a:gd name="T5" fmla="*/ 54 h 90"/>
                <a:gd name="T6" fmla="*/ 6 w 222"/>
                <a:gd name="T7" fmla="*/ 54 h 90"/>
                <a:gd name="T8" fmla="*/ 12 w 222"/>
                <a:gd name="T9" fmla="*/ 48 h 90"/>
                <a:gd name="T10" fmla="*/ 30 w 222"/>
                <a:gd name="T11" fmla="*/ 42 h 90"/>
                <a:gd name="T12" fmla="*/ 48 w 222"/>
                <a:gd name="T13" fmla="*/ 36 h 90"/>
                <a:gd name="T14" fmla="*/ 66 w 222"/>
                <a:gd name="T15" fmla="*/ 30 h 90"/>
                <a:gd name="T16" fmla="*/ 108 w 222"/>
                <a:gd name="T17" fmla="*/ 24 h 90"/>
                <a:gd name="T18" fmla="*/ 126 w 222"/>
                <a:gd name="T19" fmla="*/ 18 h 90"/>
                <a:gd name="T20" fmla="*/ 150 w 222"/>
                <a:gd name="T21" fmla="*/ 12 h 90"/>
                <a:gd name="T22" fmla="*/ 168 w 222"/>
                <a:gd name="T23" fmla="*/ 6 h 90"/>
                <a:gd name="T24" fmla="*/ 186 w 222"/>
                <a:gd name="T25" fmla="*/ 6 h 90"/>
                <a:gd name="T26" fmla="*/ 198 w 222"/>
                <a:gd name="T27" fmla="*/ 6 h 90"/>
                <a:gd name="T28" fmla="*/ 210 w 222"/>
                <a:gd name="T29" fmla="*/ 0 h 90"/>
                <a:gd name="T30" fmla="*/ 216 w 222"/>
                <a:gd name="T31" fmla="*/ 6 h 90"/>
                <a:gd name="T32" fmla="*/ 216 w 222"/>
                <a:gd name="T33" fmla="*/ 6 h 90"/>
                <a:gd name="T34" fmla="*/ 222 w 222"/>
                <a:gd name="T35" fmla="*/ 6 h 90"/>
                <a:gd name="T36" fmla="*/ 222 w 222"/>
                <a:gd name="T37" fmla="*/ 6 h 90"/>
                <a:gd name="T38" fmla="*/ 222 w 222"/>
                <a:gd name="T39" fmla="*/ 6 h 90"/>
                <a:gd name="T40" fmla="*/ 222 w 222"/>
                <a:gd name="T41" fmla="*/ 6 h 90"/>
                <a:gd name="T42" fmla="*/ 222 w 222"/>
                <a:gd name="T43" fmla="*/ 6 h 90"/>
                <a:gd name="T44" fmla="*/ 222 w 222"/>
                <a:gd name="T45" fmla="*/ 6 h 90"/>
                <a:gd name="T46" fmla="*/ 222 w 222"/>
                <a:gd name="T47" fmla="*/ 12 h 90"/>
                <a:gd name="T48" fmla="*/ 222 w 222"/>
                <a:gd name="T49" fmla="*/ 12 h 90"/>
                <a:gd name="T50" fmla="*/ 216 w 222"/>
                <a:gd name="T51" fmla="*/ 18 h 90"/>
                <a:gd name="T52" fmla="*/ 216 w 222"/>
                <a:gd name="T53" fmla="*/ 12 h 90"/>
                <a:gd name="T54" fmla="*/ 216 w 222"/>
                <a:gd name="T55" fmla="*/ 6 h 90"/>
                <a:gd name="T56" fmla="*/ 216 w 222"/>
                <a:gd name="T57" fmla="*/ 6 h 90"/>
                <a:gd name="T58" fmla="*/ 216 w 222"/>
                <a:gd name="T59" fmla="*/ 6 h 90"/>
                <a:gd name="T60" fmla="*/ 216 w 222"/>
                <a:gd name="T61" fmla="*/ 6 h 90"/>
                <a:gd name="T62" fmla="*/ 210 w 222"/>
                <a:gd name="T63" fmla="*/ 6 h 90"/>
                <a:gd name="T64" fmla="*/ 210 w 222"/>
                <a:gd name="T65" fmla="*/ 0 h 90"/>
                <a:gd name="T66" fmla="*/ 204 w 222"/>
                <a:gd name="T67" fmla="*/ 0 h 90"/>
                <a:gd name="T68" fmla="*/ 204 w 222"/>
                <a:gd name="T69" fmla="*/ 0 h 90"/>
                <a:gd name="T70" fmla="*/ 198 w 222"/>
                <a:gd name="T71" fmla="*/ 6 h 90"/>
                <a:gd name="T72" fmla="*/ 192 w 222"/>
                <a:gd name="T73" fmla="*/ 6 h 90"/>
                <a:gd name="T74" fmla="*/ 186 w 222"/>
                <a:gd name="T75" fmla="*/ 6 h 90"/>
                <a:gd name="T76" fmla="*/ 180 w 222"/>
                <a:gd name="T77" fmla="*/ 6 h 90"/>
                <a:gd name="T78" fmla="*/ 168 w 222"/>
                <a:gd name="T79" fmla="*/ 12 h 90"/>
                <a:gd name="T80" fmla="*/ 156 w 222"/>
                <a:gd name="T81" fmla="*/ 18 h 90"/>
                <a:gd name="T82" fmla="*/ 144 w 222"/>
                <a:gd name="T83" fmla="*/ 30 h 90"/>
                <a:gd name="T84" fmla="*/ 132 w 222"/>
                <a:gd name="T85" fmla="*/ 36 h 90"/>
                <a:gd name="T86" fmla="*/ 120 w 222"/>
                <a:gd name="T87" fmla="*/ 48 h 90"/>
                <a:gd name="T88" fmla="*/ 114 w 222"/>
                <a:gd name="T89" fmla="*/ 48 h 90"/>
                <a:gd name="T90" fmla="*/ 108 w 222"/>
                <a:gd name="T91" fmla="*/ 54 h 90"/>
                <a:gd name="T92" fmla="*/ 108 w 222"/>
                <a:gd name="T93" fmla="*/ 60 h 90"/>
                <a:gd name="T94" fmla="*/ 102 w 222"/>
                <a:gd name="T95" fmla="*/ 66 h 90"/>
                <a:gd name="T96" fmla="*/ 96 w 222"/>
                <a:gd name="T97" fmla="*/ 72 h 90"/>
                <a:gd name="T98" fmla="*/ 96 w 222"/>
                <a:gd name="T99" fmla="*/ 72 h 90"/>
                <a:gd name="T100" fmla="*/ 90 w 222"/>
                <a:gd name="T101" fmla="*/ 78 h 90"/>
                <a:gd name="T102" fmla="*/ 90 w 222"/>
                <a:gd name="T103" fmla="*/ 84 h 90"/>
                <a:gd name="T104" fmla="*/ 84 w 222"/>
                <a:gd name="T105" fmla="*/ 90 h 90"/>
                <a:gd name="T106" fmla="*/ 84 w 222"/>
                <a:gd name="T10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90">
                  <a:moveTo>
                    <a:pt x="84" y="90"/>
                  </a:moveTo>
                  <a:lnTo>
                    <a:pt x="84" y="9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30" y="42"/>
                  </a:lnTo>
                  <a:lnTo>
                    <a:pt x="48" y="36"/>
                  </a:lnTo>
                  <a:lnTo>
                    <a:pt x="66" y="30"/>
                  </a:lnTo>
                  <a:lnTo>
                    <a:pt x="108" y="24"/>
                  </a:lnTo>
                  <a:lnTo>
                    <a:pt x="126" y="18"/>
                  </a:lnTo>
                  <a:lnTo>
                    <a:pt x="150" y="12"/>
                  </a:lnTo>
                  <a:lnTo>
                    <a:pt x="168" y="6"/>
                  </a:lnTo>
                  <a:lnTo>
                    <a:pt x="186" y="6"/>
                  </a:lnTo>
                  <a:lnTo>
                    <a:pt x="198" y="6"/>
                  </a:lnTo>
                  <a:lnTo>
                    <a:pt x="210" y="0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8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44" y="30"/>
                  </a:lnTo>
                  <a:lnTo>
                    <a:pt x="132" y="36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2" y="66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90"/>
                  </a:lnTo>
                  <a:lnTo>
                    <a:pt x="84" y="9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1" name="Freeform 7"/>
            <p:cNvSpPr>
              <a:spLocks/>
            </p:cNvSpPr>
            <p:nvPr/>
          </p:nvSpPr>
          <p:spPr bwMode="auto">
            <a:xfrm>
              <a:off x="4441" y="3661"/>
              <a:ext cx="162" cy="72"/>
            </a:xfrm>
            <a:custGeom>
              <a:avLst/>
              <a:gdLst>
                <a:gd name="T0" fmla="*/ 24 w 162"/>
                <a:gd name="T1" fmla="*/ 72 h 72"/>
                <a:gd name="T2" fmla="*/ 24 w 162"/>
                <a:gd name="T3" fmla="*/ 72 h 72"/>
                <a:gd name="T4" fmla="*/ 0 w 162"/>
                <a:gd name="T5" fmla="*/ 0 h 72"/>
                <a:gd name="T6" fmla="*/ 12 w 162"/>
                <a:gd name="T7" fmla="*/ 0 h 72"/>
                <a:gd name="T8" fmla="*/ 24 w 162"/>
                <a:gd name="T9" fmla="*/ 0 h 72"/>
                <a:gd name="T10" fmla="*/ 36 w 162"/>
                <a:gd name="T11" fmla="*/ 6 h 72"/>
                <a:gd name="T12" fmla="*/ 42 w 162"/>
                <a:gd name="T13" fmla="*/ 6 h 72"/>
                <a:gd name="T14" fmla="*/ 54 w 162"/>
                <a:gd name="T15" fmla="*/ 6 h 72"/>
                <a:gd name="T16" fmla="*/ 60 w 162"/>
                <a:gd name="T17" fmla="*/ 6 h 72"/>
                <a:gd name="T18" fmla="*/ 84 w 162"/>
                <a:gd name="T19" fmla="*/ 12 h 72"/>
                <a:gd name="T20" fmla="*/ 102 w 162"/>
                <a:gd name="T21" fmla="*/ 12 h 72"/>
                <a:gd name="T22" fmla="*/ 120 w 162"/>
                <a:gd name="T23" fmla="*/ 12 h 72"/>
                <a:gd name="T24" fmla="*/ 144 w 162"/>
                <a:gd name="T25" fmla="*/ 12 h 72"/>
                <a:gd name="T26" fmla="*/ 156 w 162"/>
                <a:gd name="T27" fmla="*/ 12 h 72"/>
                <a:gd name="T28" fmla="*/ 162 w 162"/>
                <a:gd name="T29" fmla="*/ 12 h 72"/>
                <a:gd name="T30" fmla="*/ 156 w 162"/>
                <a:gd name="T31" fmla="*/ 18 h 72"/>
                <a:gd name="T32" fmla="*/ 150 w 162"/>
                <a:gd name="T33" fmla="*/ 18 h 72"/>
                <a:gd name="T34" fmla="*/ 132 w 162"/>
                <a:gd name="T35" fmla="*/ 30 h 72"/>
                <a:gd name="T36" fmla="*/ 96 w 162"/>
                <a:gd name="T37" fmla="*/ 42 h 72"/>
                <a:gd name="T38" fmla="*/ 78 w 162"/>
                <a:gd name="T39" fmla="*/ 48 h 72"/>
                <a:gd name="T40" fmla="*/ 60 w 162"/>
                <a:gd name="T41" fmla="*/ 54 h 72"/>
                <a:gd name="T42" fmla="*/ 42 w 162"/>
                <a:gd name="T43" fmla="*/ 66 h 72"/>
                <a:gd name="T44" fmla="*/ 30 w 162"/>
                <a:gd name="T45" fmla="*/ 66 h 72"/>
                <a:gd name="T46" fmla="*/ 24 w 162"/>
                <a:gd name="T4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72">
                  <a:moveTo>
                    <a:pt x="24" y="72"/>
                  </a:moveTo>
                  <a:lnTo>
                    <a:pt x="24" y="7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32" y="30"/>
                  </a:lnTo>
                  <a:lnTo>
                    <a:pt x="96" y="42"/>
                  </a:lnTo>
                  <a:lnTo>
                    <a:pt x="78" y="48"/>
                  </a:lnTo>
                  <a:lnTo>
                    <a:pt x="60" y="54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2" name="Freeform 8"/>
            <p:cNvSpPr>
              <a:spLocks/>
            </p:cNvSpPr>
            <p:nvPr/>
          </p:nvSpPr>
          <p:spPr bwMode="auto">
            <a:xfrm>
              <a:off x="3726" y="3763"/>
              <a:ext cx="162" cy="73"/>
            </a:xfrm>
            <a:custGeom>
              <a:avLst/>
              <a:gdLst>
                <a:gd name="T0" fmla="*/ 132 w 162"/>
                <a:gd name="T1" fmla="*/ 0 h 73"/>
                <a:gd name="T2" fmla="*/ 132 w 162"/>
                <a:gd name="T3" fmla="*/ 0 h 73"/>
                <a:gd name="T4" fmla="*/ 162 w 162"/>
                <a:gd name="T5" fmla="*/ 73 h 73"/>
                <a:gd name="T6" fmla="*/ 156 w 162"/>
                <a:gd name="T7" fmla="*/ 73 h 73"/>
                <a:gd name="T8" fmla="*/ 144 w 162"/>
                <a:gd name="T9" fmla="*/ 67 h 73"/>
                <a:gd name="T10" fmla="*/ 132 w 162"/>
                <a:gd name="T11" fmla="*/ 67 h 73"/>
                <a:gd name="T12" fmla="*/ 120 w 162"/>
                <a:gd name="T13" fmla="*/ 67 h 73"/>
                <a:gd name="T14" fmla="*/ 114 w 162"/>
                <a:gd name="T15" fmla="*/ 67 h 73"/>
                <a:gd name="T16" fmla="*/ 102 w 162"/>
                <a:gd name="T17" fmla="*/ 67 h 73"/>
                <a:gd name="T18" fmla="*/ 84 w 162"/>
                <a:gd name="T19" fmla="*/ 67 h 73"/>
                <a:gd name="T20" fmla="*/ 66 w 162"/>
                <a:gd name="T21" fmla="*/ 67 h 73"/>
                <a:gd name="T22" fmla="*/ 42 w 162"/>
                <a:gd name="T23" fmla="*/ 73 h 73"/>
                <a:gd name="T24" fmla="*/ 24 w 162"/>
                <a:gd name="T25" fmla="*/ 73 h 73"/>
                <a:gd name="T26" fmla="*/ 0 w 162"/>
                <a:gd name="T27" fmla="*/ 73 h 73"/>
                <a:gd name="T28" fmla="*/ 6 w 162"/>
                <a:gd name="T29" fmla="*/ 67 h 73"/>
                <a:gd name="T30" fmla="*/ 18 w 162"/>
                <a:gd name="T31" fmla="*/ 67 h 73"/>
                <a:gd name="T32" fmla="*/ 30 w 162"/>
                <a:gd name="T33" fmla="*/ 55 h 73"/>
                <a:gd name="T34" fmla="*/ 48 w 162"/>
                <a:gd name="T35" fmla="*/ 49 h 73"/>
                <a:gd name="T36" fmla="*/ 66 w 162"/>
                <a:gd name="T37" fmla="*/ 36 h 73"/>
                <a:gd name="T38" fmla="*/ 84 w 162"/>
                <a:gd name="T39" fmla="*/ 30 h 73"/>
                <a:gd name="T40" fmla="*/ 102 w 162"/>
                <a:gd name="T41" fmla="*/ 18 h 73"/>
                <a:gd name="T42" fmla="*/ 108 w 162"/>
                <a:gd name="T43" fmla="*/ 12 h 73"/>
                <a:gd name="T44" fmla="*/ 114 w 162"/>
                <a:gd name="T45" fmla="*/ 6 h 73"/>
                <a:gd name="T46" fmla="*/ 126 w 162"/>
                <a:gd name="T47" fmla="*/ 0 h 73"/>
                <a:gd name="T48" fmla="*/ 132 w 162"/>
                <a:gd name="T4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73">
                  <a:moveTo>
                    <a:pt x="132" y="0"/>
                  </a:moveTo>
                  <a:lnTo>
                    <a:pt x="132" y="0"/>
                  </a:lnTo>
                  <a:lnTo>
                    <a:pt x="162" y="73"/>
                  </a:lnTo>
                  <a:lnTo>
                    <a:pt x="156" y="73"/>
                  </a:lnTo>
                  <a:lnTo>
                    <a:pt x="144" y="67"/>
                  </a:lnTo>
                  <a:lnTo>
                    <a:pt x="132" y="67"/>
                  </a:lnTo>
                  <a:lnTo>
                    <a:pt x="120" y="67"/>
                  </a:lnTo>
                  <a:lnTo>
                    <a:pt x="114" y="67"/>
                  </a:lnTo>
                  <a:lnTo>
                    <a:pt x="102" y="67"/>
                  </a:lnTo>
                  <a:lnTo>
                    <a:pt x="84" y="67"/>
                  </a:lnTo>
                  <a:lnTo>
                    <a:pt x="66" y="67"/>
                  </a:lnTo>
                  <a:lnTo>
                    <a:pt x="42" y="73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6" y="67"/>
                  </a:lnTo>
                  <a:lnTo>
                    <a:pt x="18" y="67"/>
                  </a:lnTo>
                  <a:lnTo>
                    <a:pt x="30" y="55"/>
                  </a:lnTo>
                  <a:lnTo>
                    <a:pt x="48" y="49"/>
                  </a:lnTo>
                  <a:lnTo>
                    <a:pt x="66" y="36"/>
                  </a:lnTo>
                  <a:lnTo>
                    <a:pt x="84" y="30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6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3" name="Freeform 9"/>
            <p:cNvSpPr>
              <a:spLocks/>
            </p:cNvSpPr>
            <p:nvPr/>
          </p:nvSpPr>
          <p:spPr bwMode="auto">
            <a:xfrm>
              <a:off x="4471" y="3745"/>
              <a:ext cx="156" cy="79"/>
            </a:xfrm>
            <a:custGeom>
              <a:avLst/>
              <a:gdLst>
                <a:gd name="T0" fmla="*/ 0 w 156"/>
                <a:gd name="T1" fmla="*/ 79 h 79"/>
                <a:gd name="T2" fmla="*/ 0 w 156"/>
                <a:gd name="T3" fmla="*/ 79 h 79"/>
                <a:gd name="T4" fmla="*/ 12 w 156"/>
                <a:gd name="T5" fmla="*/ 0 h 79"/>
                <a:gd name="T6" fmla="*/ 24 w 156"/>
                <a:gd name="T7" fmla="*/ 6 h 79"/>
                <a:gd name="T8" fmla="*/ 30 w 156"/>
                <a:gd name="T9" fmla="*/ 12 h 79"/>
                <a:gd name="T10" fmla="*/ 42 w 156"/>
                <a:gd name="T11" fmla="*/ 18 h 79"/>
                <a:gd name="T12" fmla="*/ 48 w 156"/>
                <a:gd name="T13" fmla="*/ 24 h 79"/>
                <a:gd name="T14" fmla="*/ 66 w 156"/>
                <a:gd name="T15" fmla="*/ 30 h 79"/>
                <a:gd name="T16" fmla="*/ 72 w 156"/>
                <a:gd name="T17" fmla="*/ 36 h 79"/>
                <a:gd name="T18" fmla="*/ 84 w 156"/>
                <a:gd name="T19" fmla="*/ 36 h 79"/>
                <a:gd name="T20" fmla="*/ 102 w 156"/>
                <a:gd name="T21" fmla="*/ 42 h 79"/>
                <a:gd name="T22" fmla="*/ 120 w 156"/>
                <a:gd name="T23" fmla="*/ 48 h 79"/>
                <a:gd name="T24" fmla="*/ 138 w 156"/>
                <a:gd name="T25" fmla="*/ 61 h 79"/>
                <a:gd name="T26" fmla="*/ 156 w 156"/>
                <a:gd name="T27" fmla="*/ 67 h 79"/>
                <a:gd name="T28" fmla="*/ 150 w 156"/>
                <a:gd name="T29" fmla="*/ 67 h 79"/>
                <a:gd name="T30" fmla="*/ 138 w 156"/>
                <a:gd name="T31" fmla="*/ 67 h 79"/>
                <a:gd name="T32" fmla="*/ 120 w 156"/>
                <a:gd name="T33" fmla="*/ 73 h 79"/>
                <a:gd name="T34" fmla="*/ 78 w 156"/>
                <a:gd name="T35" fmla="*/ 73 h 79"/>
                <a:gd name="T36" fmla="*/ 60 w 156"/>
                <a:gd name="T37" fmla="*/ 73 h 79"/>
                <a:gd name="T38" fmla="*/ 36 w 156"/>
                <a:gd name="T39" fmla="*/ 73 h 79"/>
                <a:gd name="T40" fmla="*/ 30 w 156"/>
                <a:gd name="T41" fmla="*/ 73 h 79"/>
                <a:gd name="T42" fmla="*/ 18 w 156"/>
                <a:gd name="T43" fmla="*/ 73 h 79"/>
                <a:gd name="T44" fmla="*/ 0 w 156"/>
                <a:gd name="T4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79">
                  <a:moveTo>
                    <a:pt x="0" y="79"/>
                  </a:moveTo>
                  <a:lnTo>
                    <a:pt x="0" y="79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84" y="36"/>
                  </a:lnTo>
                  <a:lnTo>
                    <a:pt x="102" y="42"/>
                  </a:lnTo>
                  <a:lnTo>
                    <a:pt x="120" y="48"/>
                  </a:lnTo>
                  <a:lnTo>
                    <a:pt x="138" y="61"/>
                  </a:lnTo>
                  <a:lnTo>
                    <a:pt x="156" y="67"/>
                  </a:lnTo>
                  <a:lnTo>
                    <a:pt x="150" y="67"/>
                  </a:lnTo>
                  <a:lnTo>
                    <a:pt x="138" y="67"/>
                  </a:lnTo>
                  <a:lnTo>
                    <a:pt x="120" y="73"/>
                  </a:lnTo>
                  <a:lnTo>
                    <a:pt x="78" y="73"/>
                  </a:lnTo>
                  <a:lnTo>
                    <a:pt x="60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1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4" name="Freeform 10"/>
            <p:cNvSpPr>
              <a:spLocks/>
            </p:cNvSpPr>
            <p:nvPr/>
          </p:nvSpPr>
          <p:spPr bwMode="auto">
            <a:xfrm>
              <a:off x="4399" y="3830"/>
              <a:ext cx="150" cy="114"/>
            </a:xfrm>
            <a:custGeom>
              <a:avLst/>
              <a:gdLst>
                <a:gd name="T0" fmla="*/ 0 w 150"/>
                <a:gd name="T1" fmla="*/ 66 h 114"/>
                <a:gd name="T2" fmla="*/ 0 w 150"/>
                <a:gd name="T3" fmla="*/ 66 h 114"/>
                <a:gd name="T4" fmla="*/ 54 w 150"/>
                <a:gd name="T5" fmla="*/ 0 h 114"/>
                <a:gd name="T6" fmla="*/ 60 w 150"/>
                <a:gd name="T7" fmla="*/ 6 h 114"/>
                <a:gd name="T8" fmla="*/ 66 w 150"/>
                <a:gd name="T9" fmla="*/ 18 h 114"/>
                <a:gd name="T10" fmla="*/ 72 w 150"/>
                <a:gd name="T11" fmla="*/ 24 h 114"/>
                <a:gd name="T12" fmla="*/ 72 w 150"/>
                <a:gd name="T13" fmla="*/ 30 h 114"/>
                <a:gd name="T14" fmla="*/ 78 w 150"/>
                <a:gd name="T15" fmla="*/ 42 h 114"/>
                <a:gd name="T16" fmla="*/ 84 w 150"/>
                <a:gd name="T17" fmla="*/ 48 h 114"/>
                <a:gd name="T18" fmla="*/ 90 w 150"/>
                <a:gd name="T19" fmla="*/ 54 h 114"/>
                <a:gd name="T20" fmla="*/ 96 w 150"/>
                <a:gd name="T21" fmla="*/ 60 h 114"/>
                <a:gd name="T22" fmla="*/ 108 w 150"/>
                <a:gd name="T23" fmla="*/ 72 h 114"/>
                <a:gd name="T24" fmla="*/ 120 w 150"/>
                <a:gd name="T25" fmla="*/ 84 h 114"/>
                <a:gd name="T26" fmla="*/ 132 w 150"/>
                <a:gd name="T27" fmla="*/ 96 h 114"/>
                <a:gd name="T28" fmla="*/ 150 w 150"/>
                <a:gd name="T29" fmla="*/ 114 h 114"/>
                <a:gd name="T30" fmla="*/ 138 w 150"/>
                <a:gd name="T31" fmla="*/ 114 h 114"/>
                <a:gd name="T32" fmla="*/ 126 w 150"/>
                <a:gd name="T33" fmla="*/ 108 h 114"/>
                <a:gd name="T34" fmla="*/ 108 w 150"/>
                <a:gd name="T35" fmla="*/ 102 h 114"/>
                <a:gd name="T36" fmla="*/ 90 w 150"/>
                <a:gd name="T37" fmla="*/ 96 h 114"/>
                <a:gd name="T38" fmla="*/ 72 w 150"/>
                <a:gd name="T39" fmla="*/ 90 h 114"/>
                <a:gd name="T40" fmla="*/ 54 w 150"/>
                <a:gd name="T41" fmla="*/ 78 h 114"/>
                <a:gd name="T42" fmla="*/ 36 w 150"/>
                <a:gd name="T43" fmla="*/ 72 h 114"/>
                <a:gd name="T44" fmla="*/ 18 w 150"/>
                <a:gd name="T45" fmla="*/ 66 h 114"/>
                <a:gd name="T46" fmla="*/ 0 w 150"/>
                <a:gd name="T47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0" y="66"/>
                  </a:moveTo>
                  <a:lnTo>
                    <a:pt x="0" y="66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108" y="72"/>
                  </a:lnTo>
                  <a:lnTo>
                    <a:pt x="120" y="84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08"/>
                  </a:lnTo>
                  <a:lnTo>
                    <a:pt x="108" y="102"/>
                  </a:lnTo>
                  <a:lnTo>
                    <a:pt x="90" y="96"/>
                  </a:lnTo>
                  <a:lnTo>
                    <a:pt x="72" y="90"/>
                  </a:lnTo>
                  <a:lnTo>
                    <a:pt x="54" y="78"/>
                  </a:lnTo>
                  <a:lnTo>
                    <a:pt x="36" y="72"/>
                  </a:lnTo>
                  <a:lnTo>
                    <a:pt x="18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5" name="Freeform 11"/>
            <p:cNvSpPr>
              <a:spLocks/>
            </p:cNvSpPr>
            <p:nvPr/>
          </p:nvSpPr>
          <p:spPr bwMode="auto">
            <a:xfrm>
              <a:off x="4321" y="3890"/>
              <a:ext cx="126" cy="132"/>
            </a:xfrm>
            <a:custGeom>
              <a:avLst/>
              <a:gdLst>
                <a:gd name="T0" fmla="*/ 0 w 126"/>
                <a:gd name="T1" fmla="*/ 48 h 132"/>
                <a:gd name="T2" fmla="*/ 0 w 126"/>
                <a:gd name="T3" fmla="*/ 48 h 132"/>
                <a:gd name="T4" fmla="*/ 78 w 126"/>
                <a:gd name="T5" fmla="*/ 0 h 132"/>
                <a:gd name="T6" fmla="*/ 78 w 126"/>
                <a:gd name="T7" fmla="*/ 12 h 132"/>
                <a:gd name="T8" fmla="*/ 78 w 126"/>
                <a:gd name="T9" fmla="*/ 24 h 132"/>
                <a:gd name="T10" fmla="*/ 84 w 126"/>
                <a:gd name="T11" fmla="*/ 30 h 132"/>
                <a:gd name="T12" fmla="*/ 84 w 126"/>
                <a:gd name="T13" fmla="*/ 36 h 132"/>
                <a:gd name="T14" fmla="*/ 84 w 126"/>
                <a:gd name="T15" fmla="*/ 36 h 132"/>
                <a:gd name="T16" fmla="*/ 84 w 126"/>
                <a:gd name="T17" fmla="*/ 48 h 132"/>
                <a:gd name="T18" fmla="*/ 90 w 126"/>
                <a:gd name="T19" fmla="*/ 54 h 132"/>
                <a:gd name="T20" fmla="*/ 96 w 126"/>
                <a:gd name="T21" fmla="*/ 72 h 132"/>
                <a:gd name="T22" fmla="*/ 108 w 126"/>
                <a:gd name="T23" fmla="*/ 102 h 132"/>
                <a:gd name="T24" fmla="*/ 120 w 126"/>
                <a:gd name="T25" fmla="*/ 114 h 132"/>
                <a:gd name="T26" fmla="*/ 126 w 126"/>
                <a:gd name="T27" fmla="*/ 132 h 132"/>
                <a:gd name="T28" fmla="*/ 108 w 126"/>
                <a:gd name="T29" fmla="*/ 126 h 132"/>
                <a:gd name="T30" fmla="*/ 102 w 126"/>
                <a:gd name="T31" fmla="*/ 120 h 132"/>
                <a:gd name="T32" fmla="*/ 96 w 126"/>
                <a:gd name="T33" fmla="*/ 114 h 132"/>
                <a:gd name="T34" fmla="*/ 78 w 126"/>
                <a:gd name="T35" fmla="*/ 102 h 132"/>
                <a:gd name="T36" fmla="*/ 66 w 126"/>
                <a:gd name="T37" fmla="*/ 90 h 132"/>
                <a:gd name="T38" fmla="*/ 48 w 126"/>
                <a:gd name="T39" fmla="*/ 78 h 132"/>
                <a:gd name="T40" fmla="*/ 36 w 126"/>
                <a:gd name="T41" fmla="*/ 72 h 132"/>
                <a:gd name="T42" fmla="*/ 18 w 126"/>
                <a:gd name="T43" fmla="*/ 60 h 132"/>
                <a:gd name="T44" fmla="*/ 12 w 126"/>
                <a:gd name="T45" fmla="*/ 54 h 132"/>
                <a:gd name="T46" fmla="*/ 0 w 126"/>
                <a:gd name="T47" fmla="*/ 4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72"/>
                  </a:lnTo>
                  <a:lnTo>
                    <a:pt x="108" y="102"/>
                  </a:lnTo>
                  <a:lnTo>
                    <a:pt x="120" y="114"/>
                  </a:lnTo>
                  <a:lnTo>
                    <a:pt x="126" y="132"/>
                  </a:lnTo>
                  <a:lnTo>
                    <a:pt x="108" y="126"/>
                  </a:lnTo>
                  <a:lnTo>
                    <a:pt x="102" y="120"/>
                  </a:lnTo>
                  <a:lnTo>
                    <a:pt x="96" y="114"/>
                  </a:lnTo>
                  <a:lnTo>
                    <a:pt x="78" y="102"/>
                  </a:lnTo>
                  <a:lnTo>
                    <a:pt x="66" y="90"/>
                  </a:lnTo>
                  <a:lnTo>
                    <a:pt x="48" y="78"/>
                  </a:lnTo>
                  <a:lnTo>
                    <a:pt x="36" y="72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6" name="Freeform 12"/>
            <p:cNvSpPr>
              <a:spLocks/>
            </p:cNvSpPr>
            <p:nvPr/>
          </p:nvSpPr>
          <p:spPr bwMode="auto">
            <a:xfrm>
              <a:off x="3996" y="3920"/>
              <a:ext cx="96" cy="138"/>
            </a:xfrm>
            <a:custGeom>
              <a:avLst/>
              <a:gdLst>
                <a:gd name="T0" fmla="*/ 12 w 96"/>
                <a:gd name="T1" fmla="*/ 0 h 138"/>
                <a:gd name="T2" fmla="*/ 12 w 96"/>
                <a:gd name="T3" fmla="*/ 0 h 138"/>
                <a:gd name="T4" fmla="*/ 96 w 96"/>
                <a:gd name="T5" fmla="*/ 30 h 138"/>
                <a:gd name="T6" fmla="*/ 90 w 96"/>
                <a:gd name="T7" fmla="*/ 36 h 138"/>
                <a:gd name="T8" fmla="*/ 84 w 96"/>
                <a:gd name="T9" fmla="*/ 42 h 138"/>
                <a:gd name="T10" fmla="*/ 72 w 96"/>
                <a:gd name="T11" fmla="*/ 48 h 138"/>
                <a:gd name="T12" fmla="*/ 66 w 96"/>
                <a:gd name="T13" fmla="*/ 54 h 138"/>
                <a:gd name="T14" fmla="*/ 60 w 96"/>
                <a:gd name="T15" fmla="*/ 60 h 138"/>
                <a:gd name="T16" fmla="*/ 54 w 96"/>
                <a:gd name="T17" fmla="*/ 66 h 138"/>
                <a:gd name="T18" fmla="*/ 42 w 96"/>
                <a:gd name="T19" fmla="*/ 78 h 138"/>
                <a:gd name="T20" fmla="*/ 30 w 96"/>
                <a:gd name="T21" fmla="*/ 90 h 138"/>
                <a:gd name="T22" fmla="*/ 24 w 96"/>
                <a:gd name="T23" fmla="*/ 108 h 138"/>
                <a:gd name="T24" fmla="*/ 12 w 96"/>
                <a:gd name="T25" fmla="*/ 120 h 138"/>
                <a:gd name="T26" fmla="*/ 0 w 96"/>
                <a:gd name="T27" fmla="*/ 138 h 138"/>
                <a:gd name="T28" fmla="*/ 0 w 96"/>
                <a:gd name="T29" fmla="*/ 120 h 138"/>
                <a:gd name="T30" fmla="*/ 0 w 96"/>
                <a:gd name="T31" fmla="*/ 102 h 138"/>
                <a:gd name="T32" fmla="*/ 0 w 96"/>
                <a:gd name="T33" fmla="*/ 96 h 138"/>
                <a:gd name="T34" fmla="*/ 0 w 96"/>
                <a:gd name="T35" fmla="*/ 84 h 138"/>
                <a:gd name="T36" fmla="*/ 6 w 96"/>
                <a:gd name="T37" fmla="*/ 72 h 138"/>
                <a:gd name="T38" fmla="*/ 6 w 96"/>
                <a:gd name="T39" fmla="*/ 54 h 138"/>
                <a:gd name="T40" fmla="*/ 6 w 96"/>
                <a:gd name="T41" fmla="*/ 36 h 138"/>
                <a:gd name="T42" fmla="*/ 12 w 96"/>
                <a:gd name="T43" fmla="*/ 30 h 138"/>
                <a:gd name="T44" fmla="*/ 12 w 96"/>
                <a:gd name="T45" fmla="*/ 18 h 138"/>
                <a:gd name="T46" fmla="*/ 12 w 96"/>
                <a:gd name="T47" fmla="*/ 12 h 138"/>
                <a:gd name="T48" fmla="*/ 12 w 96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38">
                  <a:moveTo>
                    <a:pt x="12" y="0"/>
                  </a:moveTo>
                  <a:lnTo>
                    <a:pt x="12" y="0"/>
                  </a:lnTo>
                  <a:lnTo>
                    <a:pt x="96" y="30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42" y="78"/>
                  </a:lnTo>
                  <a:lnTo>
                    <a:pt x="30" y="90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6" y="54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7" name="Freeform 13"/>
            <p:cNvSpPr>
              <a:spLocks/>
            </p:cNvSpPr>
            <p:nvPr/>
          </p:nvSpPr>
          <p:spPr bwMode="auto">
            <a:xfrm>
              <a:off x="4249" y="3926"/>
              <a:ext cx="114" cy="138"/>
            </a:xfrm>
            <a:custGeom>
              <a:avLst/>
              <a:gdLst>
                <a:gd name="T0" fmla="*/ 0 w 114"/>
                <a:gd name="T1" fmla="*/ 48 h 138"/>
                <a:gd name="T2" fmla="*/ 0 w 114"/>
                <a:gd name="T3" fmla="*/ 48 h 138"/>
                <a:gd name="T4" fmla="*/ 78 w 114"/>
                <a:gd name="T5" fmla="*/ 0 h 138"/>
                <a:gd name="T6" fmla="*/ 78 w 114"/>
                <a:gd name="T7" fmla="*/ 12 h 138"/>
                <a:gd name="T8" fmla="*/ 78 w 114"/>
                <a:gd name="T9" fmla="*/ 24 h 138"/>
                <a:gd name="T10" fmla="*/ 78 w 114"/>
                <a:gd name="T11" fmla="*/ 30 h 138"/>
                <a:gd name="T12" fmla="*/ 84 w 114"/>
                <a:gd name="T13" fmla="*/ 36 h 138"/>
                <a:gd name="T14" fmla="*/ 84 w 114"/>
                <a:gd name="T15" fmla="*/ 48 h 138"/>
                <a:gd name="T16" fmla="*/ 84 w 114"/>
                <a:gd name="T17" fmla="*/ 54 h 138"/>
                <a:gd name="T18" fmla="*/ 90 w 114"/>
                <a:gd name="T19" fmla="*/ 72 h 138"/>
                <a:gd name="T20" fmla="*/ 96 w 114"/>
                <a:gd name="T21" fmla="*/ 84 h 138"/>
                <a:gd name="T22" fmla="*/ 102 w 114"/>
                <a:gd name="T23" fmla="*/ 102 h 138"/>
                <a:gd name="T24" fmla="*/ 108 w 114"/>
                <a:gd name="T25" fmla="*/ 120 h 138"/>
                <a:gd name="T26" fmla="*/ 114 w 114"/>
                <a:gd name="T27" fmla="*/ 138 h 138"/>
                <a:gd name="T28" fmla="*/ 102 w 114"/>
                <a:gd name="T29" fmla="*/ 126 h 138"/>
                <a:gd name="T30" fmla="*/ 84 w 114"/>
                <a:gd name="T31" fmla="*/ 114 h 138"/>
                <a:gd name="T32" fmla="*/ 60 w 114"/>
                <a:gd name="T33" fmla="*/ 90 h 138"/>
                <a:gd name="T34" fmla="*/ 42 w 114"/>
                <a:gd name="T35" fmla="*/ 78 h 138"/>
                <a:gd name="T36" fmla="*/ 30 w 114"/>
                <a:gd name="T37" fmla="*/ 66 h 138"/>
                <a:gd name="T38" fmla="*/ 18 w 114"/>
                <a:gd name="T39" fmla="*/ 54 h 138"/>
                <a:gd name="T40" fmla="*/ 6 w 114"/>
                <a:gd name="T41" fmla="*/ 48 h 138"/>
                <a:gd name="T42" fmla="*/ 0 w 114"/>
                <a:gd name="T43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38">
                  <a:moveTo>
                    <a:pt x="0" y="48"/>
                  </a:moveTo>
                  <a:lnTo>
                    <a:pt x="0" y="48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72"/>
                  </a:lnTo>
                  <a:lnTo>
                    <a:pt x="96" y="84"/>
                  </a:lnTo>
                  <a:lnTo>
                    <a:pt x="102" y="102"/>
                  </a:lnTo>
                  <a:lnTo>
                    <a:pt x="108" y="120"/>
                  </a:lnTo>
                  <a:lnTo>
                    <a:pt x="114" y="138"/>
                  </a:lnTo>
                  <a:lnTo>
                    <a:pt x="102" y="126"/>
                  </a:lnTo>
                  <a:lnTo>
                    <a:pt x="84" y="114"/>
                  </a:lnTo>
                  <a:lnTo>
                    <a:pt x="60" y="90"/>
                  </a:lnTo>
                  <a:lnTo>
                    <a:pt x="42" y="78"/>
                  </a:lnTo>
                  <a:lnTo>
                    <a:pt x="30" y="66"/>
                  </a:lnTo>
                  <a:lnTo>
                    <a:pt x="18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8" name="Freeform 14"/>
            <p:cNvSpPr>
              <a:spLocks/>
            </p:cNvSpPr>
            <p:nvPr/>
          </p:nvSpPr>
          <p:spPr bwMode="auto">
            <a:xfrm>
              <a:off x="3774" y="3589"/>
              <a:ext cx="150" cy="114"/>
            </a:xfrm>
            <a:custGeom>
              <a:avLst/>
              <a:gdLst>
                <a:gd name="T0" fmla="*/ 150 w 150"/>
                <a:gd name="T1" fmla="*/ 48 h 114"/>
                <a:gd name="T2" fmla="*/ 150 w 150"/>
                <a:gd name="T3" fmla="*/ 48 h 114"/>
                <a:gd name="T4" fmla="*/ 90 w 150"/>
                <a:gd name="T5" fmla="*/ 114 h 114"/>
                <a:gd name="T6" fmla="*/ 90 w 150"/>
                <a:gd name="T7" fmla="*/ 102 h 114"/>
                <a:gd name="T8" fmla="*/ 84 w 150"/>
                <a:gd name="T9" fmla="*/ 96 h 114"/>
                <a:gd name="T10" fmla="*/ 78 w 150"/>
                <a:gd name="T11" fmla="*/ 90 h 114"/>
                <a:gd name="T12" fmla="*/ 72 w 150"/>
                <a:gd name="T13" fmla="*/ 78 h 114"/>
                <a:gd name="T14" fmla="*/ 66 w 150"/>
                <a:gd name="T15" fmla="*/ 72 h 114"/>
                <a:gd name="T16" fmla="*/ 60 w 150"/>
                <a:gd name="T17" fmla="*/ 66 h 114"/>
                <a:gd name="T18" fmla="*/ 60 w 150"/>
                <a:gd name="T19" fmla="*/ 60 h 114"/>
                <a:gd name="T20" fmla="*/ 54 w 150"/>
                <a:gd name="T21" fmla="*/ 54 h 114"/>
                <a:gd name="T22" fmla="*/ 42 w 150"/>
                <a:gd name="T23" fmla="*/ 42 h 114"/>
                <a:gd name="T24" fmla="*/ 24 w 150"/>
                <a:gd name="T25" fmla="*/ 30 h 114"/>
                <a:gd name="T26" fmla="*/ 12 w 150"/>
                <a:gd name="T27" fmla="*/ 12 h 114"/>
                <a:gd name="T28" fmla="*/ 0 w 150"/>
                <a:gd name="T29" fmla="*/ 0 h 114"/>
                <a:gd name="T30" fmla="*/ 12 w 150"/>
                <a:gd name="T31" fmla="*/ 0 h 114"/>
                <a:gd name="T32" fmla="*/ 18 w 150"/>
                <a:gd name="T33" fmla="*/ 6 h 114"/>
                <a:gd name="T34" fmla="*/ 36 w 150"/>
                <a:gd name="T35" fmla="*/ 12 h 114"/>
                <a:gd name="T36" fmla="*/ 54 w 150"/>
                <a:gd name="T37" fmla="*/ 18 h 114"/>
                <a:gd name="T38" fmla="*/ 72 w 150"/>
                <a:gd name="T39" fmla="*/ 24 h 114"/>
                <a:gd name="T40" fmla="*/ 90 w 150"/>
                <a:gd name="T41" fmla="*/ 30 h 114"/>
                <a:gd name="T42" fmla="*/ 108 w 150"/>
                <a:gd name="T43" fmla="*/ 36 h 114"/>
                <a:gd name="T44" fmla="*/ 126 w 150"/>
                <a:gd name="T45" fmla="*/ 42 h 114"/>
                <a:gd name="T46" fmla="*/ 150 w 150"/>
                <a:gd name="T47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14">
                  <a:moveTo>
                    <a:pt x="150" y="48"/>
                  </a:moveTo>
                  <a:lnTo>
                    <a:pt x="150" y="48"/>
                  </a:lnTo>
                  <a:lnTo>
                    <a:pt x="90" y="114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2" y="42"/>
                  </a:lnTo>
                  <a:lnTo>
                    <a:pt x="24" y="30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6" y="12"/>
                  </a:lnTo>
                  <a:lnTo>
                    <a:pt x="54" y="18"/>
                  </a:lnTo>
                  <a:lnTo>
                    <a:pt x="72" y="24"/>
                  </a:lnTo>
                  <a:lnTo>
                    <a:pt x="90" y="30"/>
                  </a:lnTo>
                  <a:lnTo>
                    <a:pt x="108" y="36"/>
                  </a:lnTo>
                  <a:lnTo>
                    <a:pt x="126" y="42"/>
                  </a:lnTo>
                  <a:lnTo>
                    <a:pt x="150" y="48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19" name="Freeform 15"/>
            <p:cNvSpPr>
              <a:spLocks/>
            </p:cNvSpPr>
            <p:nvPr/>
          </p:nvSpPr>
          <p:spPr bwMode="auto">
            <a:xfrm>
              <a:off x="4176" y="3950"/>
              <a:ext cx="97" cy="132"/>
            </a:xfrm>
            <a:custGeom>
              <a:avLst/>
              <a:gdLst>
                <a:gd name="T0" fmla="*/ 0 w 97"/>
                <a:gd name="T1" fmla="*/ 6 h 132"/>
                <a:gd name="T2" fmla="*/ 0 w 97"/>
                <a:gd name="T3" fmla="*/ 6 h 132"/>
                <a:gd name="T4" fmla="*/ 97 w 97"/>
                <a:gd name="T5" fmla="*/ 0 h 132"/>
                <a:gd name="T6" fmla="*/ 91 w 97"/>
                <a:gd name="T7" fmla="*/ 6 h 132"/>
                <a:gd name="T8" fmla="*/ 85 w 97"/>
                <a:gd name="T9" fmla="*/ 18 h 132"/>
                <a:gd name="T10" fmla="*/ 85 w 97"/>
                <a:gd name="T11" fmla="*/ 24 h 132"/>
                <a:gd name="T12" fmla="*/ 79 w 97"/>
                <a:gd name="T13" fmla="*/ 30 h 132"/>
                <a:gd name="T14" fmla="*/ 79 w 97"/>
                <a:gd name="T15" fmla="*/ 42 h 132"/>
                <a:gd name="T16" fmla="*/ 73 w 97"/>
                <a:gd name="T17" fmla="*/ 48 h 132"/>
                <a:gd name="T18" fmla="*/ 73 w 97"/>
                <a:gd name="T19" fmla="*/ 66 h 132"/>
                <a:gd name="T20" fmla="*/ 67 w 97"/>
                <a:gd name="T21" fmla="*/ 78 h 132"/>
                <a:gd name="T22" fmla="*/ 67 w 97"/>
                <a:gd name="T23" fmla="*/ 96 h 132"/>
                <a:gd name="T24" fmla="*/ 61 w 97"/>
                <a:gd name="T25" fmla="*/ 114 h 132"/>
                <a:gd name="T26" fmla="*/ 55 w 97"/>
                <a:gd name="T27" fmla="*/ 132 h 132"/>
                <a:gd name="T28" fmla="*/ 48 w 97"/>
                <a:gd name="T29" fmla="*/ 114 h 132"/>
                <a:gd name="T30" fmla="*/ 42 w 97"/>
                <a:gd name="T31" fmla="*/ 102 h 132"/>
                <a:gd name="T32" fmla="*/ 36 w 97"/>
                <a:gd name="T33" fmla="*/ 84 h 132"/>
                <a:gd name="T34" fmla="*/ 30 w 97"/>
                <a:gd name="T35" fmla="*/ 72 h 132"/>
                <a:gd name="T36" fmla="*/ 24 w 97"/>
                <a:gd name="T37" fmla="*/ 54 h 132"/>
                <a:gd name="T38" fmla="*/ 18 w 97"/>
                <a:gd name="T39" fmla="*/ 36 h 132"/>
                <a:gd name="T40" fmla="*/ 12 w 97"/>
                <a:gd name="T41" fmla="*/ 24 h 132"/>
                <a:gd name="T42" fmla="*/ 6 w 97"/>
                <a:gd name="T43" fmla="*/ 12 h 132"/>
                <a:gd name="T44" fmla="*/ 0 w 97"/>
                <a:gd name="T4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32">
                  <a:moveTo>
                    <a:pt x="0" y="6"/>
                  </a:moveTo>
                  <a:lnTo>
                    <a:pt x="0" y="6"/>
                  </a:lnTo>
                  <a:lnTo>
                    <a:pt x="97" y="0"/>
                  </a:lnTo>
                  <a:lnTo>
                    <a:pt x="91" y="6"/>
                  </a:lnTo>
                  <a:lnTo>
                    <a:pt x="85" y="18"/>
                  </a:lnTo>
                  <a:lnTo>
                    <a:pt x="85" y="24"/>
                  </a:lnTo>
                  <a:lnTo>
                    <a:pt x="79" y="30"/>
                  </a:lnTo>
                  <a:lnTo>
                    <a:pt x="79" y="42"/>
                  </a:lnTo>
                  <a:lnTo>
                    <a:pt x="73" y="48"/>
                  </a:lnTo>
                  <a:lnTo>
                    <a:pt x="73" y="66"/>
                  </a:lnTo>
                  <a:lnTo>
                    <a:pt x="67" y="78"/>
                  </a:lnTo>
                  <a:lnTo>
                    <a:pt x="67" y="96"/>
                  </a:lnTo>
                  <a:lnTo>
                    <a:pt x="61" y="114"/>
                  </a:lnTo>
                  <a:lnTo>
                    <a:pt x="55" y="132"/>
                  </a:lnTo>
                  <a:lnTo>
                    <a:pt x="48" y="114"/>
                  </a:lnTo>
                  <a:lnTo>
                    <a:pt x="42" y="102"/>
                  </a:lnTo>
                  <a:lnTo>
                    <a:pt x="36" y="84"/>
                  </a:lnTo>
                  <a:lnTo>
                    <a:pt x="30" y="72"/>
                  </a:lnTo>
                  <a:lnTo>
                    <a:pt x="24" y="54"/>
                  </a:lnTo>
                  <a:lnTo>
                    <a:pt x="18" y="36"/>
                  </a:ln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20" name="Freeform 16"/>
            <p:cNvSpPr>
              <a:spLocks/>
            </p:cNvSpPr>
            <p:nvPr/>
          </p:nvSpPr>
          <p:spPr bwMode="auto">
            <a:xfrm>
              <a:off x="4092" y="3956"/>
              <a:ext cx="96" cy="126"/>
            </a:xfrm>
            <a:custGeom>
              <a:avLst/>
              <a:gdLst>
                <a:gd name="T0" fmla="*/ 0 w 96"/>
                <a:gd name="T1" fmla="*/ 0 h 126"/>
                <a:gd name="T2" fmla="*/ 0 w 96"/>
                <a:gd name="T3" fmla="*/ 0 h 126"/>
                <a:gd name="T4" fmla="*/ 96 w 96"/>
                <a:gd name="T5" fmla="*/ 0 h 126"/>
                <a:gd name="T6" fmla="*/ 90 w 96"/>
                <a:gd name="T7" fmla="*/ 6 h 126"/>
                <a:gd name="T8" fmla="*/ 84 w 96"/>
                <a:gd name="T9" fmla="*/ 18 h 126"/>
                <a:gd name="T10" fmla="*/ 78 w 96"/>
                <a:gd name="T11" fmla="*/ 24 h 126"/>
                <a:gd name="T12" fmla="*/ 72 w 96"/>
                <a:gd name="T13" fmla="*/ 30 h 126"/>
                <a:gd name="T14" fmla="*/ 72 w 96"/>
                <a:gd name="T15" fmla="*/ 36 h 126"/>
                <a:gd name="T16" fmla="*/ 66 w 96"/>
                <a:gd name="T17" fmla="*/ 48 h 126"/>
                <a:gd name="T18" fmla="*/ 60 w 96"/>
                <a:gd name="T19" fmla="*/ 60 h 126"/>
                <a:gd name="T20" fmla="*/ 48 w 96"/>
                <a:gd name="T21" fmla="*/ 96 h 126"/>
                <a:gd name="T22" fmla="*/ 42 w 96"/>
                <a:gd name="T23" fmla="*/ 108 h 126"/>
                <a:gd name="T24" fmla="*/ 36 w 96"/>
                <a:gd name="T25" fmla="*/ 126 h 126"/>
                <a:gd name="T26" fmla="*/ 36 w 96"/>
                <a:gd name="T27" fmla="*/ 120 h 126"/>
                <a:gd name="T28" fmla="*/ 30 w 96"/>
                <a:gd name="T29" fmla="*/ 114 h 126"/>
                <a:gd name="T30" fmla="*/ 30 w 96"/>
                <a:gd name="T31" fmla="*/ 96 h 126"/>
                <a:gd name="T32" fmla="*/ 24 w 96"/>
                <a:gd name="T33" fmla="*/ 78 h 126"/>
                <a:gd name="T34" fmla="*/ 18 w 96"/>
                <a:gd name="T35" fmla="*/ 66 h 126"/>
                <a:gd name="T36" fmla="*/ 18 w 96"/>
                <a:gd name="T37" fmla="*/ 48 h 126"/>
                <a:gd name="T38" fmla="*/ 12 w 96"/>
                <a:gd name="T39" fmla="*/ 30 h 126"/>
                <a:gd name="T40" fmla="*/ 6 w 96"/>
                <a:gd name="T41" fmla="*/ 24 h 126"/>
                <a:gd name="T42" fmla="*/ 6 w 96"/>
                <a:gd name="T43" fmla="*/ 12 h 126"/>
                <a:gd name="T44" fmla="*/ 6 w 96"/>
                <a:gd name="T45" fmla="*/ 6 h 126"/>
                <a:gd name="T46" fmla="*/ 0 w 96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6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66" y="48"/>
                  </a:lnTo>
                  <a:lnTo>
                    <a:pt x="60" y="60"/>
                  </a:lnTo>
                  <a:lnTo>
                    <a:pt x="48" y="96"/>
                  </a:lnTo>
                  <a:lnTo>
                    <a:pt x="42" y="108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30" y="96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21" name="Freeform 17"/>
            <p:cNvSpPr>
              <a:spLocks/>
            </p:cNvSpPr>
            <p:nvPr/>
          </p:nvSpPr>
          <p:spPr bwMode="auto">
            <a:xfrm>
              <a:off x="3774" y="3830"/>
              <a:ext cx="150" cy="108"/>
            </a:xfrm>
            <a:custGeom>
              <a:avLst/>
              <a:gdLst>
                <a:gd name="T0" fmla="*/ 90 w 150"/>
                <a:gd name="T1" fmla="*/ 0 h 108"/>
                <a:gd name="T2" fmla="*/ 90 w 150"/>
                <a:gd name="T3" fmla="*/ 0 h 108"/>
                <a:gd name="T4" fmla="*/ 150 w 150"/>
                <a:gd name="T5" fmla="*/ 60 h 108"/>
                <a:gd name="T6" fmla="*/ 138 w 150"/>
                <a:gd name="T7" fmla="*/ 60 h 108"/>
                <a:gd name="T8" fmla="*/ 126 w 150"/>
                <a:gd name="T9" fmla="*/ 66 h 108"/>
                <a:gd name="T10" fmla="*/ 120 w 150"/>
                <a:gd name="T11" fmla="*/ 66 h 108"/>
                <a:gd name="T12" fmla="*/ 108 w 150"/>
                <a:gd name="T13" fmla="*/ 72 h 108"/>
                <a:gd name="T14" fmla="*/ 90 w 150"/>
                <a:gd name="T15" fmla="*/ 72 h 108"/>
                <a:gd name="T16" fmla="*/ 84 w 150"/>
                <a:gd name="T17" fmla="*/ 78 h 108"/>
                <a:gd name="T18" fmla="*/ 72 w 150"/>
                <a:gd name="T19" fmla="*/ 78 h 108"/>
                <a:gd name="T20" fmla="*/ 54 w 150"/>
                <a:gd name="T21" fmla="*/ 90 h 108"/>
                <a:gd name="T22" fmla="*/ 36 w 150"/>
                <a:gd name="T23" fmla="*/ 96 h 108"/>
                <a:gd name="T24" fmla="*/ 18 w 150"/>
                <a:gd name="T25" fmla="*/ 102 h 108"/>
                <a:gd name="T26" fmla="*/ 0 w 150"/>
                <a:gd name="T27" fmla="*/ 108 h 108"/>
                <a:gd name="T28" fmla="*/ 6 w 150"/>
                <a:gd name="T29" fmla="*/ 102 h 108"/>
                <a:gd name="T30" fmla="*/ 6 w 150"/>
                <a:gd name="T31" fmla="*/ 96 h 108"/>
                <a:gd name="T32" fmla="*/ 18 w 150"/>
                <a:gd name="T33" fmla="*/ 84 h 108"/>
                <a:gd name="T34" fmla="*/ 30 w 150"/>
                <a:gd name="T35" fmla="*/ 72 h 108"/>
                <a:gd name="T36" fmla="*/ 42 w 150"/>
                <a:gd name="T37" fmla="*/ 54 h 108"/>
                <a:gd name="T38" fmla="*/ 54 w 150"/>
                <a:gd name="T39" fmla="*/ 42 h 108"/>
                <a:gd name="T40" fmla="*/ 66 w 150"/>
                <a:gd name="T41" fmla="*/ 30 h 108"/>
                <a:gd name="T42" fmla="*/ 78 w 150"/>
                <a:gd name="T43" fmla="*/ 18 h 108"/>
                <a:gd name="T44" fmla="*/ 84 w 150"/>
                <a:gd name="T45" fmla="*/ 12 h 108"/>
                <a:gd name="T46" fmla="*/ 90 w 150"/>
                <a:gd name="T4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108">
                  <a:moveTo>
                    <a:pt x="90" y="0"/>
                  </a:moveTo>
                  <a:lnTo>
                    <a:pt x="90" y="0"/>
                  </a:lnTo>
                  <a:lnTo>
                    <a:pt x="150" y="60"/>
                  </a:lnTo>
                  <a:lnTo>
                    <a:pt x="138" y="60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08" y="72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78"/>
                  </a:lnTo>
                  <a:lnTo>
                    <a:pt x="54" y="90"/>
                  </a:lnTo>
                  <a:lnTo>
                    <a:pt x="36" y="96"/>
                  </a:lnTo>
                  <a:lnTo>
                    <a:pt x="18" y="102"/>
                  </a:lnTo>
                  <a:lnTo>
                    <a:pt x="0" y="108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18" y="84"/>
                  </a:lnTo>
                  <a:lnTo>
                    <a:pt x="30" y="72"/>
                  </a:lnTo>
                  <a:lnTo>
                    <a:pt x="42" y="54"/>
                  </a:lnTo>
                  <a:lnTo>
                    <a:pt x="54" y="42"/>
                  </a:lnTo>
                  <a:lnTo>
                    <a:pt x="66" y="30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22" name="Freeform 18"/>
            <p:cNvSpPr>
              <a:spLocks/>
            </p:cNvSpPr>
            <p:nvPr/>
          </p:nvSpPr>
          <p:spPr bwMode="auto">
            <a:xfrm>
              <a:off x="3876" y="3890"/>
              <a:ext cx="132" cy="126"/>
            </a:xfrm>
            <a:custGeom>
              <a:avLst/>
              <a:gdLst>
                <a:gd name="T0" fmla="*/ 54 w 132"/>
                <a:gd name="T1" fmla="*/ 0 h 126"/>
                <a:gd name="T2" fmla="*/ 54 w 132"/>
                <a:gd name="T3" fmla="*/ 0 h 126"/>
                <a:gd name="T4" fmla="*/ 132 w 132"/>
                <a:gd name="T5" fmla="*/ 42 h 126"/>
                <a:gd name="T6" fmla="*/ 120 w 132"/>
                <a:gd name="T7" fmla="*/ 48 h 126"/>
                <a:gd name="T8" fmla="*/ 108 w 132"/>
                <a:gd name="T9" fmla="*/ 48 h 126"/>
                <a:gd name="T10" fmla="*/ 102 w 132"/>
                <a:gd name="T11" fmla="*/ 54 h 126"/>
                <a:gd name="T12" fmla="*/ 90 w 132"/>
                <a:gd name="T13" fmla="*/ 60 h 126"/>
                <a:gd name="T14" fmla="*/ 84 w 132"/>
                <a:gd name="T15" fmla="*/ 66 h 126"/>
                <a:gd name="T16" fmla="*/ 78 w 132"/>
                <a:gd name="T17" fmla="*/ 66 h 126"/>
                <a:gd name="T18" fmla="*/ 66 w 132"/>
                <a:gd name="T19" fmla="*/ 72 h 126"/>
                <a:gd name="T20" fmla="*/ 60 w 132"/>
                <a:gd name="T21" fmla="*/ 78 h 126"/>
                <a:gd name="T22" fmla="*/ 48 w 132"/>
                <a:gd name="T23" fmla="*/ 90 h 126"/>
                <a:gd name="T24" fmla="*/ 30 w 132"/>
                <a:gd name="T25" fmla="*/ 102 h 126"/>
                <a:gd name="T26" fmla="*/ 24 w 132"/>
                <a:gd name="T27" fmla="*/ 108 h 126"/>
                <a:gd name="T28" fmla="*/ 12 w 132"/>
                <a:gd name="T29" fmla="*/ 114 h 126"/>
                <a:gd name="T30" fmla="*/ 0 w 132"/>
                <a:gd name="T31" fmla="*/ 126 h 126"/>
                <a:gd name="T32" fmla="*/ 6 w 132"/>
                <a:gd name="T33" fmla="*/ 108 h 126"/>
                <a:gd name="T34" fmla="*/ 12 w 132"/>
                <a:gd name="T35" fmla="*/ 90 h 126"/>
                <a:gd name="T36" fmla="*/ 18 w 132"/>
                <a:gd name="T37" fmla="*/ 78 h 126"/>
                <a:gd name="T38" fmla="*/ 24 w 132"/>
                <a:gd name="T39" fmla="*/ 60 h 126"/>
                <a:gd name="T40" fmla="*/ 36 w 132"/>
                <a:gd name="T41" fmla="*/ 48 h 126"/>
                <a:gd name="T42" fmla="*/ 42 w 132"/>
                <a:gd name="T43" fmla="*/ 30 h 126"/>
                <a:gd name="T44" fmla="*/ 42 w 132"/>
                <a:gd name="T45" fmla="*/ 24 h 126"/>
                <a:gd name="T46" fmla="*/ 48 w 132"/>
                <a:gd name="T47" fmla="*/ 12 h 126"/>
                <a:gd name="T48" fmla="*/ 48 w 132"/>
                <a:gd name="T49" fmla="*/ 6 h 126"/>
                <a:gd name="T50" fmla="*/ 54 w 132"/>
                <a:gd name="T5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26">
                  <a:moveTo>
                    <a:pt x="54" y="0"/>
                  </a:moveTo>
                  <a:lnTo>
                    <a:pt x="54" y="0"/>
                  </a:lnTo>
                  <a:lnTo>
                    <a:pt x="132" y="42"/>
                  </a:lnTo>
                  <a:lnTo>
                    <a:pt x="120" y="48"/>
                  </a:lnTo>
                  <a:lnTo>
                    <a:pt x="108" y="48"/>
                  </a:lnTo>
                  <a:lnTo>
                    <a:pt x="102" y="54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48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08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36" y="48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23" name="Freeform 19"/>
            <p:cNvSpPr>
              <a:spLocks/>
            </p:cNvSpPr>
            <p:nvPr/>
          </p:nvSpPr>
          <p:spPr bwMode="auto">
            <a:xfrm>
              <a:off x="3702" y="3697"/>
              <a:ext cx="156" cy="78"/>
            </a:xfrm>
            <a:custGeom>
              <a:avLst/>
              <a:gdLst>
                <a:gd name="T0" fmla="*/ 156 w 156"/>
                <a:gd name="T1" fmla="*/ 0 h 78"/>
                <a:gd name="T2" fmla="*/ 156 w 156"/>
                <a:gd name="T3" fmla="*/ 0 h 78"/>
                <a:gd name="T4" fmla="*/ 156 w 156"/>
                <a:gd name="T5" fmla="*/ 78 h 78"/>
                <a:gd name="T6" fmla="*/ 144 w 156"/>
                <a:gd name="T7" fmla="*/ 72 h 78"/>
                <a:gd name="T8" fmla="*/ 138 w 156"/>
                <a:gd name="T9" fmla="*/ 66 h 78"/>
                <a:gd name="T10" fmla="*/ 126 w 156"/>
                <a:gd name="T11" fmla="*/ 66 h 78"/>
                <a:gd name="T12" fmla="*/ 120 w 156"/>
                <a:gd name="T13" fmla="*/ 60 h 78"/>
                <a:gd name="T14" fmla="*/ 108 w 156"/>
                <a:gd name="T15" fmla="*/ 54 h 78"/>
                <a:gd name="T16" fmla="*/ 102 w 156"/>
                <a:gd name="T17" fmla="*/ 54 h 78"/>
                <a:gd name="T18" fmla="*/ 84 w 156"/>
                <a:gd name="T19" fmla="*/ 48 h 78"/>
                <a:gd name="T20" fmla="*/ 60 w 156"/>
                <a:gd name="T21" fmla="*/ 42 h 78"/>
                <a:gd name="T22" fmla="*/ 42 w 156"/>
                <a:gd name="T23" fmla="*/ 42 h 78"/>
                <a:gd name="T24" fmla="*/ 24 w 156"/>
                <a:gd name="T25" fmla="*/ 36 h 78"/>
                <a:gd name="T26" fmla="*/ 0 w 156"/>
                <a:gd name="T27" fmla="*/ 30 h 78"/>
                <a:gd name="T28" fmla="*/ 18 w 156"/>
                <a:gd name="T29" fmla="*/ 24 h 78"/>
                <a:gd name="T30" fmla="*/ 42 w 156"/>
                <a:gd name="T31" fmla="*/ 24 h 78"/>
                <a:gd name="T32" fmla="*/ 60 w 156"/>
                <a:gd name="T33" fmla="*/ 18 h 78"/>
                <a:gd name="T34" fmla="*/ 78 w 156"/>
                <a:gd name="T35" fmla="*/ 12 h 78"/>
                <a:gd name="T36" fmla="*/ 96 w 156"/>
                <a:gd name="T37" fmla="*/ 12 h 78"/>
                <a:gd name="T38" fmla="*/ 108 w 156"/>
                <a:gd name="T39" fmla="*/ 12 h 78"/>
                <a:gd name="T40" fmla="*/ 120 w 156"/>
                <a:gd name="T41" fmla="*/ 6 h 78"/>
                <a:gd name="T42" fmla="*/ 138 w 156"/>
                <a:gd name="T43" fmla="*/ 6 h 78"/>
                <a:gd name="T44" fmla="*/ 144 w 156"/>
                <a:gd name="T45" fmla="*/ 0 h 78"/>
                <a:gd name="T46" fmla="*/ 156 w 156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78">
                  <a:moveTo>
                    <a:pt x="156" y="0"/>
                  </a:moveTo>
                  <a:lnTo>
                    <a:pt x="156" y="0"/>
                  </a:lnTo>
                  <a:lnTo>
                    <a:pt x="156" y="78"/>
                  </a:lnTo>
                  <a:lnTo>
                    <a:pt x="144" y="72"/>
                  </a:lnTo>
                  <a:lnTo>
                    <a:pt x="138" y="66"/>
                  </a:lnTo>
                  <a:lnTo>
                    <a:pt x="126" y="66"/>
                  </a:lnTo>
                  <a:lnTo>
                    <a:pt x="120" y="60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84" y="48"/>
                  </a:lnTo>
                  <a:lnTo>
                    <a:pt x="60" y="42"/>
                  </a:lnTo>
                  <a:lnTo>
                    <a:pt x="42" y="42"/>
                  </a:lnTo>
                  <a:lnTo>
                    <a:pt x="24" y="36"/>
                  </a:lnTo>
                  <a:lnTo>
                    <a:pt x="0" y="30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60" y="18"/>
                  </a:lnTo>
                  <a:lnTo>
                    <a:pt x="78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20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23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24" name="Freeform 20"/>
            <p:cNvSpPr>
              <a:spLocks/>
            </p:cNvSpPr>
            <p:nvPr/>
          </p:nvSpPr>
          <p:spPr bwMode="auto">
            <a:xfrm>
              <a:off x="4170" y="3427"/>
              <a:ext cx="91" cy="132"/>
            </a:xfrm>
            <a:custGeom>
              <a:avLst/>
              <a:gdLst>
                <a:gd name="T0" fmla="*/ 91 w 91"/>
                <a:gd name="T1" fmla="*/ 132 h 132"/>
                <a:gd name="T2" fmla="*/ 91 w 91"/>
                <a:gd name="T3" fmla="*/ 132 h 132"/>
                <a:gd name="T4" fmla="*/ 0 w 91"/>
                <a:gd name="T5" fmla="*/ 126 h 132"/>
                <a:gd name="T6" fmla="*/ 6 w 91"/>
                <a:gd name="T7" fmla="*/ 114 h 132"/>
                <a:gd name="T8" fmla="*/ 12 w 91"/>
                <a:gd name="T9" fmla="*/ 108 h 132"/>
                <a:gd name="T10" fmla="*/ 18 w 91"/>
                <a:gd name="T11" fmla="*/ 102 h 132"/>
                <a:gd name="T12" fmla="*/ 24 w 91"/>
                <a:gd name="T13" fmla="*/ 96 h 132"/>
                <a:gd name="T14" fmla="*/ 30 w 91"/>
                <a:gd name="T15" fmla="*/ 84 h 132"/>
                <a:gd name="T16" fmla="*/ 36 w 91"/>
                <a:gd name="T17" fmla="*/ 78 h 132"/>
                <a:gd name="T18" fmla="*/ 36 w 91"/>
                <a:gd name="T19" fmla="*/ 72 h 132"/>
                <a:gd name="T20" fmla="*/ 42 w 91"/>
                <a:gd name="T21" fmla="*/ 66 h 132"/>
                <a:gd name="T22" fmla="*/ 48 w 91"/>
                <a:gd name="T23" fmla="*/ 48 h 132"/>
                <a:gd name="T24" fmla="*/ 61 w 91"/>
                <a:gd name="T25" fmla="*/ 36 h 132"/>
                <a:gd name="T26" fmla="*/ 67 w 91"/>
                <a:gd name="T27" fmla="*/ 18 h 132"/>
                <a:gd name="T28" fmla="*/ 79 w 91"/>
                <a:gd name="T29" fmla="*/ 0 h 132"/>
                <a:gd name="T30" fmla="*/ 79 w 91"/>
                <a:gd name="T31" fmla="*/ 18 h 132"/>
                <a:gd name="T32" fmla="*/ 79 w 91"/>
                <a:gd name="T33" fmla="*/ 36 h 132"/>
                <a:gd name="T34" fmla="*/ 85 w 91"/>
                <a:gd name="T35" fmla="*/ 66 h 132"/>
                <a:gd name="T36" fmla="*/ 85 w 91"/>
                <a:gd name="T37" fmla="*/ 84 h 132"/>
                <a:gd name="T38" fmla="*/ 85 w 91"/>
                <a:gd name="T39" fmla="*/ 102 h 132"/>
                <a:gd name="T40" fmla="*/ 91 w 91"/>
                <a:gd name="T41" fmla="*/ 120 h 132"/>
                <a:gd name="T42" fmla="*/ 91 w 91"/>
                <a:gd name="T43" fmla="*/ 126 h 132"/>
                <a:gd name="T44" fmla="*/ 91 w 91"/>
                <a:gd name="T4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32">
                  <a:moveTo>
                    <a:pt x="91" y="132"/>
                  </a:moveTo>
                  <a:lnTo>
                    <a:pt x="91" y="132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0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61" y="36"/>
                  </a:lnTo>
                  <a:lnTo>
                    <a:pt x="67" y="18"/>
                  </a:lnTo>
                  <a:lnTo>
                    <a:pt x="79" y="0"/>
                  </a:lnTo>
                  <a:lnTo>
                    <a:pt x="79" y="18"/>
                  </a:lnTo>
                  <a:lnTo>
                    <a:pt x="79" y="36"/>
                  </a:lnTo>
                  <a:lnTo>
                    <a:pt x="85" y="66"/>
                  </a:lnTo>
                  <a:lnTo>
                    <a:pt x="85" y="84"/>
                  </a:lnTo>
                  <a:lnTo>
                    <a:pt x="85" y="102"/>
                  </a:lnTo>
                  <a:lnTo>
                    <a:pt x="91" y="120"/>
                  </a:lnTo>
                  <a:lnTo>
                    <a:pt x="91" y="126"/>
                  </a:lnTo>
                  <a:lnTo>
                    <a:pt x="91" y="13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25" name="Freeform 21"/>
            <p:cNvSpPr>
              <a:spLocks/>
            </p:cNvSpPr>
            <p:nvPr/>
          </p:nvSpPr>
          <p:spPr bwMode="auto">
            <a:xfrm>
              <a:off x="3882" y="3493"/>
              <a:ext cx="120" cy="132"/>
            </a:xfrm>
            <a:custGeom>
              <a:avLst/>
              <a:gdLst>
                <a:gd name="T0" fmla="*/ 120 w 120"/>
                <a:gd name="T1" fmla="*/ 90 h 132"/>
                <a:gd name="T2" fmla="*/ 120 w 120"/>
                <a:gd name="T3" fmla="*/ 90 h 132"/>
                <a:gd name="T4" fmla="*/ 42 w 120"/>
                <a:gd name="T5" fmla="*/ 132 h 132"/>
                <a:gd name="T6" fmla="*/ 42 w 120"/>
                <a:gd name="T7" fmla="*/ 126 h 132"/>
                <a:gd name="T8" fmla="*/ 42 w 120"/>
                <a:gd name="T9" fmla="*/ 114 h 132"/>
                <a:gd name="T10" fmla="*/ 42 w 120"/>
                <a:gd name="T11" fmla="*/ 108 h 132"/>
                <a:gd name="T12" fmla="*/ 36 w 120"/>
                <a:gd name="T13" fmla="*/ 96 h 132"/>
                <a:gd name="T14" fmla="*/ 36 w 120"/>
                <a:gd name="T15" fmla="*/ 90 h 132"/>
                <a:gd name="T16" fmla="*/ 30 w 120"/>
                <a:gd name="T17" fmla="*/ 84 h 132"/>
                <a:gd name="T18" fmla="*/ 24 w 120"/>
                <a:gd name="T19" fmla="*/ 66 h 132"/>
                <a:gd name="T20" fmla="*/ 18 w 120"/>
                <a:gd name="T21" fmla="*/ 54 h 132"/>
                <a:gd name="T22" fmla="*/ 12 w 120"/>
                <a:gd name="T23" fmla="*/ 36 h 132"/>
                <a:gd name="T24" fmla="*/ 6 w 120"/>
                <a:gd name="T25" fmla="*/ 18 h 132"/>
                <a:gd name="T26" fmla="*/ 0 w 120"/>
                <a:gd name="T27" fmla="*/ 0 h 132"/>
                <a:gd name="T28" fmla="*/ 6 w 120"/>
                <a:gd name="T29" fmla="*/ 6 h 132"/>
                <a:gd name="T30" fmla="*/ 12 w 120"/>
                <a:gd name="T31" fmla="*/ 12 h 132"/>
                <a:gd name="T32" fmla="*/ 30 w 120"/>
                <a:gd name="T33" fmla="*/ 24 h 132"/>
                <a:gd name="T34" fmla="*/ 42 w 120"/>
                <a:gd name="T35" fmla="*/ 36 h 132"/>
                <a:gd name="T36" fmla="*/ 60 w 120"/>
                <a:gd name="T37" fmla="*/ 48 h 132"/>
                <a:gd name="T38" fmla="*/ 72 w 120"/>
                <a:gd name="T39" fmla="*/ 60 h 132"/>
                <a:gd name="T40" fmla="*/ 90 w 120"/>
                <a:gd name="T41" fmla="*/ 66 h 132"/>
                <a:gd name="T42" fmla="*/ 102 w 120"/>
                <a:gd name="T43" fmla="*/ 78 h 132"/>
                <a:gd name="T44" fmla="*/ 120 w 120"/>
                <a:gd name="T45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32">
                  <a:moveTo>
                    <a:pt x="120" y="90"/>
                  </a:moveTo>
                  <a:lnTo>
                    <a:pt x="120" y="90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0" y="84"/>
                  </a:lnTo>
                  <a:lnTo>
                    <a:pt x="24" y="66"/>
                  </a:lnTo>
                  <a:lnTo>
                    <a:pt x="18" y="54"/>
                  </a:lnTo>
                  <a:lnTo>
                    <a:pt x="12" y="36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30" y="24"/>
                  </a:lnTo>
                  <a:lnTo>
                    <a:pt x="42" y="36"/>
                  </a:lnTo>
                  <a:lnTo>
                    <a:pt x="60" y="48"/>
                  </a:lnTo>
                  <a:lnTo>
                    <a:pt x="72" y="60"/>
                  </a:lnTo>
                  <a:lnTo>
                    <a:pt x="90" y="66"/>
                  </a:lnTo>
                  <a:lnTo>
                    <a:pt x="102" y="78"/>
                  </a:lnTo>
                  <a:lnTo>
                    <a:pt x="12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26" name="Freeform 22"/>
            <p:cNvSpPr>
              <a:spLocks/>
            </p:cNvSpPr>
            <p:nvPr/>
          </p:nvSpPr>
          <p:spPr bwMode="auto">
            <a:xfrm>
              <a:off x="4080" y="3421"/>
              <a:ext cx="96" cy="138"/>
            </a:xfrm>
            <a:custGeom>
              <a:avLst/>
              <a:gdLst>
                <a:gd name="T0" fmla="*/ 96 w 96"/>
                <a:gd name="T1" fmla="*/ 120 h 138"/>
                <a:gd name="T2" fmla="*/ 96 w 96"/>
                <a:gd name="T3" fmla="*/ 120 h 138"/>
                <a:gd name="T4" fmla="*/ 0 w 96"/>
                <a:gd name="T5" fmla="*/ 138 h 138"/>
                <a:gd name="T6" fmla="*/ 6 w 96"/>
                <a:gd name="T7" fmla="*/ 126 h 138"/>
                <a:gd name="T8" fmla="*/ 12 w 96"/>
                <a:gd name="T9" fmla="*/ 120 h 138"/>
                <a:gd name="T10" fmla="*/ 12 w 96"/>
                <a:gd name="T11" fmla="*/ 108 h 138"/>
                <a:gd name="T12" fmla="*/ 12 w 96"/>
                <a:gd name="T13" fmla="*/ 102 h 138"/>
                <a:gd name="T14" fmla="*/ 18 w 96"/>
                <a:gd name="T15" fmla="*/ 96 h 138"/>
                <a:gd name="T16" fmla="*/ 18 w 96"/>
                <a:gd name="T17" fmla="*/ 84 h 138"/>
                <a:gd name="T18" fmla="*/ 18 w 96"/>
                <a:gd name="T19" fmla="*/ 72 h 138"/>
                <a:gd name="T20" fmla="*/ 18 w 96"/>
                <a:gd name="T21" fmla="*/ 54 h 138"/>
                <a:gd name="T22" fmla="*/ 18 w 96"/>
                <a:gd name="T23" fmla="*/ 36 h 138"/>
                <a:gd name="T24" fmla="*/ 18 w 96"/>
                <a:gd name="T25" fmla="*/ 18 h 138"/>
                <a:gd name="T26" fmla="*/ 24 w 96"/>
                <a:gd name="T27" fmla="*/ 0 h 138"/>
                <a:gd name="T28" fmla="*/ 24 w 96"/>
                <a:gd name="T29" fmla="*/ 6 h 138"/>
                <a:gd name="T30" fmla="*/ 30 w 96"/>
                <a:gd name="T31" fmla="*/ 12 h 138"/>
                <a:gd name="T32" fmla="*/ 42 w 96"/>
                <a:gd name="T33" fmla="*/ 30 h 138"/>
                <a:gd name="T34" fmla="*/ 54 w 96"/>
                <a:gd name="T35" fmla="*/ 60 h 138"/>
                <a:gd name="T36" fmla="*/ 66 w 96"/>
                <a:gd name="T37" fmla="*/ 72 h 138"/>
                <a:gd name="T38" fmla="*/ 72 w 96"/>
                <a:gd name="T39" fmla="*/ 90 h 138"/>
                <a:gd name="T40" fmla="*/ 84 w 96"/>
                <a:gd name="T41" fmla="*/ 102 h 138"/>
                <a:gd name="T42" fmla="*/ 90 w 96"/>
                <a:gd name="T43" fmla="*/ 114 h 138"/>
                <a:gd name="T44" fmla="*/ 96 w 96"/>
                <a:gd name="T45" fmla="*/ 1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38">
                  <a:moveTo>
                    <a:pt x="96" y="120"/>
                  </a:moveTo>
                  <a:lnTo>
                    <a:pt x="96" y="120"/>
                  </a:lnTo>
                  <a:lnTo>
                    <a:pt x="0" y="138"/>
                  </a:lnTo>
                  <a:lnTo>
                    <a:pt x="6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96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30"/>
                  </a:lnTo>
                  <a:lnTo>
                    <a:pt x="54" y="60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84" y="102"/>
                  </a:lnTo>
                  <a:lnTo>
                    <a:pt x="90" y="114"/>
                  </a:lnTo>
                  <a:lnTo>
                    <a:pt x="96" y="1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59927" name="Freeform 23"/>
            <p:cNvSpPr>
              <a:spLocks/>
            </p:cNvSpPr>
            <p:nvPr/>
          </p:nvSpPr>
          <p:spPr bwMode="auto">
            <a:xfrm>
              <a:off x="3966" y="3463"/>
              <a:ext cx="126" cy="132"/>
            </a:xfrm>
            <a:custGeom>
              <a:avLst/>
              <a:gdLst>
                <a:gd name="T0" fmla="*/ 126 w 126"/>
                <a:gd name="T1" fmla="*/ 84 h 132"/>
                <a:gd name="T2" fmla="*/ 126 w 126"/>
                <a:gd name="T3" fmla="*/ 84 h 132"/>
                <a:gd name="T4" fmla="*/ 48 w 126"/>
                <a:gd name="T5" fmla="*/ 132 h 132"/>
                <a:gd name="T6" fmla="*/ 48 w 126"/>
                <a:gd name="T7" fmla="*/ 126 h 132"/>
                <a:gd name="T8" fmla="*/ 48 w 126"/>
                <a:gd name="T9" fmla="*/ 114 h 132"/>
                <a:gd name="T10" fmla="*/ 48 w 126"/>
                <a:gd name="T11" fmla="*/ 108 h 132"/>
                <a:gd name="T12" fmla="*/ 42 w 126"/>
                <a:gd name="T13" fmla="*/ 102 h 132"/>
                <a:gd name="T14" fmla="*/ 42 w 126"/>
                <a:gd name="T15" fmla="*/ 96 h 132"/>
                <a:gd name="T16" fmla="*/ 42 w 126"/>
                <a:gd name="T17" fmla="*/ 90 h 132"/>
                <a:gd name="T18" fmla="*/ 36 w 126"/>
                <a:gd name="T19" fmla="*/ 84 h 132"/>
                <a:gd name="T20" fmla="*/ 30 w 126"/>
                <a:gd name="T21" fmla="*/ 66 h 132"/>
                <a:gd name="T22" fmla="*/ 18 w 126"/>
                <a:gd name="T23" fmla="*/ 36 h 132"/>
                <a:gd name="T24" fmla="*/ 12 w 126"/>
                <a:gd name="T25" fmla="*/ 18 h 132"/>
                <a:gd name="T26" fmla="*/ 0 w 126"/>
                <a:gd name="T27" fmla="*/ 0 h 132"/>
                <a:gd name="T28" fmla="*/ 18 w 126"/>
                <a:gd name="T29" fmla="*/ 12 h 132"/>
                <a:gd name="T30" fmla="*/ 24 w 126"/>
                <a:gd name="T31" fmla="*/ 18 h 132"/>
                <a:gd name="T32" fmla="*/ 30 w 126"/>
                <a:gd name="T33" fmla="*/ 24 h 132"/>
                <a:gd name="T34" fmla="*/ 48 w 126"/>
                <a:gd name="T35" fmla="*/ 36 h 132"/>
                <a:gd name="T36" fmla="*/ 60 w 126"/>
                <a:gd name="T37" fmla="*/ 42 h 132"/>
                <a:gd name="T38" fmla="*/ 78 w 126"/>
                <a:gd name="T39" fmla="*/ 54 h 132"/>
                <a:gd name="T40" fmla="*/ 90 w 126"/>
                <a:gd name="T41" fmla="*/ 66 h 132"/>
                <a:gd name="T42" fmla="*/ 108 w 126"/>
                <a:gd name="T43" fmla="*/ 78 h 132"/>
                <a:gd name="T44" fmla="*/ 114 w 126"/>
                <a:gd name="T45" fmla="*/ 84 h 132"/>
                <a:gd name="T46" fmla="*/ 126 w 126"/>
                <a:gd name="T47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2">
                  <a:moveTo>
                    <a:pt x="126" y="84"/>
                  </a:moveTo>
                  <a:lnTo>
                    <a:pt x="126" y="84"/>
                  </a:lnTo>
                  <a:lnTo>
                    <a:pt x="48" y="132"/>
                  </a:lnTo>
                  <a:lnTo>
                    <a:pt x="48" y="126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2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66"/>
                  </a:lnTo>
                  <a:lnTo>
                    <a:pt x="18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48" y="36"/>
                  </a:lnTo>
                  <a:lnTo>
                    <a:pt x="60" y="42"/>
                  </a:lnTo>
                  <a:lnTo>
                    <a:pt x="78" y="54"/>
                  </a:lnTo>
                  <a:lnTo>
                    <a:pt x="90" y="66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26" y="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59928" name="Line 24"/>
          <p:cNvSpPr>
            <a:spLocks noChangeAspect="1" noChangeShapeType="1"/>
          </p:cNvSpPr>
          <p:nvPr/>
        </p:nvSpPr>
        <p:spPr bwMode="auto">
          <a:xfrm flipV="1">
            <a:off x="4794250" y="4097338"/>
            <a:ext cx="114300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29" name="Line 25"/>
          <p:cNvSpPr>
            <a:spLocks noChangeAspect="1" noChangeShapeType="1"/>
          </p:cNvSpPr>
          <p:nvPr/>
        </p:nvSpPr>
        <p:spPr bwMode="auto">
          <a:xfrm flipH="1">
            <a:off x="4325938" y="4462463"/>
            <a:ext cx="120650" cy="2921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0" name="Line 26"/>
          <p:cNvSpPr>
            <a:spLocks noChangeAspect="1" noChangeShapeType="1"/>
          </p:cNvSpPr>
          <p:nvPr/>
        </p:nvSpPr>
        <p:spPr bwMode="auto">
          <a:xfrm flipH="1">
            <a:off x="4406900" y="4510088"/>
            <a:ext cx="95250" cy="233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1" name="Line 27"/>
          <p:cNvSpPr>
            <a:spLocks noChangeAspect="1" noChangeShapeType="1"/>
          </p:cNvSpPr>
          <p:nvPr/>
        </p:nvSpPr>
        <p:spPr bwMode="auto">
          <a:xfrm>
            <a:off x="4325938" y="4754563"/>
            <a:ext cx="163512" cy="138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2" name="Line 28"/>
          <p:cNvSpPr>
            <a:spLocks noChangeAspect="1" noChangeShapeType="1"/>
          </p:cNvSpPr>
          <p:nvPr/>
        </p:nvSpPr>
        <p:spPr bwMode="auto">
          <a:xfrm flipV="1">
            <a:off x="4729163" y="4914900"/>
            <a:ext cx="258762" cy="46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3" name="Line 29"/>
          <p:cNvSpPr>
            <a:spLocks noChangeAspect="1" noChangeShapeType="1"/>
          </p:cNvSpPr>
          <p:nvPr/>
        </p:nvSpPr>
        <p:spPr bwMode="auto">
          <a:xfrm flipV="1">
            <a:off x="4714875" y="4868863"/>
            <a:ext cx="217488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4" name="Line 30"/>
          <p:cNvSpPr>
            <a:spLocks noChangeAspect="1" noChangeShapeType="1"/>
          </p:cNvSpPr>
          <p:nvPr/>
        </p:nvSpPr>
        <p:spPr bwMode="auto">
          <a:xfrm flipV="1">
            <a:off x="4987925" y="4618038"/>
            <a:ext cx="122238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5" name="Line 31"/>
          <p:cNvSpPr>
            <a:spLocks noChangeAspect="1" noChangeShapeType="1"/>
          </p:cNvSpPr>
          <p:nvPr/>
        </p:nvSpPr>
        <p:spPr bwMode="auto">
          <a:xfrm flipH="1" flipV="1">
            <a:off x="4837113" y="4394200"/>
            <a:ext cx="273050" cy="223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6" name="Line 32"/>
          <p:cNvSpPr>
            <a:spLocks noChangeAspect="1" noChangeShapeType="1"/>
          </p:cNvSpPr>
          <p:nvPr/>
        </p:nvSpPr>
        <p:spPr bwMode="auto">
          <a:xfrm flipH="1" flipV="1">
            <a:off x="4808538" y="4456113"/>
            <a:ext cx="217487" cy="173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7" name="Line 33"/>
          <p:cNvSpPr>
            <a:spLocks noChangeAspect="1" noChangeShapeType="1"/>
          </p:cNvSpPr>
          <p:nvPr/>
        </p:nvSpPr>
        <p:spPr bwMode="auto">
          <a:xfrm flipV="1">
            <a:off x="4446588" y="4394200"/>
            <a:ext cx="390525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8" name="Line 34"/>
          <p:cNvSpPr>
            <a:spLocks noChangeAspect="1" noChangeShapeType="1"/>
          </p:cNvSpPr>
          <p:nvPr/>
        </p:nvSpPr>
        <p:spPr bwMode="auto">
          <a:xfrm>
            <a:off x="4987925" y="4914900"/>
            <a:ext cx="268288" cy="225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39" name="Line 35"/>
          <p:cNvSpPr>
            <a:spLocks noChangeAspect="1" noChangeShapeType="1"/>
          </p:cNvSpPr>
          <p:nvPr/>
        </p:nvSpPr>
        <p:spPr bwMode="auto">
          <a:xfrm flipH="1">
            <a:off x="5189538" y="5140325"/>
            <a:ext cx="66675" cy="182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0" name="Line 36"/>
          <p:cNvSpPr>
            <a:spLocks noChangeAspect="1" noChangeShapeType="1"/>
          </p:cNvSpPr>
          <p:nvPr/>
        </p:nvSpPr>
        <p:spPr bwMode="auto">
          <a:xfrm flipH="1">
            <a:off x="5256213" y="5184775"/>
            <a:ext cx="61912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1" name="Line 37"/>
          <p:cNvSpPr>
            <a:spLocks noChangeAspect="1" noChangeShapeType="1"/>
          </p:cNvSpPr>
          <p:nvPr/>
        </p:nvSpPr>
        <p:spPr bwMode="auto">
          <a:xfrm>
            <a:off x="5267325" y="5532438"/>
            <a:ext cx="155575" cy="128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2" name="Line 38"/>
          <p:cNvSpPr>
            <a:spLocks noChangeAspect="1" noChangeShapeType="1"/>
          </p:cNvSpPr>
          <p:nvPr/>
        </p:nvSpPr>
        <p:spPr bwMode="auto">
          <a:xfrm flipV="1">
            <a:off x="5422900" y="5591175"/>
            <a:ext cx="393700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3" name="Line 39"/>
          <p:cNvSpPr>
            <a:spLocks noChangeAspect="1" noChangeShapeType="1"/>
          </p:cNvSpPr>
          <p:nvPr/>
        </p:nvSpPr>
        <p:spPr bwMode="auto">
          <a:xfrm flipV="1">
            <a:off x="5445125" y="5546725"/>
            <a:ext cx="312738" cy="555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4" name="Line 40"/>
          <p:cNvSpPr>
            <a:spLocks noChangeAspect="1" noChangeShapeType="1"/>
          </p:cNvSpPr>
          <p:nvPr/>
        </p:nvSpPr>
        <p:spPr bwMode="auto">
          <a:xfrm flipV="1">
            <a:off x="5816600" y="5295900"/>
            <a:ext cx="117475" cy="295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5" name="Line 41"/>
          <p:cNvSpPr>
            <a:spLocks noChangeAspect="1" noChangeShapeType="1"/>
          </p:cNvSpPr>
          <p:nvPr/>
        </p:nvSpPr>
        <p:spPr bwMode="auto">
          <a:xfrm flipH="1" flipV="1">
            <a:off x="5661025" y="5072063"/>
            <a:ext cx="273050" cy="223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6" name="Line 42"/>
          <p:cNvSpPr>
            <a:spLocks noChangeAspect="1" noChangeShapeType="1"/>
          </p:cNvSpPr>
          <p:nvPr/>
        </p:nvSpPr>
        <p:spPr bwMode="auto">
          <a:xfrm flipH="1" flipV="1">
            <a:off x="5637213" y="5133975"/>
            <a:ext cx="217487" cy="1778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7" name="Line 43"/>
          <p:cNvSpPr>
            <a:spLocks noChangeAspect="1" noChangeShapeType="1"/>
          </p:cNvSpPr>
          <p:nvPr/>
        </p:nvSpPr>
        <p:spPr bwMode="auto">
          <a:xfrm flipV="1">
            <a:off x="5256213" y="5072063"/>
            <a:ext cx="404812" cy="682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8" name="Line 44"/>
          <p:cNvSpPr>
            <a:spLocks noChangeAspect="1" noChangeShapeType="1"/>
          </p:cNvSpPr>
          <p:nvPr/>
        </p:nvSpPr>
        <p:spPr bwMode="auto">
          <a:xfrm flipH="1">
            <a:off x="3684588" y="5605463"/>
            <a:ext cx="352425" cy="82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49" name="Freeform 45"/>
          <p:cNvSpPr>
            <a:spLocks noChangeAspect="1"/>
          </p:cNvSpPr>
          <p:nvPr/>
        </p:nvSpPr>
        <p:spPr bwMode="auto">
          <a:xfrm>
            <a:off x="3684588" y="5586413"/>
            <a:ext cx="369887" cy="120650"/>
          </a:xfrm>
          <a:custGeom>
            <a:avLst/>
            <a:gdLst>
              <a:gd name="T0" fmla="*/ 110 w 116"/>
              <a:gd name="T1" fmla="*/ 0 h 50"/>
              <a:gd name="T2" fmla="*/ 112 w 116"/>
              <a:gd name="T3" fmla="*/ 8 h 50"/>
              <a:gd name="T4" fmla="*/ 116 w 116"/>
              <a:gd name="T5" fmla="*/ 17 h 50"/>
              <a:gd name="T6" fmla="*/ 0 w 116"/>
              <a:gd name="T7" fmla="*/ 50 h 50"/>
              <a:gd name="T8" fmla="*/ 0 w 116"/>
              <a:gd name="T9" fmla="*/ 33 h 50"/>
              <a:gd name="T10" fmla="*/ 110 w 116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" h="50">
                <a:moveTo>
                  <a:pt x="110" y="0"/>
                </a:moveTo>
                <a:lnTo>
                  <a:pt x="112" y="8"/>
                </a:lnTo>
                <a:lnTo>
                  <a:pt x="116" y="17"/>
                </a:lnTo>
                <a:lnTo>
                  <a:pt x="0" y="50"/>
                </a:lnTo>
                <a:lnTo>
                  <a:pt x="0" y="33"/>
                </a:lnTo>
                <a:lnTo>
                  <a:pt x="11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0" name="Line 46"/>
          <p:cNvSpPr>
            <a:spLocks noChangeAspect="1" noChangeShapeType="1"/>
          </p:cNvSpPr>
          <p:nvPr/>
        </p:nvSpPr>
        <p:spPr bwMode="auto">
          <a:xfrm flipV="1">
            <a:off x="3684588" y="5553075"/>
            <a:ext cx="282575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1" name="Line 47"/>
          <p:cNvSpPr>
            <a:spLocks noChangeAspect="1" noChangeShapeType="1"/>
          </p:cNvSpPr>
          <p:nvPr/>
        </p:nvSpPr>
        <p:spPr bwMode="auto">
          <a:xfrm flipV="1">
            <a:off x="4041775" y="5570538"/>
            <a:ext cx="1270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2" name="Line 48"/>
          <p:cNvSpPr>
            <a:spLocks noChangeAspect="1" noChangeShapeType="1"/>
          </p:cNvSpPr>
          <p:nvPr/>
        </p:nvSpPr>
        <p:spPr bwMode="auto">
          <a:xfrm flipH="1" flipV="1">
            <a:off x="3770313" y="5395913"/>
            <a:ext cx="176212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3" name="Line 49"/>
          <p:cNvSpPr>
            <a:spLocks noChangeAspect="1" noChangeShapeType="1"/>
          </p:cNvSpPr>
          <p:nvPr/>
        </p:nvSpPr>
        <p:spPr bwMode="auto">
          <a:xfrm flipH="1" flipV="1">
            <a:off x="3770313" y="5438775"/>
            <a:ext cx="166687" cy="33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4" name="Line 50"/>
          <p:cNvSpPr>
            <a:spLocks noChangeAspect="1" noChangeShapeType="1"/>
          </p:cNvSpPr>
          <p:nvPr/>
        </p:nvSpPr>
        <p:spPr bwMode="auto">
          <a:xfrm flipH="1">
            <a:off x="3435350" y="5395913"/>
            <a:ext cx="334963" cy="76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5" name="Line 51"/>
          <p:cNvSpPr>
            <a:spLocks noChangeAspect="1" noChangeShapeType="1"/>
          </p:cNvSpPr>
          <p:nvPr/>
        </p:nvSpPr>
        <p:spPr bwMode="auto">
          <a:xfrm flipH="1">
            <a:off x="3376613" y="5472113"/>
            <a:ext cx="58737" cy="147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6" name="Line 52"/>
          <p:cNvSpPr>
            <a:spLocks noChangeAspect="1" noChangeShapeType="1"/>
          </p:cNvSpPr>
          <p:nvPr/>
        </p:nvSpPr>
        <p:spPr bwMode="auto">
          <a:xfrm flipH="1">
            <a:off x="3427413" y="5499100"/>
            <a:ext cx="39687" cy="98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7" name="Line 53"/>
          <p:cNvSpPr>
            <a:spLocks noChangeAspect="1" noChangeShapeType="1"/>
          </p:cNvSpPr>
          <p:nvPr/>
        </p:nvSpPr>
        <p:spPr bwMode="auto">
          <a:xfrm flipH="1" flipV="1">
            <a:off x="3371850" y="5619750"/>
            <a:ext cx="309563" cy="68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8" name="Freeform 54"/>
          <p:cNvSpPr>
            <a:spLocks noChangeAspect="1"/>
          </p:cNvSpPr>
          <p:nvPr/>
        </p:nvSpPr>
        <p:spPr bwMode="auto">
          <a:xfrm>
            <a:off x="3348038" y="5602288"/>
            <a:ext cx="336550" cy="104775"/>
          </a:xfrm>
          <a:custGeom>
            <a:avLst/>
            <a:gdLst>
              <a:gd name="T0" fmla="*/ 0 w 105"/>
              <a:gd name="T1" fmla="*/ 14 h 43"/>
              <a:gd name="T2" fmla="*/ 9 w 105"/>
              <a:gd name="T3" fmla="*/ 7 h 43"/>
              <a:gd name="T4" fmla="*/ 14 w 105"/>
              <a:gd name="T5" fmla="*/ 0 h 43"/>
              <a:gd name="T6" fmla="*/ 105 w 105"/>
              <a:gd name="T7" fmla="*/ 26 h 43"/>
              <a:gd name="T8" fmla="*/ 105 w 105"/>
              <a:gd name="T9" fmla="*/ 43 h 43"/>
              <a:gd name="T10" fmla="*/ 0 w 105"/>
              <a:gd name="T11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5" h="43">
                <a:moveTo>
                  <a:pt x="0" y="14"/>
                </a:moveTo>
                <a:lnTo>
                  <a:pt x="9" y="7"/>
                </a:lnTo>
                <a:lnTo>
                  <a:pt x="14" y="0"/>
                </a:lnTo>
                <a:lnTo>
                  <a:pt x="105" y="26"/>
                </a:lnTo>
                <a:lnTo>
                  <a:pt x="105" y="43"/>
                </a:lnTo>
                <a:lnTo>
                  <a:pt x="0" y="14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59" name="Line 55"/>
          <p:cNvSpPr>
            <a:spLocks noChangeAspect="1" noChangeShapeType="1"/>
          </p:cNvSpPr>
          <p:nvPr/>
        </p:nvSpPr>
        <p:spPr bwMode="auto">
          <a:xfrm flipV="1">
            <a:off x="3770313" y="5241925"/>
            <a:ext cx="49212" cy="153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0" name="Line 56"/>
          <p:cNvSpPr>
            <a:spLocks noChangeAspect="1" noChangeShapeType="1"/>
          </p:cNvSpPr>
          <p:nvPr/>
        </p:nvSpPr>
        <p:spPr bwMode="auto">
          <a:xfrm flipV="1">
            <a:off x="3819525" y="5192713"/>
            <a:ext cx="217488" cy="492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1" name="Line 57"/>
          <p:cNvSpPr>
            <a:spLocks noChangeAspect="1" noChangeShapeType="1"/>
          </p:cNvSpPr>
          <p:nvPr/>
        </p:nvSpPr>
        <p:spPr bwMode="auto">
          <a:xfrm flipV="1">
            <a:off x="3819525" y="5146675"/>
            <a:ext cx="200025" cy="428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2" name="Line 58"/>
          <p:cNvSpPr>
            <a:spLocks noChangeAspect="1" noChangeShapeType="1"/>
          </p:cNvSpPr>
          <p:nvPr/>
        </p:nvSpPr>
        <p:spPr bwMode="auto">
          <a:xfrm flipV="1">
            <a:off x="4205288" y="5022850"/>
            <a:ext cx="11112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3" name="Line 59"/>
          <p:cNvSpPr>
            <a:spLocks noChangeAspect="1" noChangeShapeType="1"/>
          </p:cNvSpPr>
          <p:nvPr/>
        </p:nvSpPr>
        <p:spPr bwMode="auto">
          <a:xfrm flipH="1" flipV="1">
            <a:off x="3908425" y="4957763"/>
            <a:ext cx="307975" cy="650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4" name="Line 60"/>
          <p:cNvSpPr>
            <a:spLocks noChangeAspect="1" noChangeShapeType="1"/>
          </p:cNvSpPr>
          <p:nvPr/>
        </p:nvSpPr>
        <p:spPr bwMode="auto">
          <a:xfrm flipH="1" flipV="1">
            <a:off x="3908425" y="5006975"/>
            <a:ext cx="238125" cy="444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5" name="Line 61"/>
          <p:cNvSpPr>
            <a:spLocks noChangeAspect="1" noChangeShapeType="1"/>
          </p:cNvSpPr>
          <p:nvPr/>
        </p:nvSpPr>
        <p:spPr bwMode="auto">
          <a:xfrm flipH="1">
            <a:off x="3551238" y="4957763"/>
            <a:ext cx="357187" cy="809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6" name="Line 62"/>
          <p:cNvSpPr>
            <a:spLocks noChangeAspect="1" noChangeShapeType="1"/>
          </p:cNvSpPr>
          <p:nvPr/>
        </p:nvSpPr>
        <p:spPr bwMode="auto">
          <a:xfrm flipH="1">
            <a:off x="3513138" y="5038725"/>
            <a:ext cx="38100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7" name="Line 63"/>
          <p:cNvSpPr>
            <a:spLocks noChangeAspect="1" noChangeShapeType="1"/>
          </p:cNvSpPr>
          <p:nvPr/>
        </p:nvSpPr>
        <p:spPr bwMode="auto">
          <a:xfrm flipH="1">
            <a:off x="3563938" y="5065713"/>
            <a:ext cx="28575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8" name="Line 64"/>
          <p:cNvSpPr>
            <a:spLocks noChangeAspect="1" noChangeShapeType="1"/>
          </p:cNvSpPr>
          <p:nvPr/>
        </p:nvSpPr>
        <p:spPr bwMode="auto">
          <a:xfrm flipH="1" flipV="1">
            <a:off x="3513138" y="5180013"/>
            <a:ext cx="306387" cy="619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69" name="Line 65"/>
          <p:cNvSpPr>
            <a:spLocks noChangeAspect="1" noChangeShapeType="1"/>
          </p:cNvSpPr>
          <p:nvPr/>
        </p:nvSpPr>
        <p:spPr bwMode="auto">
          <a:xfrm>
            <a:off x="5041900" y="5821363"/>
            <a:ext cx="152400" cy="190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0" name="Freeform 66"/>
          <p:cNvSpPr>
            <a:spLocks noChangeAspect="1"/>
          </p:cNvSpPr>
          <p:nvPr/>
        </p:nvSpPr>
        <p:spPr bwMode="auto">
          <a:xfrm>
            <a:off x="5016500" y="5811838"/>
            <a:ext cx="204788" cy="209550"/>
          </a:xfrm>
          <a:custGeom>
            <a:avLst/>
            <a:gdLst>
              <a:gd name="T0" fmla="*/ 0 w 64"/>
              <a:gd name="T1" fmla="*/ 6 h 86"/>
              <a:gd name="T2" fmla="*/ 17 w 64"/>
              <a:gd name="T3" fmla="*/ 0 h 86"/>
              <a:gd name="T4" fmla="*/ 64 w 64"/>
              <a:gd name="T5" fmla="*/ 84 h 86"/>
              <a:gd name="T6" fmla="*/ 47 w 64"/>
              <a:gd name="T7" fmla="*/ 86 h 86"/>
              <a:gd name="T8" fmla="*/ 0 w 64"/>
              <a:gd name="T9" fmla="*/ 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6">
                <a:moveTo>
                  <a:pt x="0" y="6"/>
                </a:moveTo>
                <a:lnTo>
                  <a:pt x="17" y="0"/>
                </a:lnTo>
                <a:lnTo>
                  <a:pt x="64" y="84"/>
                </a:lnTo>
                <a:lnTo>
                  <a:pt x="47" y="86"/>
                </a:lnTo>
                <a:lnTo>
                  <a:pt x="0" y="6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1" name="Line 67"/>
          <p:cNvSpPr>
            <a:spLocks noChangeAspect="1" noChangeShapeType="1"/>
          </p:cNvSpPr>
          <p:nvPr/>
        </p:nvSpPr>
        <p:spPr bwMode="auto">
          <a:xfrm flipH="1" flipV="1">
            <a:off x="4997450" y="5876925"/>
            <a:ext cx="119063" cy="1508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2" name="Line 68"/>
          <p:cNvSpPr>
            <a:spLocks noChangeAspect="1" noChangeShapeType="1"/>
          </p:cNvSpPr>
          <p:nvPr/>
        </p:nvSpPr>
        <p:spPr bwMode="auto">
          <a:xfrm flipH="1">
            <a:off x="4945063" y="5821363"/>
            <a:ext cx="96837" cy="47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3" name="Line 69"/>
          <p:cNvSpPr>
            <a:spLocks noChangeAspect="1" noChangeShapeType="1"/>
          </p:cNvSpPr>
          <p:nvPr/>
        </p:nvSpPr>
        <p:spPr bwMode="auto">
          <a:xfrm flipH="1">
            <a:off x="4748213" y="5953125"/>
            <a:ext cx="25400" cy="873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4" name="Line 70"/>
          <p:cNvSpPr>
            <a:spLocks noChangeAspect="1" noChangeShapeType="1"/>
          </p:cNvSpPr>
          <p:nvPr/>
        </p:nvSpPr>
        <p:spPr bwMode="auto">
          <a:xfrm flipH="1">
            <a:off x="4803775" y="5962650"/>
            <a:ext cx="20638" cy="714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5" name="Line 71"/>
          <p:cNvSpPr>
            <a:spLocks noChangeAspect="1" noChangeShapeType="1"/>
          </p:cNvSpPr>
          <p:nvPr/>
        </p:nvSpPr>
        <p:spPr bwMode="auto">
          <a:xfrm>
            <a:off x="4748213" y="6040438"/>
            <a:ext cx="157162" cy="200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6" name="Line 72"/>
          <p:cNvSpPr>
            <a:spLocks noChangeAspect="1" noChangeShapeType="1"/>
          </p:cNvSpPr>
          <p:nvPr/>
        </p:nvSpPr>
        <p:spPr bwMode="auto">
          <a:xfrm flipH="1">
            <a:off x="4908550" y="6227763"/>
            <a:ext cx="214313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7" name="Freeform 73"/>
          <p:cNvSpPr>
            <a:spLocks noChangeAspect="1"/>
          </p:cNvSpPr>
          <p:nvPr/>
        </p:nvSpPr>
        <p:spPr bwMode="auto">
          <a:xfrm>
            <a:off x="4899025" y="6207125"/>
            <a:ext cx="252413" cy="57150"/>
          </a:xfrm>
          <a:custGeom>
            <a:avLst/>
            <a:gdLst>
              <a:gd name="T0" fmla="*/ 65 w 79"/>
              <a:gd name="T1" fmla="*/ 0 h 23"/>
              <a:gd name="T2" fmla="*/ 79 w 79"/>
              <a:gd name="T3" fmla="*/ 18 h 23"/>
              <a:gd name="T4" fmla="*/ 5 w 79"/>
              <a:gd name="T5" fmla="*/ 23 h 23"/>
              <a:gd name="T6" fmla="*/ 0 w 79"/>
              <a:gd name="T7" fmla="*/ 5 h 23"/>
              <a:gd name="T8" fmla="*/ 65 w 79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23">
                <a:moveTo>
                  <a:pt x="65" y="0"/>
                </a:moveTo>
                <a:lnTo>
                  <a:pt x="79" y="18"/>
                </a:lnTo>
                <a:lnTo>
                  <a:pt x="5" y="23"/>
                </a:lnTo>
                <a:lnTo>
                  <a:pt x="0" y="5"/>
                </a:lnTo>
                <a:lnTo>
                  <a:pt x="65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8" name="Line 74"/>
          <p:cNvSpPr>
            <a:spLocks noChangeAspect="1" noChangeShapeType="1"/>
          </p:cNvSpPr>
          <p:nvPr/>
        </p:nvSpPr>
        <p:spPr bwMode="auto">
          <a:xfrm flipV="1">
            <a:off x="4937125" y="6181725"/>
            <a:ext cx="139700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79" name="Line 75"/>
          <p:cNvSpPr>
            <a:spLocks noChangeAspect="1" noChangeShapeType="1"/>
          </p:cNvSpPr>
          <p:nvPr/>
        </p:nvSpPr>
        <p:spPr bwMode="auto">
          <a:xfrm flipH="1">
            <a:off x="5129213" y="6021388"/>
            <a:ext cx="65087" cy="20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0" name="Freeform 76"/>
          <p:cNvSpPr>
            <a:spLocks noChangeAspect="1"/>
          </p:cNvSpPr>
          <p:nvPr/>
        </p:nvSpPr>
        <p:spPr bwMode="auto">
          <a:xfrm>
            <a:off x="5105400" y="6018213"/>
            <a:ext cx="115888" cy="231775"/>
          </a:xfrm>
          <a:custGeom>
            <a:avLst/>
            <a:gdLst>
              <a:gd name="T0" fmla="*/ 14 w 36"/>
              <a:gd name="T1" fmla="*/ 95 h 95"/>
              <a:gd name="T2" fmla="*/ 0 w 36"/>
              <a:gd name="T3" fmla="*/ 77 h 95"/>
              <a:gd name="T4" fmla="*/ 19 w 36"/>
              <a:gd name="T5" fmla="*/ 2 h 95"/>
              <a:gd name="T6" fmla="*/ 36 w 36"/>
              <a:gd name="T7" fmla="*/ 0 h 95"/>
              <a:gd name="T8" fmla="*/ 14 w 36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95">
                <a:moveTo>
                  <a:pt x="14" y="95"/>
                </a:moveTo>
                <a:lnTo>
                  <a:pt x="0" y="77"/>
                </a:lnTo>
                <a:lnTo>
                  <a:pt x="19" y="2"/>
                </a:lnTo>
                <a:lnTo>
                  <a:pt x="36" y="0"/>
                </a:lnTo>
                <a:lnTo>
                  <a:pt x="14" y="9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1" name="Line 77"/>
          <p:cNvSpPr>
            <a:spLocks noChangeAspect="1" noChangeShapeType="1"/>
          </p:cNvSpPr>
          <p:nvPr/>
        </p:nvSpPr>
        <p:spPr bwMode="auto">
          <a:xfrm flipH="1">
            <a:off x="4535488" y="6040438"/>
            <a:ext cx="212725" cy="11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2" name="Line 78"/>
          <p:cNvSpPr>
            <a:spLocks noChangeAspect="1" noChangeShapeType="1"/>
          </p:cNvSpPr>
          <p:nvPr/>
        </p:nvSpPr>
        <p:spPr bwMode="auto">
          <a:xfrm flipH="1" flipV="1">
            <a:off x="4465638" y="5965825"/>
            <a:ext cx="69850" cy="85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3" name="Line 79"/>
          <p:cNvSpPr>
            <a:spLocks noChangeAspect="1" noChangeShapeType="1"/>
          </p:cNvSpPr>
          <p:nvPr/>
        </p:nvSpPr>
        <p:spPr bwMode="auto">
          <a:xfrm flipH="1" flipV="1">
            <a:off x="4422775" y="5988050"/>
            <a:ext cx="55563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4" name="Line 80"/>
          <p:cNvSpPr>
            <a:spLocks noChangeAspect="1" noChangeShapeType="1"/>
          </p:cNvSpPr>
          <p:nvPr/>
        </p:nvSpPr>
        <p:spPr bwMode="auto">
          <a:xfrm flipH="1">
            <a:off x="4143375" y="5861050"/>
            <a:ext cx="1047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5" name="Line 81"/>
          <p:cNvSpPr>
            <a:spLocks noChangeAspect="1" noChangeShapeType="1"/>
          </p:cNvSpPr>
          <p:nvPr/>
        </p:nvSpPr>
        <p:spPr bwMode="auto">
          <a:xfrm flipH="1">
            <a:off x="4078288" y="5862638"/>
            <a:ext cx="65087" cy="211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6" name="Line 82"/>
          <p:cNvSpPr>
            <a:spLocks noChangeAspect="1" noChangeShapeType="1"/>
          </p:cNvSpPr>
          <p:nvPr/>
        </p:nvSpPr>
        <p:spPr bwMode="auto">
          <a:xfrm flipH="1">
            <a:off x="4130675" y="5902325"/>
            <a:ext cx="58738" cy="160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7" name="Line 83"/>
          <p:cNvSpPr>
            <a:spLocks noChangeAspect="1" noChangeShapeType="1"/>
          </p:cNvSpPr>
          <p:nvPr/>
        </p:nvSpPr>
        <p:spPr bwMode="auto">
          <a:xfrm>
            <a:off x="4078288" y="6073775"/>
            <a:ext cx="157162" cy="2016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8" name="Line 84"/>
          <p:cNvSpPr>
            <a:spLocks noChangeAspect="1" noChangeShapeType="1"/>
          </p:cNvSpPr>
          <p:nvPr/>
        </p:nvSpPr>
        <p:spPr bwMode="auto">
          <a:xfrm flipV="1">
            <a:off x="4235450" y="6264275"/>
            <a:ext cx="22383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89" name="Line 85"/>
          <p:cNvSpPr>
            <a:spLocks noChangeAspect="1" noChangeShapeType="1"/>
          </p:cNvSpPr>
          <p:nvPr/>
        </p:nvSpPr>
        <p:spPr bwMode="auto">
          <a:xfrm flipV="1">
            <a:off x="4259263" y="6234113"/>
            <a:ext cx="163512" cy="6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0" name="Line 86"/>
          <p:cNvSpPr>
            <a:spLocks noChangeAspect="1" noChangeShapeType="1"/>
          </p:cNvSpPr>
          <p:nvPr/>
        </p:nvSpPr>
        <p:spPr bwMode="auto">
          <a:xfrm flipH="1">
            <a:off x="4459288" y="6051550"/>
            <a:ext cx="76200" cy="2127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1" name="Line 87"/>
          <p:cNvSpPr>
            <a:spLocks noChangeAspect="1" noChangeShapeType="1"/>
          </p:cNvSpPr>
          <p:nvPr/>
        </p:nvSpPr>
        <p:spPr bwMode="auto">
          <a:xfrm flipH="1">
            <a:off x="4427538" y="5275263"/>
            <a:ext cx="1111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2" name="Freeform 88"/>
          <p:cNvSpPr>
            <a:spLocks noChangeAspect="1"/>
          </p:cNvSpPr>
          <p:nvPr/>
        </p:nvSpPr>
        <p:spPr bwMode="auto">
          <a:xfrm>
            <a:off x="4414838" y="5272088"/>
            <a:ext cx="36512" cy="33337"/>
          </a:xfrm>
          <a:custGeom>
            <a:avLst/>
            <a:gdLst>
              <a:gd name="T0" fmla="*/ 6 w 11"/>
              <a:gd name="T1" fmla="*/ 0 h 14"/>
              <a:gd name="T2" fmla="*/ 11 w 11"/>
              <a:gd name="T3" fmla="*/ 3 h 14"/>
              <a:gd name="T4" fmla="*/ 6 w 11"/>
              <a:gd name="T5" fmla="*/ 14 h 14"/>
              <a:gd name="T6" fmla="*/ 0 w 11"/>
              <a:gd name="T7" fmla="*/ 10 h 14"/>
              <a:gd name="T8" fmla="*/ 6 w 11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4">
                <a:moveTo>
                  <a:pt x="6" y="0"/>
                </a:moveTo>
                <a:lnTo>
                  <a:pt x="11" y="3"/>
                </a:lnTo>
                <a:lnTo>
                  <a:pt x="6" y="14"/>
                </a:lnTo>
                <a:lnTo>
                  <a:pt x="0" y="10"/>
                </a:lnTo>
                <a:lnTo>
                  <a:pt x="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3" name="Line 89"/>
          <p:cNvSpPr>
            <a:spLocks noChangeAspect="1" noChangeShapeType="1"/>
          </p:cNvSpPr>
          <p:nvPr/>
        </p:nvSpPr>
        <p:spPr bwMode="auto">
          <a:xfrm flipH="1">
            <a:off x="4356100" y="5237163"/>
            <a:ext cx="3333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4" name="Freeform 90"/>
          <p:cNvSpPr>
            <a:spLocks noChangeAspect="1"/>
          </p:cNvSpPr>
          <p:nvPr/>
        </p:nvSpPr>
        <p:spPr bwMode="auto">
          <a:xfrm>
            <a:off x="4346575" y="5226050"/>
            <a:ext cx="53975" cy="66675"/>
          </a:xfrm>
          <a:custGeom>
            <a:avLst/>
            <a:gdLst>
              <a:gd name="T0" fmla="*/ 12 w 17"/>
              <a:gd name="T1" fmla="*/ 0 h 27"/>
              <a:gd name="T2" fmla="*/ 17 w 17"/>
              <a:gd name="T3" fmla="*/ 4 h 27"/>
              <a:gd name="T4" fmla="*/ 5 w 17"/>
              <a:gd name="T5" fmla="*/ 27 h 27"/>
              <a:gd name="T6" fmla="*/ 0 w 17"/>
              <a:gd name="T7" fmla="*/ 23 h 27"/>
              <a:gd name="T8" fmla="*/ 12 w 1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7">
                <a:moveTo>
                  <a:pt x="12" y="0"/>
                </a:moveTo>
                <a:lnTo>
                  <a:pt x="17" y="4"/>
                </a:lnTo>
                <a:lnTo>
                  <a:pt x="5" y="27"/>
                </a:lnTo>
                <a:lnTo>
                  <a:pt x="0" y="23"/>
                </a:lnTo>
                <a:lnTo>
                  <a:pt x="12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5" name="Line 91"/>
          <p:cNvSpPr>
            <a:spLocks noChangeAspect="1" noChangeShapeType="1"/>
          </p:cNvSpPr>
          <p:nvPr/>
        </p:nvSpPr>
        <p:spPr bwMode="auto">
          <a:xfrm flipH="1">
            <a:off x="4281488" y="5192713"/>
            <a:ext cx="5715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6" name="Freeform 92"/>
          <p:cNvSpPr>
            <a:spLocks noChangeAspect="1"/>
          </p:cNvSpPr>
          <p:nvPr/>
        </p:nvSpPr>
        <p:spPr bwMode="auto">
          <a:xfrm>
            <a:off x="4271963" y="5184775"/>
            <a:ext cx="76200" cy="90488"/>
          </a:xfrm>
          <a:custGeom>
            <a:avLst/>
            <a:gdLst>
              <a:gd name="T0" fmla="*/ 19 w 24"/>
              <a:gd name="T1" fmla="*/ 0 h 37"/>
              <a:gd name="T2" fmla="*/ 24 w 24"/>
              <a:gd name="T3" fmla="*/ 3 h 37"/>
              <a:gd name="T4" fmla="*/ 5 w 24"/>
              <a:gd name="T5" fmla="*/ 37 h 37"/>
              <a:gd name="T6" fmla="*/ 0 w 24"/>
              <a:gd name="T7" fmla="*/ 33 h 37"/>
              <a:gd name="T8" fmla="*/ 19 w 24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7">
                <a:moveTo>
                  <a:pt x="19" y="0"/>
                </a:moveTo>
                <a:lnTo>
                  <a:pt x="24" y="3"/>
                </a:lnTo>
                <a:lnTo>
                  <a:pt x="5" y="37"/>
                </a:lnTo>
                <a:lnTo>
                  <a:pt x="0" y="33"/>
                </a:lnTo>
                <a:lnTo>
                  <a:pt x="19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7" name="Line 93"/>
          <p:cNvSpPr>
            <a:spLocks noChangeAspect="1" noChangeShapeType="1"/>
          </p:cNvSpPr>
          <p:nvPr/>
        </p:nvSpPr>
        <p:spPr bwMode="auto">
          <a:xfrm>
            <a:off x="4451350" y="5591175"/>
            <a:ext cx="952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8" name="Freeform 94"/>
          <p:cNvSpPr>
            <a:spLocks noChangeAspect="1"/>
          </p:cNvSpPr>
          <p:nvPr/>
        </p:nvSpPr>
        <p:spPr bwMode="auto">
          <a:xfrm>
            <a:off x="4446588" y="5586413"/>
            <a:ext cx="26987" cy="15875"/>
          </a:xfrm>
          <a:custGeom>
            <a:avLst/>
            <a:gdLst>
              <a:gd name="T0" fmla="*/ 0 w 9"/>
              <a:gd name="T1" fmla="*/ 5 h 7"/>
              <a:gd name="T2" fmla="*/ 2 w 9"/>
              <a:gd name="T3" fmla="*/ 0 h 7"/>
              <a:gd name="T4" fmla="*/ 9 w 9"/>
              <a:gd name="T5" fmla="*/ 1 h 7"/>
              <a:gd name="T6" fmla="*/ 7 w 9"/>
              <a:gd name="T7" fmla="*/ 7 h 7"/>
              <a:gd name="T8" fmla="*/ 0 w 9"/>
              <a:gd name="T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0" y="5"/>
                </a:moveTo>
                <a:lnTo>
                  <a:pt x="2" y="0"/>
                </a:lnTo>
                <a:lnTo>
                  <a:pt x="9" y="1"/>
                </a:lnTo>
                <a:lnTo>
                  <a:pt x="7" y="7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59999" name="Line 95"/>
          <p:cNvSpPr>
            <a:spLocks noChangeAspect="1" noChangeShapeType="1"/>
          </p:cNvSpPr>
          <p:nvPr/>
        </p:nvSpPr>
        <p:spPr bwMode="auto">
          <a:xfrm>
            <a:off x="4422775" y="5637213"/>
            <a:ext cx="38100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0" name="Freeform 96"/>
          <p:cNvSpPr>
            <a:spLocks noChangeAspect="1"/>
          </p:cNvSpPr>
          <p:nvPr/>
        </p:nvSpPr>
        <p:spPr bwMode="auto">
          <a:xfrm>
            <a:off x="4414838" y="5630863"/>
            <a:ext cx="58737" cy="23812"/>
          </a:xfrm>
          <a:custGeom>
            <a:avLst/>
            <a:gdLst>
              <a:gd name="T0" fmla="*/ 0 w 18"/>
              <a:gd name="T1" fmla="*/ 5 h 9"/>
              <a:gd name="T2" fmla="*/ 2 w 18"/>
              <a:gd name="T3" fmla="*/ 0 h 9"/>
              <a:gd name="T4" fmla="*/ 18 w 18"/>
              <a:gd name="T5" fmla="*/ 3 h 9"/>
              <a:gd name="T6" fmla="*/ 16 w 18"/>
              <a:gd name="T7" fmla="*/ 9 h 9"/>
              <a:gd name="T8" fmla="*/ 0 w 18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9">
                <a:moveTo>
                  <a:pt x="0" y="5"/>
                </a:moveTo>
                <a:lnTo>
                  <a:pt x="2" y="0"/>
                </a:lnTo>
                <a:lnTo>
                  <a:pt x="18" y="3"/>
                </a:lnTo>
                <a:lnTo>
                  <a:pt x="16" y="9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1" name="Line 97"/>
          <p:cNvSpPr>
            <a:spLocks noChangeAspect="1" noChangeShapeType="1"/>
          </p:cNvSpPr>
          <p:nvPr/>
        </p:nvSpPr>
        <p:spPr bwMode="auto">
          <a:xfrm>
            <a:off x="4394200" y="5684838"/>
            <a:ext cx="6667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2" name="Freeform 98"/>
          <p:cNvSpPr>
            <a:spLocks noChangeAspect="1"/>
          </p:cNvSpPr>
          <p:nvPr/>
        </p:nvSpPr>
        <p:spPr bwMode="auto">
          <a:xfrm>
            <a:off x="4389438" y="5678488"/>
            <a:ext cx="84137" cy="26987"/>
          </a:xfrm>
          <a:custGeom>
            <a:avLst/>
            <a:gdLst>
              <a:gd name="T0" fmla="*/ 0 w 26"/>
              <a:gd name="T1" fmla="*/ 5 h 11"/>
              <a:gd name="T2" fmla="*/ 1 w 26"/>
              <a:gd name="T3" fmla="*/ 0 h 11"/>
              <a:gd name="T4" fmla="*/ 26 w 26"/>
              <a:gd name="T5" fmla="*/ 5 h 11"/>
              <a:gd name="T6" fmla="*/ 24 w 26"/>
              <a:gd name="T7" fmla="*/ 11 h 11"/>
              <a:gd name="T8" fmla="*/ 0 w 26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1">
                <a:moveTo>
                  <a:pt x="0" y="5"/>
                </a:moveTo>
                <a:lnTo>
                  <a:pt x="1" y="0"/>
                </a:lnTo>
                <a:lnTo>
                  <a:pt x="26" y="5"/>
                </a:lnTo>
                <a:lnTo>
                  <a:pt x="24" y="11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3" name="Line 99"/>
          <p:cNvSpPr>
            <a:spLocks noChangeAspect="1" noChangeShapeType="1"/>
          </p:cNvSpPr>
          <p:nvPr/>
        </p:nvSpPr>
        <p:spPr bwMode="auto">
          <a:xfrm>
            <a:off x="4368800" y="5729288"/>
            <a:ext cx="92075" cy="238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4" name="Freeform 100"/>
          <p:cNvSpPr>
            <a:spLocks noChangeAspect="1"/>
          </p:cNvSpPr>
          <p:nvPr/>
        </p:nvSpPr>
        <p:spPr bwMode="auto">
          <a:xfrm>
            <a:off x="4360863" y="5722938"/>
            <a:ext cx="112712" cy="33337"/>
          </a:xfrm>
          <a:custGeom>
            <a:avLst/>
            <a:gdLst>
              <a:gd name="T0" fmla="*/ 0 w 35"/>
              <a:gd name="T1" fmla="*/ 5 h 14"/>
              <a:gd name="T2" fmla="*/ 2 w 35"/>
              <a:gd name="T3" fmla="*/ 0 h 14"/>
              <a:gd name="T4" fmla="*/ 35 w 35"/>
              <a:gd name="T5" fmla="*/ 8 h 14"/>
              <a:gd name="T6" fmla="*/ 33 w 35"/>
              <a:gd name="T7" fmla="*/ 14 h 14"/>
              <a:gd name="T8" fmla="*/ 0 w 35"/>
              <a:gd name="T9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4">
                <a:moveTo>
                  <a:pt x="0" y="5"/>
                </a:moveTo>
                <a:lnTo>
                  <a:pt x="2" y="0"/>
                </a:lnTo>
                <a:lnTo>
                  <a:pt x="35" y="8"/>
                </a:lnTo>
                <a:lnTo>
                  <a:pt x="33" y="14"/>
                </a:lnTo>
                <a:lnTo>
                  <a:pt x="0" y="5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5" name="Line 101"/>
          <p:cNvSpPr>
            <a:spLocks noChangeAspect="1" noChangeShapeType="1"/>
          </p:cNvSpPr>
          <p:nvPr/>
        </p:nvSpPr>
        <p:spPr bwMode="auto">
          <a:xfrm flipH="1">
            <a:off x="4870450" y="5441950"/>
            <a:ext cx="150813" cy="79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6" name="Line 102"/>
          <p:cNvSpPr>
            <a:spLocks noChangeAspect="1" noChangeShapeType="1"/>
          </p:cNvSpPr>
          <p:nvPr/>
        </p:nvSpPr>
        <p:spPr bwMode="auto">
          <a:xfrm>
            <a:off x="4602163" y="5099050"/>
            <a:ext cx="1587" cy="138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7" name="Line 103"/>
          <p:cNvSpPr>
            <a:spLocks noChangeAspect="1" noChangeShapeType="1"/>
          </p:cNvSpPr>
          <p:nvPr/>
        </p:nvSpPr>
        <p:spPr bwMode="auto">
          <a:xfrm flipH="1" flipV="1">
            <a:off x="4703763" y="5610225"/>
            <a:ext cx="61912" cy="1031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8" name="Freeform 104"/>
          <p:cNvSpPr>
            <a:spLocks noChangeAspect="1"/>
          </p:cNvSpPr>
          <p:nvPr/>
        </p:nvSpPr>
        <p:spPr bwMode="auto">
          <a:xfrm>
            <a:off x="4695825" y="5605463"/>
            <a:ext cx="107950" cy="123825"/>
          </a:xfrm>
          <a:custGeom>
            <a:avLst/>
            <a:gdLst>
              <a:gd name="T0" fmla="*/ 0 w 33"/>
              <a:gd name="T1" fmla="*/ 2 h 51"/>
              <a:gd name="T2" fmla="*/ 5 w 33"/>
              <a:gd name="T3" fmla="*/ 0 h 51"/>
              <a:gd name="T4" fmla="*/ 33 w 33"/>
              <a:gd name="T5" fmla="*/ 41 h 51"/>
              <a:gd name="T6" fmla="*/ 9 w 33"/>
              <a:gd name="T7" fmla="*/ 51 h 51"/>
              <a:gd name="T8" fmla="*/ 0 w 33"/>
              <a:gd name="T9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1">
                <a:moveTo>
                  <a:pt x="0" y="2"/>
                </a:moveTo>
                <a:lnTo>
                  <a:pt x="5" y="0"/>
                </a:lnTo>
                <a:lnTo>
                  <a:pt x="33" y="41"/>
                </a:lnTo>
                <a:lnTo>
                  <a:pt x="9" y="51"/>
                </a:lnTo>
                <a:lnTo>
                  <a:pt x="0" y="2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09" name="Line 105"/>
          <p:cNvSpPr>
            <a:spLocks noChangeAspect="1" noChangeShapeType="1"/>
          </p:cNvSpPr>
          <p:nvPr/>
        </p:nvSpPr>
        <p:spPr bwMode="auto">
          <a:xfrm flipH="1">
            <a:off x="4197350" y="5449888"/>
            <a:ext cx="1508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10" name="Freeform 106"/>
          <p:cNvSpPr>
            <a:spLocks noChangeAspect="1"/>
          </p:cNvSpPr>
          <p:nvPr/>
        </p:nvSpPr>
        <p:spPr bwMode="auto">
          <a:xfrm>
            <a:off x="4197350" y="5421313"/>
            <a:ext cx="158750" cy="61912"/>
          </a:xfrm>
          <a:custGeom>
            <a:avLst/>
            <a:gdLst>
              <a:gd name="T0" fmla="*/ 49 w 49"/>
              <a:gd name="T1" fmla="*/ 11 h 26"/>
              <a:gd name="T2" fmla="*/ 49 w 49"/>
              <a:gd name="T3" fmla="*/ 16 h 26"/>
              <a:gd name="T4" fmla="*/ 0 w 49"/>
              <a:gd name="T5" fmla="*/ 26 h 26"/>
              <a:gd name="T6" fmla="*/ 0 w 49"/>
              <a:gd name="T7" fmla="*/ 0 h 26"/>
              <a:gd name="T8" fmla="*/ 49 w 49"/>
              <a:gd name="T9" fmla="*/ 1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6">
                <a:moveTo>
                  <a:pt x="49" y="11"/>
                </a:moveTo>
                <a:lnTo>
                  <a:pt x="49" y="16"/>
                </a:lnTo>
                <a:lnTo>
                  <a:pt x="0" y="26"/>
                </a:lnTo>
                <a:lnTo>
                  <a:pt x="0" y="0"/>
                </a:lnTo>
                <a:lnTo>
                  <a:pt x="49" y="11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11" name="Line 107"/>
          <p:cNvSpPr>
            <a:spLocks noChangeAspect="1" noChangeShapeType="1"/>
          </p:cNvSpPr>
          <p:nvPr/>
        </p:nvSpPr>
        <p:spPr bwMode="auto">
          <a:xfrm flipH="1" flipV="1">
            <a:off x="3325813" y="4991100"/>
            <a:ext cx="225425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12" name="Rectangle 108"/>
          <p:cNvSpPr>
            <a:spLocks noChangeAspect="1" noChangeArrowheads="1"/>
          </p:cNvSpPr>
          <p:nvPr/>
        </p:nvSpPr>
        <p:spPr bwMode="auto">
          <a:xfrm>
            <a:off x="4503738" y="485616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60013" name="Rectangle 109"/>
          <p:cNvSpPr>
            <a:spLocks noChangeAspect="1" noChangeArrowheads="1"/>
          </p:cNvSpPr>
          <p:nvPr/>
        </p:nvSpPr>
        <p:spPr bwMode="auto">
          <a:xfrm>
            <a:off x="5075238" y="5324475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60014" name="Rectangle 110"/>
          <p:cNvSpPr>
            <a:spLocks noChangeAspect="1" noChangeArrowheads="1"/>
          </p:cNvSpPr>
          <p:nvPr/>
        </p:nvSpPr>
        <p:spPr bwMode="auto">
          <a:xfrm>
            <a:off x="4008438" y="53800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60015" name="Rectangle 111"/>
          <p:cNvSpPr>
            <a:spLocks noChangeAspect="1" noChangeArrowheads="1"/>
          </p:cNvSpPr>
          <p:nvPr/>
        </p:nvSpPr>
        <p:spPr bwMode="auto">
          <a:xfrm>
            <a:off x="4141788" y="505301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60016" name="Rectangle 112"/>
          <p:cNvSpPr>
            <a:spLocks noChangeAspect="1" noChangeArrowheads="1"/>
          </p:cNvSpPr>
          <p:nvPr/>
        </p:nvSpPr>
        <p:spPr bwMode="auto">
          <a:xfrm>
            <a:off x="4757738" y="572770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60017" name="Rectangle 113"/>
          <p:cNvSpPr>
            <a:spLocks noChangeAspect="1" noChangeArrowheads="1"/>
          </p:cNvSpPr>
          <p:nvPr/>
        </p:nvSpPr>
        <p:spPr bwMode="auto">
          <a:xfrm>
            <a:off x="4325938" y="5746750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</a:rPr>
              <a:t>N</a:t>
            </a:r>
            <a:endParaRPr lang="en-US" sz="1400" b="1"/>
          </a:p>
        </p:txBody>
      </p:sp>
      <p:sp>
        <p:nvSpPr>
          <p:cNvPr id="1660018" name="Rectangle 114"/>
          <p:cNvSpPr>
            <a:spLocks noChangeArrowheads="1"/>
          </p:cNvSpPr>
          <p:nvPr/>
        </p:nvSpPr>
        <p:spPr bwMode="auto">
          <a:xfrm>
            <a:off x="2093913" y="2506663"/>
            <a:ext cx="1023937" cy="1154112"/>
          </a:xfrm>
          <a:prstGeom prst="rect">
            <a:avLst/>
          </a:prstGeom>
          <a:gradFill rotWithShape="0">
            <a:gsLst>
              <a:gs pos="0">
                <a:srgbClr val="FFA295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60019" name="Rectangle 115"/>
          <p:cNvSpPr>
            <a:spLocks noChangeArrowheads="1"/>
          </p:cNvSpPr>
          <p:nvPr/>
        </p:nvSpPr>
        <p:spPr bwMode="auto">
          <a:xfrm>
            <a:off x="3916363" y="2506663"/>
            <a:ext cx="1025525" cy="115411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BFFFE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60020" name="Rectangle 116"/>
          <p:cNvSpPr>
            <a:spLocks noChangeArrowheads="1"/>
          </p:cNvSpPr>
          <p:nvPr/>
        </p:nvSpPr>
        <p:spPr bwMode="auto">
          <a:xfrm>
            <a:off x="5811838" y="2536825"/>
            <a:ext cx="1022350" cy="1154113"/>
          </a:xfrm>
          <a:prstGeom prst="rect">
            <a:avLst/>
          </a:prstGeom>
          <a:gradFill rotWithShape="0">
            <a:gsLst>
              <a:gs pos="0">
                <a:srgbClr val="97EDE7"/>
              </a:gs>
              <a:gs pos="100000">
                <a:srgbClr val="D2F9FE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660021" name="Rectangle 117"/>
          <p:cNvSpPr>
            <a:spLocks noChangeArrowheads="1"/>
          </p:cNvSpPr>
          <p:nvPr/>
        </p:nvSpPr>
        <p:spPr bwMode="auto">
          <a:xfrm>
            <a:off x="2293938" y="2732088"/>
            <a:ext cx="6048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D </a:t>
            </a:r>
            <a:endParaRPr lang="en-US"/>
          </a:p>
        </p:txBody>
      </p:sp>
      <p:sp>
        <p:nvSpPr>
          <p:cNvPr id="1660022" name="Rectangle 118"/>
          <p:cNvSpPr>
            <a:spLocks noChangeArrowheads="1"/>
          </p:cNvSpPr>
          <p:nvPr/>
        </p:nvSpPr>
        <p:spPr bwMode="auto">
          <a:xfrm>
            <a:off x="6075363" y="2727325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A </a:t>
            </a:r>
            <a:endParaRPr lang="en-US"/>
          </a:p>
        </p:txBody>
      </p:sp>
      <p:sp>
        <p:nvSpPr>
          <p:cNvPr id="1660023" name="Oval 119"/>
          <p:cNvSpPr>
            <a:spLocks noChangeArrowheads="1"/>
          </p:cNvSpPr>
          <p:nvPr/>
        </p:nvSpPr>
        <p:spPr bwMode="auto">
          <a:xfrm>
            <a:off x="2801938" y="2811463"/>
            <a:ext cx="1281112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24" name="Rectangle 120"/>
          <p:cNvSpPr>
            <a:spLocks noChangeArrowheads="1"/>
          </p:cNvSpPr>
          <p:nvPr/>
        </p:nvSpPr>
        <p:spPr bwMode="auto">
          <a:xfrm>
            <a:off x="4224338" y="2738438"/>
            <a:ext cx="481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4400" b="1">
                <a:solidFill>
                  <a:srgbClr val="000000"/>
                </a:solidFill>
                <a:latin typeface="Book Antiqua" pitchFamily="18" charset="0"/>
              </a:rPr>
              <a:t>S </a:t>
            </a:r>
            <a:endParaRPr lang="en-US"/>
          </a:p>
        </p:txBody>
      </p:sp>
      <p:sp>
        <p:nvSpPr>
          <p:cNvPr id="1660025" name="Oval 121"/>
          <p:cNvSpPr>
            <a:spLocks noChangeArrowheads="1"/>
          </p:cNvSpPr>
          <p:nvPr/>
        </p:nvSpPr>
        <p:spPr bwMode="auto">
          <a:xfrm>
            <a:off x="4729163" y="2851150"/>
            <a:ext cx="1282700" cy="539750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026" name="Rectangle 122"/>
          <p:cNvSpPr>
            <a:spLocks noChangeArrowheads="1"/>
          </p:cNvSpPr>
          <p:nvPr/>
        </p:nvSpPr>
        <p:spPr bwMode="auto">
          <a:xfrm>
            <a:off x="887413" y="1920875"/>
            <a:ext cx="81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27" name="Rectangle 123"/>
          <p:cNvSpPr>
            <a:spLocks noChangeArrowheads="1"/>
          </p:cNvSpPr>
          <p:nvPr/>
        </p:nvSpPr>
        <p:spPr bwMode="auto">
          <a:xfrm>
            <a:off x="1190625" y="2073275"/>
            <a:ext cx="266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28" name="Rectangle 124"/>
          <p:cNvSpPr>
            <a:spLocks noChangeArrowheads="1"/>
          </p:cNvSpPr>
          <p:nvPr/>
        </p:nvSpPr>
        <p:spPr bwMode="auto">
          <a:xfrm>
            <a:off x="660400" y="19319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29" name="Rectangle 125"/>
          <p:cNvSpPr>
            <a:spLocks noChangeArrowheads="1"/>
          </p:cNvSpPr>
          <p:nvPr/>
        </p:nvSpPr>
        <p:spPr bwMode="auto">
          <a:xfrm>
            <a:off x="804863" y="3754438"/>
            <a:ext cx="327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O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30" name="Rectangle 126"/>
          <p:cNvSpPr>
            <a:spLocks noChangeArrowheads="1"/>
          </p:cNvSpPr>
          <p:nvPr/>
        </p:nvSpPr>
        <p:spPr bwMode="auto">
          <a:xfrm>
            <a:off x="1058863" y="3895725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31" name="Rectangle 127"/>
          <p:cNvSpPr>
            <a:spLocks noChangeArrowheads="1"/>
          </p:cNvSpPr>
          <p:nvPr/>
        </p:nvSpPr>
        <p:spPr bwMode="auto">
          <a:xfrm>
            <a:off x="1238250" y="3733800"/>
            <a:ext cx="292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grpSp>
        <p:nvGrpSpPr>
          <p:cNvPr id="1660032" name="Group 128"/>
          <p:cNvGrpSpPr>
            <a:grpSpLocks/>
          </p:cNvGrpSpPr>
          <p:nvPr/>
        </p:nvGrpSpPr>
        <p:grpSpPr bwMode="auto">
          <a:xfrm>
            <a:off x="1254125" y="2476500"/>
            <a:ext cx="814388" cy="1257300"/>
            <a:chOff x="1412" y="914"/>
            <a:chExt cx="330" cy="432"/>
          </a:xfrm>
        </p:grpSpPr>
        <p:sp>
          <p:nvSpPr>
            <p:cNvPr id="1660033" name="Freeform 129"/>
            <p:cNvSpPr>
              <a:spLocks/>
            </p:cNvSpPr>
            <p:nvPr/>
          </p:nvSpPr>
          <p:spPr bwMode="auto">
            <a:xfrm>
              <a:off x="1412" y="1292"/>
              <a:ext cx="72" cy="54"/>
            </a:xfrm>
            <a:custGeom>
              <a:avLst/>
              <a:gdLst>
                <a:gd name="T0" fmla="*/ 66 w 72"/>
                <a:gd name="T1" fmla="*/ 24 h 54"/>
                <a:gd name="T2" fmla="*/ 66 w 72"/>
                <a:gd name="T3" fmla="*/ 24 h 54"/>
                <a:gd name="T4" fmla="*/ 72 w 72"/>
                <a:gd name="T5" fmla="*/ 54 h 54"/>
                <a:gd name="T6" fmla="*/ 0 w 72"/>
                <a:gd name="T7" fmla="*/ 36 h 54"/>
                <a:gd name="T8" fmla="*/ 60 w 72"/>
                <a:gd name="T9" fmla="*/ 0 h 54"/>
                <a:gd name="T10" fmla="*/ 6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6" y="24"/>
                  </a:moveTo>
                  <a:lnTo>
                    <a:pt x="66" y="24"/>
                  </a:lnTo>
                  <a:lnTo>
                    <a:pt x="72" y="54"/>
                  </a:lnTo>
                  <a:lnTo>
                    <a:pt x="0" y="36"/>
                  </a:lnTo>
                  <a:lnTo>
                    <a:pt x="60" y="0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60034" name="Freeform 130"/>
            <p:cNvSpPr>
              <a:spLocks/>
            </p:cNvSpPr>
            <p:nvPr/>
          </p:nvSpPr>
          <p:spPr bwMode="auto">
            <a:xfrm>
              <a:off x="1418" y="914"/>
              <a:ext cx="324" cy="402"/>
            </a:xfrm>
            <a:custGeom>
              <a:avLst/>
              <a:gdLst>
                <a:gd name="T0" fmla="*/ 30 w 324"/>
                <a:gd name="T1" fmla="*/ 6 h 402"/>
                <a:gd name="T2" fmla="*/ 72 w 324"/>
                <a:gd name="T3" fmla="*/ 12 h 402"/>
                <a:gd name="T4" fmla="*/ 102 w 324"/>
                <a:gd name="T5" fmla="*/ 12 h 402"/>
                <a:gd name="T6" fmla="*/ 126 w 324"/>
                <a:gd name="T7" fmla="*/ 18 h 402"/>
                <a:gd name="T8" fmla="*/ 156 w 324"/>
                <a:gd name="T9" fmla="*/ 24 h 402"/>
                <a:gd name="T10" fmla="*/ 180 w 324"/>
                <a:gd name="T11" fmla="*/ 30 h 402"/>
                <a:gd name="T12" fmla="*/ 192 w 324"/>
                <a:gd name="T13" fmla="*/ 36 h 402"/>
                <a:gd name="T14" fmla="*/ 216 w 324"/>
                <a:gd name="T15" fmla="*/ 48 h 402"/>
                <a:gd name="T16" fmla="*/ 228 w 324"/>
                <a:gd name="T17" fmla="*/ 54 h 402"/>
                <a:gd name="T18" fmla="*/ 246 w 324"/>
                <a:gd name="T19" fmla="*/ 60 h 402"/>
                <a:gd name="T20" fmla="*/ 258 w 324"/>
                <a:gd name="T21" fmla="*/ 66 h 402"/>
                <a:gd name="T22" fmla="*/ 264 w 324"/>
                <a:gd name="T23" fmla="*/ 72 h 402"/>
                <a:gd name="T24" fmla="*/ 276 w 324"/>
                <a:gd name="T25" fmla="*/ 78 h 402"/>
                <a:gd name="T26" fmla="*/ 282 w 324"/>
                <a:gd name="T27" fmla="*/ 90 h 402"/>
                <a:gd name="T28" fmla="*/ 294 w 324"/>
                <a:gd name="T29" fmla="*/ 96 h 402"/>
                <a:gd name="T30" fmla="*/ 300 w 324"/>
                <a:gd name="T31" fmla="*/ 108 h 402"/>
                <a:gd name="T32" fmla="*/ 306 w 324"/>
                <a:gd name="T33" fmla="*/ 120 h 402"/>
                <a:gd name="T34" fmla="*/ 312 w 324"/>
                <a:gd name="T35" fmla="*/ 132 h 402"/>
                <a:gd name="T36" fmla="*/ 318 w 324"/>
                <a:gd name="T37" fmla="*/ 138 h 402"/>
                <a:gd name="T38" fmla="*/ 318 w 324"/>
                <a:gd name="T39" fmla="*/ 150 h 402"/>
                <a:gd name="T40" fmla="*/ 324 w 324"/>
                <a:gd name="T41" fmla="*/ 162 h 402"/>
                <a:gd name="T42" fmla="*/ 324 w 324"/>
                <a:gd name="T43" fmla="*/ 174 h 402"/>
                <a:gd name="T44" fmla="*/ 324 w 324"/>
                <a:gd name="T45" fmla="*/ 192 h 402"/>
                <a:gd name="T46" fmla="*/ 324 w 324"/>
                <a:gd name="T47" fmla="*/ 204 h 402"/>
                <a:gd name="T48" fmla="*/ 324 w 324"/>
                <a:gd name="T49" fmla="*/ 216 h 402"/>
                <a:gd name="T50" fmla="*/ 318 w 324"/>
                <a:gd name="T51" fmla="*/ 228 h 402"/>
                <a:gd name="T52" fmla="*/ 318 w 324"/>
                <a:gd name="T53" fmla="*/ 240 h 402"/>
                <a:gd name="T54" fmla="*/ 312 w 324"/>
                <a:gd name="T55" fmla="*/ 252 h 402"/>
                <a:gd name="T56" fmla="*/ 306 w 324"/>
                <a:gd name="T57" fmla="*/ 264 h 402"/>
                <a:gd name="T58" fmla="*/ 294 w 324"/>
                <a:gd name="T59" fmla="*/ 282 h 402"/>
                <a:gd name="T60" fmla="*/ 282 w 324"/>
                <a:gd name="T61" fmla="*/ 294 h 402"/>
                <a:gd name="T62" fmla="*/ 270 w 324"/>
                <a:gd name="T63" fmla="*/ 306 h 402"/>
                <a:gd name="T64" fmla="*/ 258 w 324"/>
                <a:gd name="T65" fmla="*/ 318 h 402"/>
                <a:gd name="T66" fmla="*/ 246 w 324"/>
                <a:gd name="T67" fmla="*/ 330 h 402"/>
                <a:gd name="T68" fmla="*/ 234 w 324"/>
                <a:gd name="T69" fmla="*/ 336 h 402"/>
                <a:gd name="T70" fmla="*/ 228 w 324"/>
                <a:gd name="T71" fmla="*/ 342 h 402"/>
                <a:gd name="T72" fmla="*/ 216 w 324"/>
                <a:gd name="T73" fmla="*/ 348 h 402"/>
                <a:gd name="T74" fmla="*/ 204 w 324"/>
                <a:gd name="T75" fmla="*/ 354 h 402"/>
                <a:gd name="T76" fmla="*/ 186 w 324"/>
                <a:gd name="T77" fmla="*/ 366 h 402"/>
                <a:gd name="T78" fmla="*/ 162 w 324"/>
                <a:gd name="T79" fmla="*/ 378 h 402"/>
                <a:gd name="T80" fmla="*/ 144 w 324"/>
                <a:gd name="T81" fmla="*/ 384 h 402"/>
                <a:gd name="T82" fmla="*/ 126 w 324"/>
                <a:gd name="T83" fmla="*/ 390 h 402"/>
                <a:gd name="T84" fmla="*/ 102 w 324"/>
                <a:gd name="T85" fmla="*/ 396 h 402"/>
                <a:gd name="T86" fmla="*/ 78 w 324"/>
                <a:gd name="T87" fmla="*/ 402 h 402"/>
                <a:gd name="T88" fmla="*/ 54 w 324"/>
                <a:gd name="T8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402">
                  <a:moveTo>
                    <a:pt x="0" y="0"/>
                  </a:moveTo>
                  <a:lnTo>
                    <a:pt x="30" y="6"/>
                  </a:lnTo>
                  <a:lnTo>
                    <a:pt x="60" y="6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14" y="18"/>
                  </a:lnTo>
                  <a:lnTo>
                    <a:pt x="126" y="18"/>
                  </a:lnTo>
                  <a:lnTo>
                    <a:pt x="144" y="24"/>
                  </a:lnTo>
                  <a:lnTo>
                    <a:pt x="156" y="24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36"/>
                  </a:lnTo>
                  <a:lnTo>
                    <a:pt x="192" y="36"/>
                  </a:lnTo>
                  <a:lnTo>
                    <a:pt x="204" y="42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8" y="54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84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94" y="96"/>
                  </a:lnTo>
                  <a:lnTo>
                    <a:pt x="294" y="102"/>
                  </a:lnTo>
                  <a:lnTo>
                    <a:pt x="300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12" y="126"/>
                  </a:lnTo>
                  <a:lnTo>
                    <a:pt x="312" y="132"/>
                  </a:lnTo>
                  <a:lnTo>
                    <a:pt x="312" y="138"/>
                  </a:lnTo>
                  <a:lnTo>
                    <a:pt x="318" y="138"/>
                  </a:lnTo>
                  <a:lnTo>
                    <a:pt x="318" y="144"/>
                  </a:lnTo>
                  <a:lnTo>
                    <a:pt x="318" y="150"/>
                  </a:lnTo>
                  <a:lnTo>
                    <a:pt x="324" y="156"/>
                  </a:lnTo>
                  <a:lnTo>
                    <a:pt x="324" y="162"/>
                  </a:lnTo>
                  <a:lnTo>
                    <a:pt x="324" y="168"/>
                  </a:lnTo>
                  <a:lnTo>
                    <a:pt x="324" y="174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22"/>
                  </a:lnTo>
                  <a:lnTo>
                    <a:pt x="318" y="228"/>
                  </a:lnTo>
                  <a:lnTo>
                    <a:pt x="318" y="234"/>
                  </a:lnTo>
                  <a:lnTo>
                    <a:pt x="318" y="240"/>
                  </a:lnTo>
                  <a:lnTo>
                    <a:pt x="312" y="246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6" y="264"/>
                  </a:lnTo>
                  <a:lnTo>
                    <a:pt x="300" y="270"/>
                  </a:lnTo>
                  <a:lnTo>
                    <a:pt x="294" y="282"/>
                  </a:lnTo>
                  <a:lnTo>
                    <a:pt x="288" y="288"/>
                  </a:lnTo>
                  <a:lnTo>
                    <a:pt x="282" y="294"/>
                  </a:lnTo>
                  <a:lnTo>
                    <a:pt x="282" y="300"/>
                  </a:lnTo>
                  <a:lnTo>
                    <a:pt x="270" y="306"/>
                  </a:lnTo>
                  <a:lnTo>
                    <a:pt x="264" y="312"/>
                  </a:lnTo>
                  <a:lnTo>
                    <a:pt x="258" y="318"/>
                  </a:lnTo>
                  <a:lnTo>
                    <a:pt x="252" y="324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6"/>
                  </a:lnTo>
                  <a:lnTo>
                    <a:pt x="234" y="342"/>
                  </a:lnTo>
                  <a:lnTo>
                    <a:pt x="228" y="342"/>
                  </a:lnTo>
                  <a:lnTo>
                    <a:pt x="222" y="348"/>
                  </a:lnTo>
                  <a:lnTo>
                    <a:pt x="216" y="348"/>
                  </a:lnTo>
                  <a:lnTo>
                    <a:pt x="210" y="354"/>
                  </a:lnTo>
                  <a:lnTo>
                    <a:pt x="204" y="354"/>
                  </a:lnTo>
                  <a:lnTo>
                    <a:pt x="192" y="360"/>
                  </a:lnTo>
                  <a:lnTo>
                    <a:pt x="186" y="366"/>
                  </a:lnTo>
                  <a:lnTo>
                    <a:pt x="174" y="372"/>
                  </a:lnTo>
                  <a:lnTo>
                    <a:pt x="162" y="378"/>
                  </a:lnTo>
                  <a:lnTo>
                    <a:pt x="150" y="378"/>
                  </a:lnTo>
                  <a:lnTo>
                    <a:pt x="144" y="384"/>
                  </a:lnTo>
                  <a:lnTo>
                    <a:pt x="138" y="384"/>
                  </a:lnTo>
                  <a:lnTo>
                    <a:pt x="126" y="390"/>
                  </a:lnTo>
                  <a:lnTo>
                    <a:pt x="114" y="390"/>
                  </a:lnTo>
                  <a:lnTo>
                    <a:pt x="102" y="396"/>
                  </a:lnTo>
                  <a:lnTo>
                    <a:pt x="90" y="396"/>
                  </a:lnTo>
                  <a:lnTo>
                    <a:pt x="78" y="402"/>
                  </a:lnTo>
                  <a:lnTo>
                    <a:pt x="66" y="402"/>
                  </a:lnTo>
                  <a:lnTo>
                    <a:pt x="54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60035" name="Group 131"/>
          <p:cNvGrpSpPr>
            <a:grpSpLocks/>
          </p:cNvGrpSpPr>
          <p:nvPr/>
        </p:nvGrpSpPr>
        <p:grpSpPr bwMode="auto">
          <a:xfrm>
            <a:off x="4914900" y="3327400"/>
            <a:ext cx="987425" cy="285750"/>
            <a:chOff x="3201" y="1250"/>
            <a:chExt cx="504" cy="114"/>
          </a:xfrm>
        </p:grpSpPr>
        <p:sp>
          <p:nvSpPr>
            <p:cNvPr id="1660036" name="Freeform 132"/>
            <p:cNvSpPr>
              <a:spLocks/>
            </p:cNvSpPr>
            <p:nvPr/>
          </p:nvSpPr>
          <p:spPr bwMode="auto">
            <a:xfrm>
              <a:off x="3561" y="1250"/>
              <a:ext cx="144" cy="114"/>
            </a:xfrm>
            <a:custGeom>
              <a:avLst/>
              <a:gdLst>
                <a:gd name="T0" fmla="*/ 0 w 144"/>
                <a:gd name="T1" fmla="*/ 54 h 114"/>
                <a:gd name="T2" fmla="*/ 0 w 144"/>
                <a:gd name="T3" fmla="*/ 54 h 114"/>
                <a:gd name="T4" fmla="*/ 0 w 144"/>
                <a:gd name="T5" fmla="*/ 0 h 114"/>
                <a:gd name="T6" fmla="*/ 144 w 144"/>
                <a:gd name="T7" fmla="*/ 54 h 114"/>
                <a:gd name="T8" fmla="*/ 0 w 144"/>
                <a:gd name="T9" fmla="*/ 114 h 114"/>
                <a:gd name="T10" fmla="*/ 0 w 144"/>
                <a:gd name="T11" fmla="*/ 5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44" y="54"/>
                  </a:lnTo>
                  <a:lnTo>
                    <a:pt x="0" y="11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60037" name="Line 133"/>
            <p:cNvSpPr>
              <a:spLocks noChangeShapeType="1"/>
            </p:cNvSpPr>
            <p:nvPr/>
          </p:nvSpPr>
          <p:spPr bwMode="auto">
            <a:xfrm>
              <a:off x="3201" y="1310"/>
              <a:ext cx="378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660038" name="Group 134"/>
          <p:cNvGrpSpPr>
            <a:grpSpLocks/>
          </p:cNvGrpSpPr>
          <p:nvPr/>
        </p:nvGrpSpPr>
        <p:grpSpPr bwMode="auto">
          <a:xfrm>
            <a:off x="3294063" y="3390900"/>
            <a:ext cx="460375" cy="546100"/>
            <a:chOff x="2354" y="1250"/>
            <a:chExt cx="235" cy="218"/>
          </a:xfrm>
        </p:grpSpPr>
        <p:sp>
          <p:nvSpPr>
            <p:cNvPr id="1660039" name="Rectangle 135"/>
            <p:cNvSpPr>
              <a:spLocks noChangeArrowheads="1"/>
            </p:cNvSpPr>
            <p:nvPr/>
          </p:nvSpPr>
          <p:spPr bwMode="auto">
            <a:xfrm>
              <a:off x="2354" y="1292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660040" name="Rectangle 136"/>
            <p:cNvSpPr>
              <a:spLocks noChangeArrowheads="1"/>
            </p:cNvSpPr>
            <p:nvPr/>
          </p:nvSpPr>
          <p:spPr bwMode="auto">
            <a:xfrm>
              <a:off x="2480" y="1250"/>
              <a:ext cx="10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660041" name="Group 137"/>
          <p:cNvGrpSpPr>
            <a:grpSpLocks/>
          </p:cNvGrpSpPr>
          <p:nvPr/>
        </p:nvGrpSpPr>
        <p:grpSpPr bwMode="auto">
          <a:xfrm>
            <a:off x="5175250" y="3346450"/>
            <a:ext cx="450850" cy="531813"/>
            <a:chOff x="3314" y="1232"/>
            <a:chExt cx="231" cy="213"/>
          </a:xfrm>
        </p:grpSpPr>
        <p:sp>
          <p:nvSpPr>
            <p:cNvPr id="1660042" name="Rectangle 138"/>
            <p:cNvSpPr>
              <a:spLocks noChangeArrowheads="1"/>
            </p:cNvSpPr>
            <p:nvPr/>
          </p:nvSpPr>
          <p:spPr bwMode="auto">
            <a:xfrm>
              <a:off x="3314" y="1268"/>
              <a:ext cx="14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e </a:t>
              </a:r>
              <a:endParaRPr lang="en-US"/>
            </a:p>
          </p:txBody>
        </p:sp>
        <p:sp>
          <p:nvSpPr>
            <p:cNvPr id="1660043" name="Rectangle 139"/>
            <p:cNvSpPr>
              <a:spLocks noChangeArrowheads="1"/>
            </p:cNvSpPr>
            <p:nvPr/>
          </p:nvSpPr>
          <p:spPr bwMode="auto">
            <a:xfrm>
              <a:off x="3435" y="1232"/>
              <a:ext cx="11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900" b="1">
                  <a:solidFill>
                    <a:srgbClr val="000000"/>
                  </a:solidFill>
                  <a:latin typeface="Book Antiqua" pitchFamily="18" charset="0"/>
                </a:rPr>
                <a:t>- </a:t>
              </a:r>
              <a:endParaRPr lang="en-US"/>
            </a:p>
          </p:txBody>
        </p:sp>
      </p:grpSp>
      <p:grpSp>
        <p:nvGrpSpPr>
          <p:cNvPr id="1660044" name="Group 140"/>
          <p:cNvGrpSpPr>
            <a:grpSpLocks/>
          </p:cNvGrpSpPr>
          <p:nvPr/>
        </p:nvGrpSpPr>
        <p:grpSpPr bwMode="auto">
          <a:xfrm>
            <a:off x="6845300" y="2625725"/>
            <a:ext cx="647700" cy="1081088"/>
            <a:chOff x="4167" y="944"/>
            <a:chExt cx="330" cy="432"/>
          </a:xfrm>
        </p:grpSpPr>
        <p:sp>
          <p:nvSpPr>
            <p:cNvPr id="1660045" name="Freeform 141"/>
            <p:cNvSpPr>
              <a:spLocks/>
            </p:cNvSpPr>
            <p:nvPr/>
          </p:nvSpPr>
          <p:spPr bwMode="auto">
            <a:xfrm>
              <a:off x="4425" y="1322"/>
              <a:ext cx="72" cy="54"/>
            </a:xfrm>
            <a:custGeom>
              <a:avLst/>
              <a:gdLst>
                <a:gd name="T0" fmla="*/ 6 w 72"/>
                <a:gd name="T1" fmla="*/ 24 h 54"/>
                <a:gd name="T2" fmla="*/ 6 w 72"/>
                <a:gd name="T3" fmla="*/ 24 h 54"/>
                <a:gd name="T4" fmla="*/ 12 w 72"/>
                <a:gd name="T5" fmla="*/ 0 h 54"/>
                <a:gd name="T6" fmla="*/ 72 w 72"/>
                <a:gd name="T7" fmla="*/ 36 h 54"/>
                <a:gd name="T8" fmla="*/ 0 w 72"/>
                <a:gd name="T9" fmla="*/ 54 h 54"/>
                <a:gd name="T10" fmla="*/ 6 w 7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4">
                  <a:moveTo>
                    <a:pt x="6" y="24"/>
                  </a:moveTo>
                  <a:lnTo>
                    <a:pt x="6" y="24"/>
                  </a:lnTo>
                  <a:lnTo>
                    <a:pt x="12" y="0"/>
                  </a:lnTo>
                  <a:lnTo>
                    <a:pt x="72" y="36"/>
                  </a:lnTo>
                  <a:lnTo>
                    <a:pt x="0" y="5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60046" name="Freeform 142"/>
            <p:cNvSpPr>
              <a:spLocks/>
            </p:cNvSpPr>
            <p:nvPr/>
          </p:nvSpPr>
          <p:spPr bwMode="auto">
            <a:xfrm>
              <a:off x="4167" y="944"/>
              <a:ext cx="324" cy="402"/>
            </a:xfrm>
            <a:custGeom>
              <a:avLst/>
              <a:gdLst>
                <a:gd name="T0" fmla="*/ 324 w 324"/>
                <a:gd name="T1" fmla="*/ 0 h 402"/>
                <a:gd name="T2" fmla="*/ 270 w 324"/>
                <a:gd name="T3" fmla="*/ 6 h 402"/>
                <a:gd name="T4" fmla="*/ 240 w 324"/>
                <a:gd name="T5" fmla="*/ 12 h 402"/>
                <a:gd name="T6" fmla="*/ 210 w 324"/>
                <a:gd name="T7" fmla="*/ 18 h 402"/>
                <a:gd name="T8" fmla="*/ 186 w 324"/>
                <a:gd name="T9" fmla="*/ 24 h 402"/>
                <a:gd name="T10" fmla="*/ 156 w 324"/>
                <a:gd name="T11" fmla="*/ 30 h 402"/>
                <a:gd name="T12" fmla="*/ 132 w 324"/>
                <a:gd name="T13" fmla="*/ 36 h 402"/>
                <a:gd name="T14" fmla="*/ 108 w 324"/>
                <a:gd name="T15" fmla="*/ 48 h 402"/>
                <a:gd name="T16" fmla="*/ 96 w 324"/>
                <a:gd name="T17" fmla="*/ 54 h 402"/>
                <a:gd name="T18" fmla="*/ 84 w 324"/>
                <a:gd name="T19" fmla="*/ 54 h 402"/>
                <a:gd name="T20" fmla="*/ 72 w 324"/>
                <a:gd name="T21" fmla="*/ 66 h 402"/>
                <a:gd name="T22" fmla="*/ 66 w 324"/>
                <a:gd name="T23" fmla="*/ 72 h 402"/>
                <a:gd name="T24" fmla="*/ 54 w 324"/>
                <a:gd name="T25" fmla="*/ 78 h 402"/>
                <a:gd name="T26" fmla="*/ 48 w 324"/>
                <a:gd name="T27" fmla="*/ 84 h 402"/>
                <a:gd name="T28" fmla="*/ 36 w 324"/>
                <a:gd name="T29" fmla="*/ 90 h 402"/>
                <a:gd name="T30" fmla="*/ 30 w 324"/>
                <a:gd name="T31" fmla="*/ 102 h 402"/>
                <a:gd name="T32" fmla="*/ 24 w 324"/>
                <a:gd name="T33" fmla="*/ 108 h 402"/>
                <a:gd name="T34" fmla="*/ 18 w 324"/>
                <a:gd name="T35" fmla="*/ 120 h 402"/>
                <a:gd name="T36" fmla="*/ 12 w 324"/>
                <a:gd name="T37" fmla="*/ 132 h 402"/>
                <a:gd name="T38" fmla="*/ 6 w 324"/>
                <a:gd name="T39" fmla="*/ 138 h 402"/>
                <a:gd name="T40" fmla="*/ 6 w 324"/>
                <a:gd name="T41" fmla="*/ 150 h 402"/>
                <a:gd name="T42" fmla="*/ 0 w 324"/>
                <a:gd name="T43" fmla="*/ 162 h 402"/>
                <a:gd name="T44" fmla="*/ 0 w 324"/>
                <a:gd name="T45" fmla="*/ 174 h 402"/>
                <a:gd name="T46" fmla="*/ 0 w 324"/>
                <a:gd name="T47" fmla="*/ 192 h 402"/>
                <a:gd name="T48" fmla="*/ 0 w 324"/>
                <a:gd name="T49" fmla="*/ 204 h 402"/>
                <a:gd name="T50" fmla="*/ 0 w 324"/>
                <a:gd name="T51" fmla="*/ 210 h 402"/>
                <a:gd name="T52" fmla="*/ 6 w 324"/>
                <a:gd name="T53" fmla="*/ 222 h 402"/>
                <a:gd name="T54" fmla="*/ 6 w 324"/>
                <a:gd name="T55" fmla="*/ 234 h 402"/>
                <a:gd name="T56" fmla="*/ 12 w 324"/>
                <a:gd name="T57" fmla="*/ 252 h 402"/>
                <a:gd name="T58" fmla="*/ 18 w 324"/>
                <a:gd name="T59" fmla="*/ 264 h 402"/>
                <a:gd name="T60" fmla="*/ 24 w 324"/>
                <a:gd name="T61" fmla="*/ 270 h 402"/>
                <a:gd name="T62" fmla="*/ 30 w 324"/>
                <a:gd name="T63" fmla="*/ 282 h 402"/>
                <a:gd name="T64" fmla="*/ 36 w 324"/>
                <a:gd name="T65" fmla="*/ 288 h 402"/>
                <a:gd name="T66" fmla="*/ 42 w 324"/>
                <a:gd name="T67" fmla="*/ 300 h 402"/>
                <a:gd name="T68" fmla="*/ 54 w 324"/>
                <a:gd name="T69" fmla="*/ 306 h 402"/>
                <a:gd name="T70" fmla="*/ 60 w 324"/>
                <a:gd name="T71" fmla="*/ 312 h 402"/>
                <a:gd name="T72" fmla="*/ 72 w 324"/>
                <a:gd name="T73" fmla="*/ 324 h 402"/>
                <a:gd name="T74" fmla="*/ 90 w 324"/>
                <a:gd name="T75" fmla="*/ 336 h 402"/>
                <a:gd name="T76" fmla="*/ 108 w 324"/>
                <a:gd name="T77" fmla="*/ 348 h 402"/>
                <a:gd name="T78" fmla="*/ 132 w 324"/>
                <a:gd name="T79" fmla="*/ 360 h 402"/>
                <a:gd name="T80" fmla="*/ 138 w 324"/>
                <a:gd name="T81" fmla="*/ 366 h 402"/>
                <a:gd name="T82" fmla="*/ 150 w 324"/>
                <a:gd name="T83" fmla="*/ 372 h 402"/>
                <a:gd name="T84" fmla="*/ 162 w 324"/>
                <a:gd name="T85" fmla="*/ 378 h 402"/>
                <a:gd name="T86" fmla="*/ 174 w 324"/>
                <a:gd name="T87" fmla="*/ 378 h 402"/>
                <a:gd name="T88" fmla="*/ 198 w 324"/>
                <a:gd name="T89" fmla="*/ 390 h 402"/>
                <a:gd name="T90" fmla="*/ 222 w 324"/>
                <a:gd name="T91" fmla="*/ 396 h 402"/>
                <a:gd name="T92" fmla="*/ 246 w 324"/>
                <a:gd name="T93" fmla="*/ 402 h 402"/>
                <a:gd name="T94" fmla="*/ 270 w 324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402">
                  <a:moveTo>
                    <a:pt x="324" y="0"/>
                  </a:moveTo>
                  <a:lnTo>
                    <a:pt x="270" y="6"/>
                  </a:lnTo>
                  <a:lnTo>
                    <a:pt x="240" y="12"/>
                  </a:lnTo>
                  <a:lnTo>
                    <a:pt x="210" y="18"/>
                  </a:lnTo>
                  <a:lnTo>
                    <a:pt x="186" y="24"/>
                  </a:lnTo>
                  <a:lnTo>
                    <a:pt x="156" y="30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6" y="54"/>
                  </a:lnTo>
                  <a:lnTo>
                    <a:pt x="84" y="54"/>
                  </a:lnTo>
                  <a:lnTo>
                    <a:pt x="72" y="66"/>
                  </a:lnTo>
                  <a:lnTo>
                    <a:pt x="66" y="72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6" y="90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6" y="150"/>
                  </a:lnTo>
                  <a:lnTo>
                    <a:pt x="0" y="162"/>
                  </a:lnTo>
                  <a:lnTo>
                    <a:pt x="0" y="174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12" y="252"/>
                  </a:lnTo>
                  <a:lnTo>
                    <a:pt x="18" y="264"/>
                  </a:lnTo>
                  <a:lnTo>
                    <a:pt x="24" y="270"/>
                  </a:lnTo>
                  <a:lnTo>
                    <a:pt x="30" y="282"/>
                  </a:lnTo>
                  <a:lnTo>
                    <a:pt x="36" y="288"/>
                  </a:lnTo>
                  <a:lnTo>
                    <a:pt x="42" y="300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90" y="336"/>
                  </a:lnTo>
                  <a:lnTo>
                    <a:pt x="108" y="348"/>
                  </a:lnTo>
                  <a:lnTo>
                    <a:pt x="132" y="360"/>
                  </a:lnTo>
                  <a:lnTo>
                    <a:pt x="138" y="366"/>
                  </a:lnTo>
                  <a:lnTo>
                    <a:pt x="150" y="372"/>
                  </a:lnTo>
                  <a:lnTo>
                    <a:pt x="162" y="378"/>
                  </a:lnTo>
                  <a:lnTo>
                    <a:pt x="174" y="378"/>
                  </a:lnTo>
                  <a:lnTo>
                    <a:pt x="198" y="390"/>
                  </a:lnTo>
                  <a:lnTo>
                    <a:pt x="222" y="396"/>
                  </a:lnTo>
                  <a:lnTo>
                    <a:pt x="246" y="402"/>
                  </a:lnTo>
                  <a:lnTo>
                    <a:pt x="270" y="40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60047" name="Rectangle 143"/>
          <p:cNvSpPr>
            <a:spLocks noChangeArrowheads="1"/>
          </p:cNvSpPr>
          <p:nvPr/>
        </p:nvSpPr>
        <p:spPr bwMode="auto">
          <a:xfrm>
            <a:off x="1447800" y="3736975"/>
            <a:ext cx="542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48" name="Rectangle 144"/>
          <p:cNvSpPr>
            <a:spLocks noChangeArrowheads="1"/>
          </p:cNvSpPr>
          <p:nvPr/>
        </p:nvSpPr>
        <p:spPr bwMode="auto">
          <a:xfrm>
            <a:off x="1985963" y="353218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49" name="Rectangle 145"/>
          <p:cNvSpPr>
            <a:spLocks noChangeArrowheads="1"/>
          </p:cNvSpPr>
          <p:nvPr/>
        </p:nvSpPr>
        <p:spPr bwMode="auto">
          <a:xfrm>
            <a:off x="7585075" y="228123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4H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50" name="Rectangle 146"/>
          <p:cNvSpPr>
            <a:spLocks noChangeArrowheads="1"/>
          </p:cNvSpPr>
          <p:nvPr/>
        </p:nvSpPr>
        <p:spPr bwMode="auto">
          <a:xfrm>
            <a:off x="8118475" y="2090738"/>
            <a:ext cx="292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+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51" name="Rectangle 147"/>
          <p:cNvSpPr>
            <a:spLocks noChangeArrowheads="1"/>
          </p:cNvSpPr>
          <p:nvPr/>
        </p:nvSpPr>
        <p:spPr bwMode="auto">
          <a:xfrm>
            <a:off x="7834313" y="3430588"/>
            <a:ext cx="542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H  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52" name="Rectangle 148"/>
          <p:cNvSpPr>
            <a:spLocks noChangeArrowheads="1"/>
          </p:cNvSpPr>
          <p:nvPr/>
        </p:nvSpPr>
        <p:spPr bwMode="auto">
          <a:xfrm>
            <a:off x="8134350" y="355123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53" name="Rectangle 149"/>
          <p:cNvSpPr>
            <a:spLocks noChangeArrowheads="1"/>
          </p:cNvSpPr>
          <p:nvPr/>
        </p:nvSpPr>
        <p:spPr bwMode="auto">
          <a:xfrm>
            <a:off x="7529513" y="3430588"/>
            <a:ext cx="266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2 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1660054" name="Rectangle 150"/>
          <p:cNvSpPr>
            <a:spLocks noChangeArrowheads="1"/>
          </p:cNvSpPr>
          <p:nvPr/>
        </p:nvSpPr>
        <p:spPr bwMode="auto">
          <a:xfrm>
            <a:off x="4903788" y="28654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660055" name="Rectangle 151"/>
          <p:cNvSpPr>
            <a:spLocks noChangeArrowheads="1"/>
          </p:cNvSpPr>
          <p:nvPr/>
        </p:nvSpPr>
        <p:spPr bwMode="auto">
          <a:xfrm>
            <a:off x="3044825" y="280035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grpSp>
        <p:nvGrpSpPr>
          <p:cNvPr id="1660056" name="Group 152"/>
          <p:cNvGrpSpPr>
            <a:grpSpLocks/>
          </p:cNvGrpSpPr>
          <p:nvPr/>
        </p:nvGrpSpPr>
        <p:grpSpPr bwMode="auto">
          <a:xfrm>
            <a:off x="3065463" y="3319463"/>
            <a:ext cx="904875" cy="285750"/>
            <a:chOff x="2270" y="1262"/>
            <a:chExt cx="462" cy="114"/>
          </a:xfrm>
        </p:grpSpPr>
        <p:sp>
          <p:nvSpPr>
            <p:cNvPr id="1660057" name="Freeform 153"/>
            <p:cNvSpPr>
              <a:spLocks/>
            </p:cNvSpPr>
            <p:nvPr/>
          </p:nvSpPr>
          <p:spPr bwMode="auto">
            <a:xfrm>
              <a:off x="2594" y="1262"/>
              <a:ext cx="138" cy="114"/>
            </a:xfrm>
            <a:custGeom>
              <a:avLst/>
              <a:gdLst>
                <a:gd name="T0" fmla="*/ 0 w 138"/>
                <a:gd name="T1" fmla="*/ 60 h 114"/>
                <a:gd name="T2" fmla="*/ 0 w 138"/>
                <a:gd name="T3" fmla="*/ 60 h 114"/>
                <a:gd name="T4" fmla="*/ 0 w 138"/>
                <a:gd name="T5" fmla="*/ 0 h 114"/>
                <a:gd name="T6" fmla="*/ 138 w 138"/>
                <a:gd name="T7" fmla="*/ 60 h 114"/>
                <a:gd name="T8" fmla="*/ 0 w 138"/>
                <a:gd name="T9" fmla="*/ 114 h 114"/>
                <a:gd name="T10" fmla="*/ 0 w 138"/>
                <a:gd name="T11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14">
                  <a:moveTo>
                    <a:pt x="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38" y="60"/>
                  </a:lnTo>
                  <a:lnTo>
                    <a:pt x="0" y="11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0F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660058" name="Line 154"/>
            <p:cNvSpPr>
              <a:spLocks noChangeShapeType="1"/>
            </p:cNvSpPr>
            <p:nvPr/>
          </p:nvSpPr>
          <p:spPr bwMode="auto">
            <a:xfrm>
              <a:off x="2270" y="1322"/>
              <a:ext cx="336" cy="6"/>
            </a:xfrm>
            <a:prstGeom prst="line">
              <a:avLst/>
            </a:prstGeom>
            <a:noFill/>
            <a:ln w="57150">
              <a:solidFill>
                <a:srgbClr val="FF0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60059" name="AutoShape 155"/>
          <p:cNvSpPr>
            <a:spLocks noChangeArrowheads="1"/>
          </p:cNvSpPr>
          <p:nvPr/>
        </p:nvSpPr>
        <p:spPr bwMode="auto">
          <a:xfrm rot="20663364" flipV="1">
            <a:off x="2501900" y="3582988"/>
            <a:ext cx="2087563" cy="757237"/>
          </a:xfrm>
          <a:prstGeom prst="lightningBolt">
            <a:avLst/>
          </a:prstGeom>
          <a:solidFill>
            <a:srgbClr val="FFFF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660060" name="Rectangle 156"/>
          <p:cNvSpPr>
            <a:spLocks noChangeArrowheads="1"/>
          </p:cNvSpPr>
          <p:nvPr/>
        </p:nvSpPr>
        <p:spPr bwMode="auto">
          <a:xfrm rot="21540000">
            <a:off x="2554288" y="4278313"/>
            <a:ext cx="7270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300" b="1" i="1">
                <a:solidFill>
                  <a:srgbClr val="FF3300"/>
                </a:solidFill>
              </a:rPr>
              <a:t>light</a:t>
            </a:r>
            <a:endParaRPr lang="en-US"/>
          </a:p>
        </p:txBody>
      </p:sp>
      <p:sp>
        <p:nvSpPr>
          <p:cNvPr id="1660061" name="Text Box 157"/>
          <p:cNvSpPr txBox="1">
            <a:spLocks noChangeArrowheads="1"/>
          </p:cNvSpPr>
          <p:nvPr/>
        </p:nvSpPr>
        <p:spPr bwMode="auto">
          <a:xfrm>
            <a:off x="1338263" y="298450"/>
            <a:ext cx="63103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Supramolecular chemistry</a:t>
            </a:r>
          </a:p>
          <a:p>
            <a:pPr algn="ctr" eaLnBrk="0" hangingPunct="0"/>
            <a:r>
              <a:rPr lang="en-US" sz="4000" b="1">
                <a:solidFill>
                  <a:srgbClr val="FF3300"/>
                </a:solidFill>
              </a:rPr>
              <a:t>chemical LEGO</a:t>
            </a:r>
          </a:p>
        </p:txBody>
      </p:sp>
      <p:grpSp>
        <p:nvGrpSpPr>
          <p:cNvPr id="1660062" name="Group 158"/>
          <p:cNvGrpSpPr>
            <a:grpSpLocks/>
          </p:cNvGrpSpPr>
          <p:nvPr/>
        </p:nvGrpSpPr>
        <p:grpSpPr bwMode="auto">
          <a:xfrm>
            <a:off x="1587500" y="5046663"/>
            <a:ext cx="792163" cy="777875"/>
            <a:chOff x="1442" y="2429"/>
            <a:chExt cx="499" cy="490"/>
          </a:xfrm>
        </p:grpSpPr>
        <p:grpSp>
          <p:nvGrpSpPr>
            <p:cNvPr id="1660063" name="Group 159"/>
            <p:cNvGrpSpPr>
              <a:grpSpLocks noChangeAspect="1"/>
            </p:cNvGrpSpPr>
            <p:nvPr/>
          </p:nvGrpSpPr>
          <p:grpSpPr bwMode="auto">
            <a:xfrm>
              <a:off x="1442" y="2429"/>
              <a:ext cx="499" cy="490"/>
              <a:chOff x="1535" y="3397"/>
              <a:chExt cx="209" cy="201"/>
            </a:xfrm>
          </p:grpSpPr>
          <p:grpSp>
            <p:nvGrpSpPr>
              <p:cNvPr id="1660064" name="Group 160"/>
              <p:cNvGrpSpPr>
                <a:grpSpLocks noChangeAspect="1"/>
              </p:cNvGrpSpPr>
              <p:nvPr/>
            </p:nvGrpSpPr>
            <p:grpSpPr bwMode="auto">
              <a:xfrm>
                <a:off x="1535" y="3397"/>
                <a:ext cx="209" cy="201"/>
                <a:chOff x="1535" y="3397"/>
                <a:chExt cx="209" cy="201"/>
              </a:xfrm>
            </p:grpSpPr>
            <p:sp>
              <p:nvSpPr>
                <p:cNvPr id="1660065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9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66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2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67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68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69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0" name="Oval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1" name="Oval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2" name="Oval 168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3" name="Oval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9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4" name="Oval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1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5" name="Oval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7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6" name="Oval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0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7" name="Oval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30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8" name="Oval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79" name="Oval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23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0" name="Oval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08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1" name="Oval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2" name="Oval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3" name="Oval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4" name="Oval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9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5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65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6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2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7" name="Oval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7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8" name="Oval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0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89" name="Oval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1571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90" name="Oval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1538" y="3407"/>
                  <a:ext cx="203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660091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1564" y="3440"/>
                <a:ext cx="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sv-SE"/>
              </a:p>
            </p:txBody>
          </p:sp>
        </p:grpSp>
        <p:sp>
          <p:nvSpPr>
            <p:cNvPr id="1660092" name="Rectangle 188"/>
            <p:cNvSpPr>
              <a:spLocks noChangeArrowheads="1"/>
            </p:cNvSpPr>
            <p:nvPr/>
          </p:nvSpPr>
          <p:spPr bwMode="auto">
            <a:xfrm>
              <a:off x="1472" y="2497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/>
                <a:t>Mn</a:t>
              </a:r>
              <a:endParaRPr lang="en-US" sz="2800" b="1"/>
            </a:p>
          </p:txBody>
        </p:sp>
      </p:grpSp>
      <p:grpSp>
        <p:nvGrpSpPr>
          <p:cNvPr id="1660093" name="Group 189"/>
          <p:cNvGrpSpPr>
            <a:grpSpLocks/>
          </p:cNvGrpSpPr>
          <p:nvPr/>
        </p:nvGrpSpPr>
        <p:grpSpPr bwMode="auto">
          <a:xfrm>
            <a:off x="2122488" y="5416550"/>
            <a:ext cx="792162" cy="777875"/>
            <a:chOff x="1442" y="2429"/>
            <a:chExt cx="499" cy="490"/>
          </a:xfrm>
        </p:grpSpPr>
        <p:grpSp>
          <p:nvGrpSpPr>
            <p:cNvPr id="1660094" name="Group 190"/>
            <p:cNvGrpSpPr>
              <a:grpSpLocks noChangeAspect="1"/>
            </p:cNvGrpSpPr>
            <p:nvPr/>
          </p:nvGrpSpPr>
          <p:grpSpPr bwMode="auto">
            <a:xfrm>
              <a:off x="1442" y="2429"/>
              <a:ext cx="499" cy="490"/>
              <a:chOff x="1535" y="3397"/>
              <a:chExt cx="209" cy="201"/>
            </a:xfrm>
          </p:grpSpPr>
          <p:grpSp>
            <p:nvGrpSpPr>
              <p:cNvPr id="1660095" name="Group 191"/>
              <p:cNvGrpSpPr>
                <a:grpSpLocks noChangeAspect="1"/>
              </p:cNvGrpSpPr>
              <p:nvPr/>
            </p:nvGrpSpPr>
            <p:grpSpPr bwMode="auto">
              <a:xfrm>
                <a:off x="1535" y="3397"/>
                <a:ext cx="209" cy="201"/>
                <a:chOff x="1535" y="3397"/>
                <a:chExt cx="209" cy="201"/>
              </a:xfrm>
            </p:grpSpPr>
            <p:sp>
              <p:nvSpPr>
                <p:cNvPr id="1660096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9" cy="20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97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397"/>
                  <a:ext cx="202" cy="194"/>
                </a:xfrm>
                <a:prstGeom prst="ellipse">
                  <a:avLst/>
                </a:prstGeom>
                <a:solidFill>
                  <a:srgbClr val="FF1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98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94" cy="187"/>
                </a:xfrm>
                <a:prstGeom prst="ellipse">
                  <a:avLst/>
                </a:prstGeom>
                <a:solidFill>
                  <a:srgbClr val="FF2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099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7" cy="180"/>
                </a:xfrm>
                <a:prstGeom prst="ellipse">
                  <a:avLst/>
                </a:prstGeom>
                <a:solidFill>
                  <a:srgbClr val="FF3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0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80" cy="173"/>
                </a:xfrm>
                <a:prstGeom prst="ellipse">
                  <a:avLst/>
                </a:prstGeom>
                <a:solidFill>
                  <a:srgbClr val="FF4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1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5" y="3404"/>
                  <a:ext cx="180" cy="173"/>
                </a:xfrm>
                <a:prstGeom prst="ellipse">
                  <a:avLst/>
                </a:prstGeom>
                <a:solidFill>
                  <a:srgbClr val="FF5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2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73" cy="166"/>
                </a:xfrm>
                <a:prstGeom prst="ellipse">
                  <a:avLst/>
                </a:prstGeom>
                <a:solidFill>
                  <a:srgbClr val="FF6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3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04"/>
                  <a:ext cx="166" cy="158"/>
                </a:xfrm>
                <a:prstGeom prst="ellipse">
                  <a:avLst/>
                </a:prstGeom>
                <a:solidFill>
                  <a:srgbClr val="FF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4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9" cy="144"/>
                </a:xfrm>
                <a:prstGeom prst="ellipse">
                  <a:avLst/>
                </a:prstGeom>
                <a:solidFill>
                  <a:srgbClr val="FF8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5" name="Oval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411"/>
                  <a:ext cx="151" cy="137"/>
                </a:xfrm>
                <a:prstGeom prst="ellipse">
                  <a:avLst/>
                </a:prstGeom>
                <a:solidFill>
                  <a:srgbClr val="FF9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6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7" cy="137"/>
                </a:xfrm>
                <a:prstGeom prst="ellipse">
                  <a:avLst/>
                </a:prstGeom>
                <a:solidFill>
                  <a:srgbClr val="FFA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7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30" cy="130"/>
                </a:xfrm>
                <a:prstGeom prst="ellipse">
                  <a:avLst/>
                </a:prstGeom>
                <a:solidFill>
                  <a:srgbClr val="FF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8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30" cy="116"/>
                </a:xfrm>
                <a:prstGeom prst="ellipse">
                  <a:avLst/>
                </a:prstGeom>
                <a:solidFill>
                  <a:srgbClr val="FFB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09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1"/>
                  <a:ext cx="123" cy="123"/>
                </a:xfrm>
                <a:prstGeom prst="ellipse">
                  <a:avLst/>
                </a:prstGeom>
                <a:solidFill>
                  <a:srgbClr val="FFC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0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23" cy="108"/>
                </a:xfrm>
                <a:prstGeom prst="ellipse">
                  <a:avLst/>
                </a:prstGeom>
                <a:solidFill>
                  <a:srgbClr val="FFC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1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3418"/>
                  <a:ext cx="108" cy="101"/>
                </a:xfrm>
                <a:prstGeom prst="ellipse">
                  <a:avLst/>
                </a:prstGeom>
                <a:solidFill>
                  <a:srgbClr val="FFD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2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100" cy="93"/>
                </a:xfrm>
                <a:prstGeom prst="ellipse">
                  <a:avLst/>
                </a:prstGeom>
                <a:solidFill>
                  <a:srgbClr val="FFD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3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93" cy="86"/>
                </a:xfrm>
                <a:prstGeom prst="ellipse">
                  <a:avLst/>
                </a:prstGeom>
                <a:solidFill>
                  <a:srgbClr val="FFE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4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86" cy="79"/>
                </a:xfrm>
                <a:prstGeom prst="ellipse">
                  <a:avLst/>
                </a:prstGeom>
                <a:solidFill>
                  <a:srgbClr val="FFE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5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9" cy="72"/>
                </a:xfrm>
                <a:prstGeom prst="ellipse">
                  <a:avLst/>
                </a:prstGeom>
                <a:solidFill>
                  <a:srgbClr val="FFF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6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65" cy="65"/>
                </a:xfrm>
                <a:prstGeom prst="ellipse">
                  <a:avLst/>
                </a:prstGeom>
                <a:solidFill>
                  <a:srgbClr val="FF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7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57" y="3426"/>
                  <a:ext cx="72" cy="64"/>
                </a:xfrm>
                <a:prstGeom prst="ellipse">
                  <a:avLst/>
                </a:prstGeom>
                <a:solidFill>
                  <a:srgbClr val="FF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8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7" cy="50"/>
                </a:xfrm>
                <a:prstGeom prst="ellipse">
                  <a:avLst/>
                </a:prstGeom>
                <a:solidFill>
                  <a:srgbClr val="FF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19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3433"/>
                  <a:ext cx="50" cy="43"/>
                </a:xfrm>
                <a:prstGeom prst="ellipse">
                  <a:avLst/>
                </a:prstGeom>
                <a:solidFill>
                  <a:srgbClr val="FFF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20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1" y="3433"/>
                  <a:ext cx="43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0121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38" y="3407"/>
                  <a:ext cx="203" cy="188"/>
                </a:xfrm>
                <a:prstGeom prst="ellipse">
                  <a:avLst/>
                </a:prstGeom>
                <a:noFill/>
                <a:ln w="11113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660122" name="Rectangle 218"/>
              <p:cNvSpPr>
                <a:spLocks noChangeAspect="1" noChangeArrowheads="1"/>
              </p:cNvSpPr>
              <p:nvPr/>
            </p:nvSpPr>
            <p:spPr bwMode="auto">
              <a:xfrm>
                <a:off x="1564" y="3440"/>
                <a:ext cx="0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endParaRPr lang="sv-SE"/>
              </a:p>
            </p:txBody>
          </p:sp>
        </p:grpSp>
        <p:sp>
          <p:nvSpPr>
            <p:cNvPr id="1660123" name="Rectangle 219"/>
            <p:cNvSpPr>
              <a:spLocks noChangeArrowheads="1"/>
            </p:cNvSpPr>
            <p:nvPr/>
          </p:nvSpPr>
          <p:spPr bwMode="auto">
            <a:xfrm>
              <a:off x="1472" y="2497"/>
              <a:ext cx="4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="1"/>
                <a:t>Mn</a:t>
              </a:r>
              <a:endParaRPr lang="en-US" sz="2800" b="1"/>
            </a:p>
          </p:txBody>
        </p:sp>
      </p:grpSp>
      <p:sp>
        <p:nvSpPr>
          <p:cNvPr id="1660124" name="Oval 220"/>
          <p:cNvSpPr>
            <a:spLocks noChangeArrowheads="1"/>
          </p:cNvSpPr>
          <p:nvPr/>
        </p:nvSpPr>
        <p:spPr bwMode="auto">
          <a:xfrm>
            <a:off x="2311400" y="5130800"/>
            <a:ext cx="1281113" cy="539750"/>
          </a:xfrm>
          <a:prstGeom prst="ellipse">
            <a:avLst/>
          </a:prstGeom>
          <a:solidFill>
            <a:srgbClr val="FFFF23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60125" name="Rectangle 221"/>
          <p:cNvSpPr>
            <a:spLocks noChangeArrowheads="1"/>
          </p:cNvSpPr>
          <p:nvPr/>
        </p:nvSpPr>
        <p:spPr bwMode="auto">
          <a:xfrm>
            <a:off x="2554288" y="511968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grpSp>
        <p:nvGrpSpPr>
          <p:cNvPr id="1660126" name="Group 222"/>
          <p:cNvGrpSpPr>
            <a:grpSpLocks/>
          </p:cNvGrpSpPr>
          <p:nvPr/>
        </p:nvGrpSpPr>
        <p:grpSpPr bwMode="auto">
          <a:xfrm>
            <a:off x="4332288" y="5154613"/>
            <a:ext cx="574675" cy="555625"/>
            <a:chOff x="3954" y="943"/>
            <a:chExt cx="399" cy="405"/>
          </a:xfrm>
        </p:grpSpPr>
        <p:grpSp>
          <p:nvGrpSpPr>
            <p:cNvPr id="1660127" name="Group 223"/>
            <p:cNvGrpSpPr>
              <a:grpSpLocks/>
            </p:cNvGrpSpPr>
            <p:nvPr/>
          </p:nvGrpSpPr>
          <p:grpSpPr bwMode="auto">
            <a:xfrm>
              <a:off x="3954" y="943"/>
              <a:ext cx="399" cy="405"/>
              <a:chOff x="1370" y="1799"/>
              <a:chExt cx="302" cy="274"/>
            </a:xfrm>
          </p:grpSpPr>
          <p:sp>
            <p:nvSpPr>
              <p:cNvPr id="1660128" name="Oval 224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302" cy="27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29" name="Oval 225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7" cy="266"/>
              </a:xfrm>
              <a:prstGeom prst="ellipse">
                <a:avLst/>
              </a:prstGeom>
              <a:solidFill>
                <a:srgbClr val="11F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0" name="Oval 226"/>
              <p:cNvSpPr>
                <a:spLocks noChangeArrowheads="1"/>
              </p:cNvSpPr>
              <p:nvPr/>
            </p:nvSpPr>
            <p:spPr bwMode="auto">
              <a:xfrm>
                <a:off x="1370" y="1799"/>
                <a:ext cx="280" cy="259"/>
              </a:xfrm>
              <a:prstGeom prst="ellipse">
                <a:avLst/>
              </a:prstGeom>
              <a:solidFill>
                <a:srgbClr val="23F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1" name="Oval 227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73" cy="245"/>
              </a:xfrm>
              <a:prstGeom prst="ellipse">
                <a:avLst/>
              </a:prstGeom>
              <a:solidFill>
                <a:srgbClr val="33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2" name="Oval 228"/>
              <p:cNvSpPr>
                <a:spLocks noChangeArrowheads="1"/>
              </p:cNvSpPr>
              <p:nvPr/>
            </p:nvSpPr>
            <p:spPr bwMode="auto">
              <a:xfrm>
                <a:off x="1370" y="1806"/>
                <a:ext cx="266" cy="238"/>
              </a:xfrm>
              <a:prstGeom prst="ellipse">
                <a:avLst/>
              </a:prstGeom>
              <a:solidFill>
                <a:srgbClr val="43F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3" name="Oval 229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52" cy="223"/>
              </a:xfrm>
              <a:prstGeom prst="ellipse">
                <a:avLst/>
              </a:prstGeom>
              <a:solidFill>
                <a:srgbClr val="53F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4" name="Oval 230"/>
              <p:cNvSpPr>
                <a:spLocks noChangeArrowheads="1"/>
              </p:cNvSpPr>
              <p:nvPr/>
            </p:nvSpPr>
            <p:spPr bwMode="auto">
              <a:xfrm>
                <a:off x="1370" y="1814"/>
                <a:ext cx="251" cy="215"/>
              </a:xfrm>
              <a:prstGeom prst="ellipse">
                <a:avLst/>
              </a:prstGeom>
              <a:solidFill>
                <a:srgbClr val="61F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5" name="Oval 231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7" cy="208"/>
              </a:xfrm>
              <a:prstGeom prst="ellipse">
                <a:avLst/>
              </a:prstGeom>
              <a:solidFill>
                <a:srgbClr val="6FF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6" name="Oval 232"/>
              <p:cNvSpPr>
                <a:spLocks noChangeArrowheads="1"/>
              </p:cNvSpPr>
              <p:nvPr/>
            </p:nvSpPr>
            <p:spPr bwMode="auto">
              <a:xfrm>
                <a:off x="1377" y="1814"/>
                <a:ext cx="230" cy="201"/>
              </a:xfrm>
              <a:prstGeom prst="ellipse">
                <a:avLst/>
              </a:prstGeom>
              <a:solidFill>
                <a:srgbClr val="7DFF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7" name="Oval 233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16" cy="201"/>
              </a:xfrm>
              <a:prstGeom prst="ellipse">
                <a:avLst/>
              </a:prstGeom>
              <a:solidFill>
                <a:srgbClr val="8AF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8" name="Oval 234"/>
              <p:cNvSpPr>
                <a:spLocks noChangeArrowheads="1"/>
              </p:cNvSpPr>
              <p:nvPr/>
            </p:nvSpPr>
            <p:spPr bwMode="auto">
              <a:xfrm>
                <a:off x="1384" y="1814"/>
                <a:ext cx="209" cy="187"/>
              </a:xfrm>
              <a:prstGeom prst="ellipse">
                <a:avLst/>
              </a:prstGeom>
              <a:solidFill>
                <a:srgbClr val="96F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39" name="Oval 235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201" cy="180"/>
              </a:xfrm>
              <a:prstGeom prst="ellipse">
                <a:avLst/>
              </a:prstGeom>
              <a:solidFill>
                <a:srgbClr val="A1F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0" name="Oval 236"/>
              <p:cNvSpPr>
                <a:spLocks noChangeArrowheads="1"/>
              </p:cNvSpPr>
              <p:nvPr/>
            </p:nvSpPr>
            <p:spPr bwMode="auto">
              <a:xfrm>
                <a:off x="1384" y="1821"/>
                <a:ext cx="194" cy="172"/>
              </a:xfrm>
              <a:prstGeom prst="ellipse">
                <a:avLst/>
              </a:prstGeom>
              <a:solidFill>
                <a:srgbClr val="ACF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1" name="Oval 237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80" cy="158"/>
              </a:xfrm>
              <a:prstGeom prst="ellipse">
                <a:avLst/>
              </a:prstGeom>
              <a:solidFill>
                <a:srgbClr val="B6F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2" name="Oval 238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51"/>
              </a:xfrm>
              <a:prstGeom prst="ellipse">
                <a:avLst/>
              </a:pr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3" name="Oval 239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73" cy="144"/>
              </a:xfrm>
              <a:prstGeom prst="ellipse">
                <a:avLst/>
              </a:pr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4" name="Oval 240"/>
              <p:cNvSpPr>
                <a:spLocks noChangeArrowheads="1"/>
              </p:cNvSpPr>
              <p:nvPr/>
            </p:nvSpPr>
            <p:spPr bwMode="auto">
              <a:xfrm>
                <a:off x="1391" y="1828"/>
                <a:ext cx="158" cy="137"/>
              </a:xfrm>
              <a:prstGeom prst="ellipse">
                <a:avLst/>
              </a:prstGeom>
              <a:solidFill>
                <a:srgbClr val="D0F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5" name="Oval 241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51" cy="137"/>
              </a:xfrm>
              <a:prstGeom prst="ellipse">
                <a:avLst/>
              </a:prstGeom>
              <a:solidFill>
                <a:srgbClr val="D8F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6" name="Oval 242"/>
              <p:cNvSpPr>
                <a:spLocks noChangeArrowheads="1"/>
              </p:cNvSpPr>
              <p:nvPr/>
            </p:nvSpPr>
            <p:spPr bwMode="auto">
              <a:xfrm>
                <a:off x="1398" y="1828"/>
                <a:ext cx="137" cy="122"/>
              </a:xfrm>
              <a:prstGeom prst="ellipse">
                <a:avLst/>
              </a:prstGeom>
              <a:solidFill>
                <a:srgbClr val="DF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7" name="Oval 243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29" cy="115"/>
              </a:xfrm>
              <a:prstGeom prst="ellipse">
                <a:avLst/>
              </a:prstGeom>
              <a:solidFill>
                <a:srgbClr val="E5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8" name="Oval 244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15" cy="101"/>
              </a:xfrm>
              <a:prstGeom prst="ellipse">
                <a:avLst/>
              </a:prstGeom>
              <a:solidFill>
                <a:srgbClr val="EBF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49" name="Oval 245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7" cy="101"/>
              </a:xfrm>
              <a:prstGeom prst="ellipse">
                <a:avLst/>
              </a:prstGeom>
              <a:solidFill>
                <a:srgbClr val="E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50" name="Oval 246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100" cy="87"/>
              </a:xfrm>
              <a:prstGeom prst="ellipse">
                <a:avLst/>
              </a:prstGeom>
              <a:solidFill>
                <a:srgbClr val="F4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51" name="Oval 247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86" cy="80"/>
              </a:xfrm>
              <a:prstGeom prst="ellipse">
                <a:avLst/>
              </a:prstGeom>
              <a:solidFill>
                <a:srgbClr val="F7FF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52" name="Oval 248"/>
              <p:cNvSpPr>
                <a:spLocks noChangeArrowheads="1"/>
              </p:cNvSpPr>
              <p:nvPr/>
            </p:nvSpPr>
            <p:spPr bwMode="auto">
              <a:xfrm>
                <a:off x="1406" y="1835"/>
                <a:ext cx="93" cy="79"/>
              </a:xfrm>
              <a:prstGeom prst="ellipse">
                <a:avLst/>
              </a:prstGeom>
              <a:solidFill>
                <a:srgbClr val="FAF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53" name="Oval 249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79" cy="72"/>
              </a:xfrm>
              <a:prstGeom prst="ellipse">
                <a:avLst/>
              </a:prstGeom>
              <a:solidFill>
                <a:srgbClr val="FD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54" name="Oval 250"/>
              <p:cNvSpPr>
                <a:spLocks noChangeArrowheads="1"/>
              </p:cNvSpPr>
              <p:nvPr/>
            </p:nvSpPr>
            <p:spPr bwMode="auto">
              <a:xfrm>
                <a:off x="1413" y="1842"/>
                <a:ext cx="65" cy="58"/>
              </a:xfrm>
              <a:prstGeom prst="ellipse">
                <a:avLst/>
              </a:pr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55" name="Oval 251"/>
              <p:cNvSpPr>
                <a:spLocks noChangeArrowheads="1"/>
              </p:cNvSpPr>
              <p:nvPr/>
            </p:nvSpPr>
            <p:spPr bwMode="auto">
              <a:xfrm>
                <a:off x="1420" y="1850"/>
                <a:ext cx="58" cy="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660156" name="Oval 252"/>
              <p:cNvSpPr>
                <a:spLocks noChangeArrowheads="1"/>
              </p:cNvSpPr>
              <p:nvPr/>
            </p:nvSpPr>
            <p:spPr bwMode="auto">
              <a:xfrm>
                <a:off x="1373" y="1802"/>
                <a:ext cx="289" cy="260"/>
              </a:xfrm>
              <a:prstGeom prst="ellipse">
                <a:avLst/>
              </a:prstGeom>
              <a:noFill/>
              <a:ln w="11113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660157" name="Rectangle 253"/>
            <p:cNvSpPr>
              <a:spLocks noChangeAspect="1" noChangeArrowheads="1"/>
            </p:cNvSpPr>
            <p:nvPr/>
          </p:nvSpPr>
          <p:spPr bwMode="auto">
            <a:xfrm>
              <a:off x="4032" y="1012"/>
              <a:ext cx="27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</a:rPr>
                <a:t>Ru</a:t>
              </a:r>
              <a:endParaRPr lang="en-US"/>
            </a:p>
          </p:txBody>
        </p:sp>
      </p:grp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27025" y="4741863"/>
            <a:ext cx="1122363" cy="1176337"/>
          </a:xfrm>
          <a:prstGeom prst="ellipse">
            <a:avLst/>
          </a:prstGeom>
          <a:gradFill rotWithShape="1">
            <a:gsLst>
              <a:gs pos="0">
                <a:srgbClr val="66FF66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-250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Freeform 22"/>
          <p:cNvSpPr/>
          <p:nvPr/>
        </p:nvSpPr>
        <p:spPr>
          <a:xfrm rot="900000">
            <a:off x="906463" y="4683125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4" name="Freeform 23"/>
          <p:cNvSpPr/>
          <p:nvPr/>
        </p:nvSpPr>
        <p:spPr>
          <a:xfrm>
            <a:off x="571500" y="4708525"/>
            <a:ext cx="269875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5" name="Freeform 24"/>
          <p:cNvSpPr/>
          <p:nvPr/>
        </p:nvSpPr>
        <p:spPr>
          <a:xfrm rot="1800000">
            <a:off x="974725" y="4906963"/>
            <a:ext cx="271463" cy="134937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6" name="Freeform 25"/>
          <p:cNvSpPr/>
          <p:nvPr/>
        </p:nvSpPr>
        <p:spPr>
          <a:xfrm rot="2700000">
            <a:off x="1199357" y="4888706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8" name="Freeform 27"/>
          <p:cNvSpPr/>
          <p:nvPr/>
        </p:nvSpPr>
        <p:spPr>
          <a:xfrm rot="4500000">
            <a:off x="1307307" y="5190331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Freeform 28"/>
          <p:cNvSpPr/>
          <p:nvPr/>
        </p:nvSpPr>
        <p:spPr>
          <a:xfrm rot="20700000" flipH="1">
            <a:off x="582613" y="4878388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" name="Freeform 29"/>
          <p:cNvSpPr/>
          <p:nvPr/>
        </p:nvSpPr>
        <p:spPr>
          <a:xfrm rot="18000000" flipV="1">
            <a:off x="1236663" y="5499100"/>
            <a:ext cx="284162" cy="128588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Freeform 30"/>
          <p:cNvSpPr/>
          <p:nvPr/>
        </p:nvSpPr>
        <p:spPr>
          <a:xfrm rot="900000" flipH="1" flipV="1">
            <a:off x="592138" y="5842000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2" name="Freeform 31"/>
          <p:cNvSpPr/>
          <p:nvPr/>
        </p:nvSpPr>
        <p:spPr>
          <a:xfrm flipH="1" flipV="1">
            <a:off x="896938" y="5826125"/>
            <a:ext cx="271462" cy="134938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 rot="1800000" flipH="1" flipV="1">
            <a:off x="541338" y="5610225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4" name="Freeform 33"/>
          <p:cNvSpPr/>
          <p:nvPr/>
        </p:nvSpPr>
        <p:spPr>
          <a:xfrm rot="2700000" flipH="1" flipV="1">
            <a:off x="299244" y="5595144"/>
            <a:ext cx="284163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Freeform 34"/>
          <p:cNvSpPr/>
          <p:nvPr/>
        </p:nvSpPr>
        <p:spPr>
          <a:xfrm rot="4500000" flipH="1" flipV="1">
            <a:off x="184945" y="5291931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6" name="Freeform 35"/>
          <p:cNvSpPr/>
          <p:nvPr/>
        </p:nvSpPr>
        <p:spPr>
          <a:xfrm rot="20700000" flipV="1">
            <a:off x="1128713" y="5688013"/>
            <a:ext cx="271462" cy="13652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7" name="Freeform 36"/>
          <p:cNvSpPr/>
          <p:nvPr/>
        </p:nvSpPr>
        <p:spPr>
          <a:xfrm rot="18000000" flipH="1">
            <a:off x="269082" y="4936331"/>
            <a:ext cx="284162" cy="130175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Freeform 39"/>
          <p:cNvSpPr/>
          <p:nvPr/>
        </p:nvSpPr>
        <p:spPr>
          <a:xfrm rot="19521600" flipH="1" flipV="1">
            <a:off x="876300" y="5629275"/>
            <a:ext cx="271463" cy="134938"/>
          </a:xfrm>
          <a:custGeom>
            <a:avLst/>
            <a:gdLst>
              <a:gd name="connsiteX0" fmla="*/ 0 w 671716"/>
              <a:gd name="connsiteY0" fmla="*/ 364027 h 364027"/>
              <a:gd name="connsiteX1" fmla="*/ 333691 w 671716"/>
              <a:gd name="connsiteY1" fmla="*/ 0 h 364027"/>
              <a:gd name="connsiteX2" fmla="*/ 671716 w 671716"/>
              <a:gd name="connsiteY2" fmla="*/ 355359 h 36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716" h="364027">
                <a:moveTo>
                  <a:pt x="0" y="364027"/>
                </a:moveTo>
                <a:lnTo>
                  <a:pt x="333691" y="0"/>
                </a:lnTo>
                <a:lnTo>
                  <a:pt x="671716" y="355359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63128" name="TextBox 40"/>
          <p:cNvSpPr txBox="1">
            <a:spLocks noChangeArrowheads="1"/>
          </p:cNvSpPr>
          <p:nvPr/>
        </p:nvSpPr>
        <p:spPr bwMode="auto">
          <a:xfrm>
            <a:off x="458788" y="4926013"/>
            <a:ext cx="9223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200">
                <a:latin typeface="Calibri" pitchFamily="34" charset="0"/>
              </a:rPr>
              <a:t>Co(III) </a:t>
            </a:r>
          </a:p>
          <a:p>
            <a:r>
              <a:rPr lang="en-US" sz="2200">
                <a:latin typeface="Calibri" pitchFamily="34" charset="0"/>
              </a:rPr>
              <a:t>oxide</a:t>
            </a:r>
            <a:endParaRPr lang="en-US" sz="2200" baseline="-25000">
              <a:latin typeface="Calibri" pitchFamily="34" charset="0"/>
            </a:endParaRPr>
          </a:p>
        </p:txBody>
      </p:sp>
      <p:sp>
        <p:nvSpPr>
          <p:cNvPr id="1663129" name="Rectangle 3225"/>
          <p:cNvSpPr>
            <a:spLocks noChangeArrowheads="1"/>
          </p:cNvSpPr>
          <p:nvPr/>
        </p:nvSpPr>
        <p:spPr bwMode="auto">
          <a:xfrm>
            <a:off x="0" y="42418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chemeClr val="accent2"/>
                </a:solidFill>
              </a:rPr>
              <a:t>Cobolt</a:t>
            </a:r>
          </a:p>
        </p:txBody>
      </p:sp>
      <p:grpSp>
        <p:nvGrpSpPr>
          <p:cNvPr id="1663130" name="Group 3226"/>
          <p:cNvGrpSpPr>
            <a:grpSpLocks/>
          </p:cNvGrpSpPr>
          <p:nvPr/>
        </p:nvGrpSpPr>
        <p:grpSpPr bwMode="auto">
          <a:xfrm>
            <a:off x="6502400" y="4530725"/>
            <a:ext cx="800100" cy="796925"/>
            <a:chOff x="4096" y="2854"/>
            <a:chExt cx="368" cy="358"/>
          </a:xfrm>
        </p:grpSpPr>
        <p:grpSp>
          <p:nvGrpSpPr>
            <p:cNvPr id="1663131" name="Group 3227"/>
            <p:cNvGrpSpPr>
              <a:grpSpLocks/>
            </p:cNvGrpSpPr>
            <p:nvPr/>
          </p:nvGrpSpPr>
          <p:grpSpPr bwMode="auto">
            <a:xfrm>
              <a:off x="4096" y="2854"/>
              <a:ext cx="368" cy="358"/>
              <a:chOff x="1072" y="510"/>
              <a:chExt cx="368" cy="358"/>
            </a:xfrm>
          </p:grpSpPr>
          <p:grpSp>
            <p:nvGrpSpPr>
              <p:cNvPr id="1663132" name="Group 3228"/>
              <p:cNvGrpSpPr>
                <a:grpSpLocks/>
              </p:cNvGrpSpPr>
              <p:nvPr/>
            </p:nvGrpSpPr>
            <p:grpSpPr bwMode="auto">
              <a:xfrm>
                <a:off x="1072" y="510"/>
                <a:ext cx="368" cy="358"/>
                <a:chOff x="1072" y="510"/>
                <a:chExt cx="368" cy="358"/>
              </a:xfrm>
            </p:grpSpPr>
            <p:sp>
              <p:nvSpPr>
                <p:cNvPr id="1663133" name="Oval 3229"/>
                <p:cNvSpPr>
                  <a:spLocks noChangeArrowheads="1"/>
                </p:cNvSpPr>
                <p:nvPr/>
              </p:nvSpPr>
              <p:spPr bwMode="auto">
                <a:xfrm>
                  <a:off x="1072" y="510"/>
                  <a:ext cx="368" cy="358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34" name="Oval 3230"/>
                <p:cNvSpPr>
                  <a:spLocks noChangeArrowheads="1"/>
                </p:cNvSpPr>
                <p:nvPr/>
              </p:nvSpPr>
              <p:spPr bwMode="auto">
                <a:xfrm>
                  <a:off x="1074" y="512"/>
                  <a:ext cx="362" cy="354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35" name="Oval 3231"/>
                <p:cNvSpPr>
                  <a:spLocks noChangeArrowheads="1"/>
                </p:cNvSpPr>
                <p:nvPr/>
              </p:nvSpPr>
              <p:spPr bwMode="auto">
                <a:xfrm>
                  <a:off x="1076" y="514"/>
                  <a:ext cx="358" cy="350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36" name="Oval 3232"/>
                <p:cNvSpPr>
                  <a:spLocks noChangeArrowheads="1"/>
                </p:cNvSpPr>
                <p:nvPr/>
              </p:nvSpPr>
              <p:spPr bwMode="auto">
                <a:xfrm>
                  <a:off x="1078" y="516"/>
                  <a:ext cx="354" cy="346"/>
                </a:xfrm>
                <a:prstGeom prst="ellipse">
                  <a:avLst/>
                </a:prstGeom>
                <a:solidFill>
                  <a:srgbClr val="1818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37" name="Oval 3233"/>
                <p:cNvSpPr>
                  <a:spLocks noChangeArrowheads="1"/>
                </p:cNvSpPr>
                <p:nvPr/>
              </p:nvSpPr>
              <p:spPr bwMode="auto">
                <a:xfrm>
                  <a:off x="1080" y="518"/>
                  <a:ext cx="350" cy="342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38" name="Oval 3234"/>
                <p:cNvSpPr>
                  <a:spLocks noChangeArrowheads="1"/>
                </p:cNvSpPr>
                <p:nvPr/>
              </p:nvSpPr>
              <p:spPr bwMode="auto">
                <a:xfrm>
                  <a:off x="1082" y="520"/>
                  <a:ext cx="346" cy="338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39" name="Oval 3235"/>
                <p:cNvSpPr>
                  <a:spLocks noChangeArrowheads="1"/>
                </p:cNvSpPr>
                <p:nvPr/>
              </p:nvSpPr>
              <p:spPr bwMode="auto">
                <a:xfrm>
                  <a:off x="1084" y="522"/>
                  <a:ext cx="342" cy="334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0" name="Oval 3236"/>
                <p:cNvSpPr>
                  <a:spLocks noChangeArrowheads="1"/>
                </p:cNvSpPr>
                <p:nvPr/>
              </p:nvSpPr>
              <p:spPr bwMode="auto">
                <a:xfrm>
                  <a:off x="1086" y="524"/>
                  <a:ext cx="338" cy="330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1" name="Oval 3237"/>
                <p:cNvSpPr>
                  <a:spLocks noChangeArrowheads="1"/>
                </p:cNvSpPr>
                <p:nvPr/>
              </p:nvSpPr>
              <p:spPr bwMode="auto">
                <a:xfrm>
                  <a:off x="1088" y="526"/>
                  <a:ext cx="334" cy="326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2" name="Oval 3238"/>
                <p:cNvSpPr>
                  <a:spLocks noChangeArrowheads="1"/>
                </p:cNvSpPr>
                <p:nvPr/>
              </p:nvSpPr>
              <p:spPr bwMode="auto">
                <a:xfrm>
                  <a:off x="1090" y="528"/>
                  <a:ext cx="330" cy="322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3" name="Oval 3239"/>
                <p:cNvSpPr>
                  <a:spLocks noChangeArrowheads="1"/>
                </p:cNvSpPr>
                <p:nvPr/>
              </p:nvSpPr>
              <p:spPr bwMode="auto">
                <a:xfrm>
                  <a:off x="1092" y="530"/>
                  <a:ext cx="326" cy="318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4" name="Oval 3240"/>
                <p:cNvSpPr>
                  <a:spLocks noChangeArrowheads="1"/>
                </p:cNvSpPr>
                <p:nvPr/>
              </p:nvSpPr>
              <p:spPr bwMode="auto">
                <a:xfrm>
                  <a:off x="1094" y="532"/>
                  <a:ext cx="322" cy="314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5" name="Oval 3241"/>
                <p:cNvSpPr>
                  <a:spLocks noChangeArrowheads="1"/>
                </p:cNvSpPr>
                <p:nvPr/>
              </p:nvSpPr>
              <p:spPr bwMode="auto">
                <a:xfrm>
                  <a:off x="1096" y="534"/>
                  <a:ext cx="318" cy="310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6" name="Oval 3242"/>
                <p:cNvSpPr>
                  <a:spLocks noChangeArrowheads="1"/>
                </p:cNvSpPr>
                <p:nvPr/>
              </p:nvSpPr>
              <p:spPr bwMode="auto">
                <a:xfrm>
                  <a:off x="1098" y="536"/>
                  <a:ext cx="314" cy="306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7" name="Oval 3243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310" cy="302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8" name="Oval 3244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306" cy="298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49" name="Oval 3245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302" cy="294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0" name="Oval 3246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98" cy="290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1" name="Oval 3247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94" cy="28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2" name="Oval 3248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90" cy="28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3" name="Oval 3249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86" cy="278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4" name="Oval 3250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82" cy="274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5" name="Oval 3251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78" cy="270"/>
                </a:xfrm>
                <a:prstGeom prst="ellipse">
                  <a:avLst/>
                </a:prstGeom>
                <a:solidFill>
                  <a:srgbClr val="5C5C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6" name="Oval 3252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76" cy="268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7" name="Oval 3253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272" cy="264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8" name="Oval 3254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268" cy="260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59" name="Oval 3255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264" cy="25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0" name="Oval 3256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260" cy="252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1" name="Oval 3257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256" cy="248"/>
                </a:xfrm>
                <a:prstGeom prst="ellipse">
                  <a:avLst/>
                </a:prstGeom>
                <a:solidFill>
                  <a:srgbClr val="7373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2" name="Oval 3258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252" cy="244"/>
                </a:xfrm>
                <a:prstGeom prst="ellipse">
                  <a:avLst/>
                </a:prstGeom>
                <a:solidFill>
                  <a:srgbClr val="777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3" name="Oval 3259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248" cy="240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4" name="Oval 3260"/>
                <p:cNvSpPr>
                  <a:spLocks noChangeArrowheads="1"/>
                </p:cNvSpPr>
                <p:nvPr/>
              </p:nvSpPr>
              <p:spPr bwMode="auto">
                <a:xfrm>
                  <a:off x="1134" y="570"/>
                  <a:ext cx="244" cy="24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5" name="Oval 3261"/>
                <p:cNvSpPr>
                  <a:spLocks noChangeArrowheads="1"/>
                </p:cNvSpPr>
                <p:nvPr/>
              </p:nvSpPr>
              <p:spPr bwMode="auto">
                <a:xfrm>
                  <a:off x="1136" y="572"/>
                  <a:ext cx="240" cy="23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6" name="Oval 3262"/>
                <p:cNvSpPr>
                  <a:spLocks noChangeArrowheads="1"/>
                </p:cNvSpPr>
                <p:nvPr/>
              </p:nvSpPr>
              <p:spPr bwMode="auto">
                <a:xfrm>
                  <a:off x="1138" y="574"/>
                  <a:ext cx="236" cy="23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7" name="Oval 3263"/>
                <p:cNvSpPr>
                  <a:spLocks noChangeArrowheads="1"/>
                </p:cNvSpPr>
                <p:nvPr/>
              </p:nvSpPr>
              <p:spPr bwMode="auto">
                <a:xfrm>
                  <a:off x="1140" y="576"/>
                  <a:ext cx="232" cy="228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8" name="Oval 3264"/>
                <p:cNvSpPr>
                  <a:spLocks noChangeArrowheads="1"/>
                </p:cNvSpPr>
                <p:nvPr/>
              </p:nvSpPr>
              <p:spPr bwMode="auto">
                <a:xfrm>
                  <a:off x="1142" y="578"/>
                  <a:ext cx="228" cy="224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69" name="Oval 3265"/>
                <p:cNvSpPr>
                  <a:spLocks noChangeArrowheads="1"/>
                </p:cNvSpPr>
                <p:nvPr/>
              </p:nvSpPr>
              <p:spPr bwMode="auto">
                <a:xfrm>
                  <a:off x="1144" y="580"/>
                  <a:ext cx="224" cy="220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0" name="Oval 3266"/>
                <p:cNvSpPr>
                  <a:spLocks noChangeArrowheads="1"/>
                </p:cNvSpPr>
                <p:nvPr/>
              </p:nvSpPr>
              <p:spPr bwMode="auto">
                <a:xfrm>
                  <a:off x="1146" y="582"/>
                  <a:ext cx="220" cy="216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1" name="Oval 3267"/>
                <p:cNvSpPr>
                  <a:spLocks noChangeArrowheads="1"/>
                </p:cNvSpPr>
                <p:nvPr/>
              </p:nvSpPr>
              <p:spPr bwMode="auto">
                <a:xfrm>
                  <a:off x="1148" y="584"/>
                  <a:ext cx="216" cy="212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2" name="Oval 3268"/>
                <p:cNvSpPr>
                  <a:spLocks noChangeArrowheads="1"/>
                </p:cNvSpPr>
                <p:nvPr/>
              </p:nvSpPr>
              <p:spPr bwMode="auto">
                <a:xfrm>
                  <a:off x="1150" y="586"/>
                  <a:ext cx="212" cy="208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3" name="Oval 3269"/>
                <p:cNvSpPr>
                  <a:spLocks noChangeArrowheads="1"/>
                </p:cNvSpPr>
                <p:nvPr/>
              </p:nvSpPr>
              <p:spPr bwMode="auto">
                <a:xfrm>
                  <a:off x="1152" y="588"/>
                  <a:ext cx="208" cy="204"/>
                </a:xfrm>
                <a:prstGeom prst="ellipse">
                  <a:avLst/>
                </a:prstGeom>
                <a:solidFill>
                  <a:srgbClr val="9F9F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4" name="Oval 3270"/>
                <p:cNvSpPr>
                  <a:spLocks noChangeArrowheads="1"/>
                </p:cNvSpPr>
                <p:nvPr/>
              </p:nvSpPr>
              <p:spPr bwMode="auto">
                <a:xfrm>
                  <a:off x="1154" y="590"/>
                  <a:ext cx="204" cy="200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5" name="Oval 3271"/>
                <p:cNvSpPr>
                  <a:spLocks noChangeArrowheads="1"/>
                </p:cNvSpPr>
                <p:nvPr/>
              </p:nvSpPr>
              <p:spPr bwMode="auto">
                <a:xfrm>
                  <a:off x="1156" y="592"/>
                  <a:ext cx="200" cy="196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6" name="Oval 3272"/>
                <p:cNvSpPr>
                  <a:spLocks noChangeArrowheads="1"/>
                </p:cNvSpPr>
                <p:nvPr/>
              </p:nvSpPr>
              <p:spPr bwMode="auto">
                <a:xfrm>
                  <a:off x="1158" y="594"/>
                  <a:ext cx="196" cy="192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7" name="Oval 3273"/>
                <p:cNvSpPr>
                  <a:spLocks noChangeArrowheads="1"/>
                </p:cNvSpPr>
                <p:nvPr/>
              </p:nvSpPr>
              <p:spPr bwMode="auto">
                <a:xfrm>
                  <a:off x="1160" y="596"/>
                  <a:ext cx="192" cy="188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8" name="Oval 3274"/>
                <p:cNvSpPr>
                  <a:spLocks noChangeArrowheads="1"/>
                </p:cNvSpPr>
                <p:nvPr/>
              </p:nvSpPr>
              <p:spPr bwMode="auto">
                <a:xfrm>
                  <a:off x="1162" y="598"/>
                  <a:ext cx="188" cy="184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79" name="Oval 3275"/>
                <p:cNvSpPr>
                  <a:spLocks noChangeArrowheads="1"/>
                </p:cNvSpPr>
                <p:nvPr/>
              </p:nvSpPr>
              <p:spPr bwMode="auto">
                <a:xfrm>
                  <a:off x="1164" y="600"/>
                  <a:ext cx="184" cy="180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0" name="Oval 3276"/>
                <p:cNvSpPr>
                  <a:spLocks noChangeArrowheads="1"/>
                </p:cNvSpPr>
                <p:nvPr/>
              </p:nvSpPr>
              <p:spPr bwMode="auto">
                <a:xfrm>
                  <a:off x="1166" y="602"/>
                  <a:ext cx="180" cy="176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1" name="Oval 3277"/>
                <p:cNvSpPr>
                  <a:spLocks noChangeArrowheads="1"/>
                </p:cNvSpPr>
                <p:nvPr/>
              </p:nvSpPr>
              <p:spPr bwMode="auto">
                <a:xfrm>
                  <a:off x="1168" y="604"/>
                  <a:ext cx="176" cy="172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2" name="Oval 3278"/>
                <p:cNvSpPr>
                  <a:spLocks noChangeArrowheads="1"/>
                </p:cNvSpPr>
                <p:nvPr/>
              </p:nvSpPr>
              <p:spPr bwMode="auto">
                <a:xfrm>
                  <a:off x="1170" y="606"/>
                  <a:ext cx="172" cy="168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3" name="Oval 3279"/>
                <p:cNvSpPr>
                  <a:spLocks noChangeArrowheads="1"/>
                </p:cNvSpPr>
                <p:nvPr/>
              </p:nvSpPr>
              <p:spPr bwMode="auto">
                <a:xfrm>
                  <a:off x="1172" y="608"/>
                  <a:ext cx="168" cy="164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4" name="Oval 3280"/>
                <p:cNvSpPr>
                  <a:spLocks noChangeArrowheads="1"/>
                </p:cNvSpPr>
                <p:nvPr/>
              </p:nvSpPr>
              <p:spPr bwMode="auto">
                <a:xfrm>
                  <a:off x="1174" y="610"/>
                  <a:ext cx="164" cy="160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5" name="Oval 3281"/>
                <p:cNvSpPr>
                  <a:spLocks noChangeArrowheads="1"/>
                </p:cNvSpPr>
                <p:nvPr/>
              </p:nvSpPr>
              <p:spPr bwMode="auto">
                <a:xfrm>
                  <a:off x="1176" y="612"/>
                  <a:ext cx="160" cy="156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6" name="Oval 3282"/>
                <p:cNvSpPr>
                  <a:spLocks noChangeArrowheads="1"/>
                </p:cNvSpPr>
                <p:nvPr/>
              </p:nvSpPr>
              <p:spPr bwMode="auto">
                <a:xfrm>
                  <a:off x="1178" y="614"/>
                  <a:ext cx="156" cy="152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7" name="Oval 3283"/>
                <p:cNvSpPr>
                  <a:spLocks noChangeArrowheads="1"/>
                </p:cNvSpPr>
                <p:nvPr/>
              </p:nvSpPr>
              <p:spPr bwMode="auto">
                <a:xfrm>
                  <a:off x="1180" y="616"/>
                  <a:ext cx="152" cy="148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8" name="Oval 3284"/>
                <p:cNvSpPr>
                  <a:spLocks noChangeArrowheads="1"/>
                </p:cNvSpPr>
                <p:nvPr/>
              </p:nvSpPr>
              <p:spPr bwMode="auto">
                <a:xfrm>
                  <a:off x="1182" y="618"/>
                  <a:ext cx="148" cy="14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89" name="Oval 3285"/>
                <p:cNvSpPr>
                  <a:spLocks noChangeArrowheads="1"/>
                </p:cNvSpPr>
                <p:nvPr/>
              </p:nvSpPr>
              <p:spPr bwMode="auto">
                <a:xfrm>
                  <a:off x="1184" y="620"/>
                  <a:ext cx="144" cy="14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0" name="Oval 3286"/>
                <p:cNvSpPr>
                  <a:spLocks noChangeArrowheads="1"/>
                </p:cNvSpPr>
                <p:nvPr/>
              </p:nvSpPr>
              <p:spPr bwMode="auto">
                <a:xfrm>
                  <a:off x="1186" y="622"/>
                  <a:ext cx="140" cy="136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1" name="Oval 3287"/>
                <p:cNvSpPr>
                  <a:spLocks noChangeArrowheads="1"/>
                </p:cNvSpPr>
                <p:nvPr/>
              </p:nvSpPr>
              <p:spPr bwMode="auto">
                <a:xfrm>
                  <a:off x="1188" y="624"/>
                  <a:ext cx="136" cy="132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2" name="Oval 3288"/>
                <p:cNvSpPr>
                  <a:spLocks noChangeArrowheads="1"/>
                </p:cNvSpPr>
                <p:nvPr/>
              </p:nvSpPr>
              <p:spPr bwMode="auto">
                <a:xfrm>
                  <a:off x="1190" y="626"/>
                  <a:ext cx="132" cy="128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3" name="Oval 3289"/>
                <p:cNvSpPr>
                  <a:spLocks noChangeArrowheads="1"/>
                </p:cNvSpPr>
                <p:nvPr/>
              </p:nvSpPr>
              <p:spPr bwMode="auto">
                <a:xfrm>
                  <a:off x="1192" y="628"/>
                  <a:ext cx="128" cy="12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4" name="Oval 3290"/>
                <p:cNvSpPr>
                  <a:spLocks noChangeArrowheads="1"/>
                </p:cNvSpPr>
                <p:nvPr/>
              </p:nvSpPr>
              <p:spPr bwMode="auto">
                <a:xfrm>
                  <a:off x="1194" y="630"/>
                  <a:ext cx="124" cy="120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5" name="Oval 3291"/>
                <p:cNvSpPr>
                  <a:spLocks noChangeArrowheads="1"/>
                </p:cNvSpPr>
                <p:nvPr/>
              </p:nvSpPr>
              <p:spPr bwMode="auto">
                <a:xfrm>
                  <a:off x="1196" y="630"/>
                  <a:ext cx="120" cy="12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6" name="Oval 3292"/>
                <p:cNvSpPr>
                  <a:spLocks noChangeArrowheads="1"/>
                </p:cNvSpPr>
                <p:nvPr/>
              </p:nvSpPr>
              <p:spPr bwMode="auto">
                <a:xfrm>
                  <a:off x="1198" y="632"/>
                  <a:ext cx="116" cy="11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7" name="Oval 3293"/>
                <p:cNvSpPr>
                  <a:spLocks noChangeArrowheads="1"/>
                </p:cNvSpPr>
                <p:nvPr/>
              </p:nvSpPr>
              <p:spPr bwMode="auto">
                <a:xfrm>
                  <a:off x="1200" y="634"/>
                  <a:ext cx="112" cy="112"/>
                </a:xfrm>
                <a:prstGeom prst="ellipse">
                  <a:avLst/>
                </a:prstGeom>
                <a:solidFill>
                  <a:srgbClr val="E3E3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8" name="Oval 3294"/>
                <p:cNvSpPr>
                  <a:spLocks noChangeArrowheads="1"/>
                </p:cNvSpPr>
                <p:nvPr/>
              </p:nvSpPr>
              <p:spPr bwMode="auto">
                <a:xfrm>
                  <a:off x="1202" y="636"/>
                  <a:ext cx="108" cy="108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199" name="Oval 3295"/>
                <p:cNvSpPr>
                  <a:spLocks noChangeArrowheads="1"/>
                </p:cNvSpPr>
                <p:nvPr/>
              </p:nvSpPr>
              <p:spPr bwMode="auto">
                <a:xfrm>
                  <a:off x="1204" y="638"/>
                  <a:ext cx="104" cy="104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0" name="Oval 3296"/>
                <p:cNvSpPr>
                  <a:spLocks noChangeArrowheads="1"/>
                </p:cNvSpPr>
                <p:nvPr/>
              </p:nvSpPr>
              <p:spPr bwMode="auto">
                <a:xfrm>
                  <a:off x="1206" y="640"/>
                  <a:ext cx="100" cy="100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1" name="Oval 3297"/>
                <p:cNvSpPr>
                  <a:spLocks noChangeArrowheads="1"/>
                </p:cNvSpPr>
                <p:nvPr/>
              </p:nvSpPr>
              <p:spPr bwMode="auto">
                <a:xfrm>
                  <a:off x="1208" y="642"/>
                  <a:ext cx="96" cy="96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2" name="Oval 3298"/>
                <p:cNvSpPr>
                  <a:spLocks noChangeArrowheads="1"/>
                </p:cNvSpPr>
                <p:nvPr/>
              </p:nvSpPr>
              <p:spPr bwMode="auto">
                <a:xfrm>
                  <a:off x="1210" y="644"/>
                  <a:ext cx="94" cy="9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3" name="Oval 3299"/>
                <p:cNvSpPr>
                  <a:spLocks noChangeArrowheads="1"/>
                </p:cNvSpPr>
                <p:nvPr/>
              </p:nvSpPr>
              <p:spPr bwMode="auto">
                <a:xfrm>
                  <a:off x="1212" y="646"/>
                  <a:ext cx="90" cy="90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4" name="Oval 3300"/>
                <p:cNvSpPr>
                  <a:spLocks noChangeArrowheads="1"/>
                </p:cNvSpPr>
                <p:nvPr/>
              </p:nvSpPr>
              <p:spPr bwMode="auto">
                <a:xfrm>
                  <a:off x="1214" y="648"/>
                  <a:ext cx="86" cy="86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5" name="Oval 3301"/>
                <p:cNvSpPr>
                  <a:spLocks noChangeArrowheads="1"/>
                </p:cNvSpPr>
                <p:nvPr/>
              </p:nvSpPr>
              <p:spPr bwMode="auto">
                <a:xfrm>
                  <a:off x="1216" y="650"/>
                  <a:ext cx="82" cy="82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6" name="Oval 3302"/>
                <p:cNvSpPr>
                  <a:spLocks noChangeArrowheads="1"/>
                </p:cNvSpPr>
                <p:nvPr/>
              </p:nvSpPr>
              <p:spPr bwMode="auto">
                <a:xfrm>
                  <a:off x="1218" y="652"/>
                  <a:ext cx="78" cy="78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7" name="Oval 3303"/>
                <p:cNvSpPr>
                  <a:spLocks noChangeArrowheads="1"/>
                </p:cNvSpPr>
                <p:nvPr/>
              </p:nvSpPr>
              <p:spPr bwMode="auto">
                <a:xfrm>
                  <a:off x="1220" y="654"/>
                  <a:ext cx="74" cy="74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8" name="Oval 3304"/>
                <p:cNvSpPr>
                  <a:spLocks noChangeArrowheads="1"/>
                </p:cNvSpPr>
                <p:nvPr/>
              </p:nvSpPr>
              <p:spPr bwMode="auto">
                <a:xfrm>
                  <a:off x="1222" y="656"/>
                  <a:ext cx="70" cy="70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09" name="Oval 3305"/>
                <p:cNvSpPr>
                  <a:spLocks noChangeArrowheads="1"/>
                </p:cNvSpPr>
                <p:nvPr/>
              </p:nvSpPr>
              <p:spPr bwMode="auto">
                <a:xfrm>
                  <a:off x="1224" y="658"/>
                  <a:ext cx="66" cy="66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0" name="Oval 3306"/>
                <p:cNvSpPr>
                  <a:spLocks noChangeArrowheads="1"/>
                </p:cNvSpPr>
                <p:nvPr/>
              </p:nvSpPr>
              <p:spPr bwMode="auto">
                <a:xfrm>
                  <a:off x="1226" y="660"/>
                  <a:ext cx="62" cy="6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1" name="Oval 3307"/>
                <p:cNvSpPr>
                  <a:spLocks noChangeArrowheads="1"/>
                </p:cNvSpPr>
                <p:nvPr/>
              </p:nvSpPr>
              <p:spPr bwMode="auto">
                <a:xfrm>
                  <a:off x="1228" y="662"/>
                  <a:ext cx="58" cy="5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2" name="Oval 3308"/>
                <p:cNvSpPr>
                  <a:spLocks noChangeArrowheads="1"/>
                </p:cNvSpPr>
                <p:nvPr/>
              </p:nvSpPr>
              <p:spPr bwMode="auto">
                <a:xfrm>
                  <a:off x="1230" y="664"/>
                  <a:ext cx="54" cy="54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3" name="Oval 3309"/>
                <p:cNvSpPr>
                  <a:spLocks noChangeArrowheads="1"/>
                </p:cNvSpPr>
                <p:nvPr/>
              </p:nvSpPr>
              <p:spPr bwMode="auto">
                <a:xfrm>
                  <a:off x="1232" y="666"/>
                  <a:ext cx="50" cy="50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4" name="Oval 3310"/>
                <p:cNvSpPr>
                  <a:spLocks noChangeArrowheads="1"/>
                </p:cNvSpPr>
                <p:nvPr/>
              </p:nvSpPr>
              <p:spPr bwMode="auto">
                <a:xfrm>
                  <a:off x="1234" y="668"/>
                  <a:ext cx="46" cy="46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5" name="Oval 3311"/>
                <p:cNvSpPr>
                  <a:spLocks noChangeArrowheads="1"/>
                </p:cNvSpPr>
                <p:nvPr/>
              </p:nvSpPr>
              <p:spPr bwMode="auto">
                <a:xfrm>
                  <a:off x="1236" y="670"/>
                  <a:ext cx="42" cy="4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6" name="Oval 3312"/>
                <p:cNvSpPr>
                  <a:spLocks noChangeArrowheads="1"/>
                </p:cNvSpPr>
                <p:nvPr/>
              </p:nvSpPr>
              <p:spPr bwMode="auto">
                <a:xfrm>
                  <a:off x="1238" y="672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7" name="Oval 3313"/>
                <p:cNvSpPr>
                  <a:spLocks noChangeArrowheads="1"/>
                </p:cNvSpPr>
                <p:nvPr/>
              </p:nvSpPr>
              <p:spPr bwMode="auto">
                <a:xfrm>
                  <a:off x="1240" y="674"/>
                  <a:ext cx="34" cy="3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8" name="Oval 3314"/>
                <p:cNvSpPr>
                  <a:spLocks noChangeArrowheads="1"/>
                </p:cNvSpPr>
                <p:nvPr/>
              </p:nvSpPr>
              <p:spPr bwMode="auto">
                <a:xfrm>
                  <a:off x="1242" y="676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19" name="Oval 3315"/>
                <p:cNvSpPr>
                  <a:spLocks noChangeArrowheads="1"/>
                </p:cNvSpPr>
                <p:nvPr/>
              </p:nvSpPr>
              <p:spPr bwMode="auto">
                <a:xfrm>
                  <a:off x="1244" y="678"/>
                  <a:ext cx="26" cy="26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20" name="Oval 3316"/>
                <p:cNvSpPr>
                  <a:spLocks noChangeArrowheads="1"/>
                </p:cNvSpPr>
                <p:nvPr/>
              </p:nvSpPr>
              <p:spPr bwMode="auto">
                <a:xfrm>
                  <a:off x="1246" y="680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21" name="Oval 3317"/>
                <p:cNvSpPr>
                  <a:spLocks noChangeArrowheads="1"/>
                </p:cNvSpPr>
                <p:nvPr/>
              </p:nvSpPr>
              <p:spPr bwMode="auto">
                <a:xfrm>
                  <a:off x="1248" y="682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22" name="Oval 3318"/>
                <p:cNvSpPr>
                  <a:spLocks noChangeArrowheads="1"/>
                </p:cNvSpPr>
                <p:nvPr/>
              </p:nvSpPr>
              <p:spPr bwMode="auto">
                <a:xfrm>
                  <a:off x="1250" y="684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23" name="Oval 3319"/>
                <p:cNvSpPr>
                  <a:spLocks noChangeArrowheads="1"/>
                </p:cNvSpPr>
                <p:nvPr/>
              </p:nvSpPr>
              <p:spPr bwMode="auto">
                <a:xfrm>
                  <a:off x="1252" y="686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24" name="Oval 3320"/>
                <p:cNvSpPr>
                  <a:spLocks noChangeArrowheads="1"/>
                </p:cNvSpPr>
                <p:nvPr/>
              </p:nvSpPr>
              <p:spPr bwMode="auto">
                <a:xfrm>
                  <a:off x="1254" y="688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225" name="Group 3321"/>
              <p:cNvGrpSpPr>
                <a:grpSpLocks/>
              </p:cNvGrpSpPr>
              <p:nvPr/>
            </p:nvGrpSpPr>
            <p:grpSpPr bwMode="auto">
              <a:xfrm>
                <a:off x="1072" y="510"/>
                <a:ext cx="344" cy="346"/>
                <a:chOff x="1072" y="510"/>
                <a:chExt cx="344" cy="346"/>
              </a:xfrm>
            </p:grpSpPr>
            <p:sp>
              <p:nvSpPr>
                <p:cNvPr id="1663226" name="Oval 3322"/>
                <p:cNvSpPr>
                  <a:spLocks noChangeArrowheads="1"/>
                </p:cNvSpPr>
                <p:nvPr/>
              </p:nvSpPr>
              <p:spPr bwMode="auto">
                <a:xfrm>
                  <a:off x="1072" y="510"/>
                  <a:ext cx="344" cy="346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27" name="Oval 3323"/>
                <p:cNvSpPr>
                  <a:spLocks noChangeArrowheads="1"/>
                </p:cNvSpPr>
                <p:nvPr/>
              </p:nvSpPr>
              <p:spPr bwMode="auto">
                <a:xfrm>
                  <a:off x="1074" y="514"/>
                  <a:ext cx="338" cy="338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28" name="Oval 3324"/>
                <p:cNvSpPr>
                  <a:spLocks noChangeArrowheads="1"/>
                </p:cNvSpPr>
                <p:nvPr/>
              </p:nvSpPr>
              <p:spPr bwMode="auto">
                <a:xfrm>
                  <a:off x="1076" y="516"/>
                  <a:ext cx="334" cy="334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29" name="Oval 3325"/>
                <p:cNvSpPr>
                  <a:spLocks noChangeArrowheads="1"/>
                </p:cNvSpPr>
                <p:nvPr/>
              </p:nvSpPr>
              <p:spPr bwMode="auto">
                <a:xfrm>
                  <a:off x="1078" y="518"/>
                  <a:ext cx="330" cy="330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0" name="Oval 3326"/>
                <p:cNvSpPr>
                  <a:spLocks noChangeArrowheads="1"/>
                </p:cNvSpPr>
                <p:nvPr/>
              </p:nvSpPr>
              <p:spPr bwMode="auto">
                <a:xfrm>
                  <a:off x="1080" y="520"/>
                  <a:ext cx="326" cy="326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1" name="Oval 3327"/>
                <p:cNvSpPr>
                  <a:spLocks noChangeArrowheads="1"/>
                </p:cNvSpPr>
                <p:nvPr/>
              </p:nvSpPr>
              <p:spPr bwMode="auto">
                <a:xfrm>
                  <a:off x="1082" y="522"/>
                  <a:ext cx="322" cy="322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2" name="Oval 3328"/>
                <p:cNvSpPr>
                  <a:spLocks noChangeArrowheads="1"/>
                </p:cNvSpPr>
                <p:nvPr/>
              </p:nvSpPr>
              <p:spPr bwMode="auto">
                <a:xfrm>
                  <a:off x="1084" y="524"/>
                  <a:ext cx="318" cy="318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3" name="Oval 3329"/>
                <p:cNvSpPr>
                  <a:spLocks noChangeArrowheads="1"/>
                </p:cNvSpPr>
                <p:nvPr/>
              </p:nvSpPr>
              <p:spPr bwMode="auto">
                <a:xfrm>
                  <a:off x="1086" y="526"/>
                  <a:ext cx="314" cy="314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4" name="Oval 3330"/>
                <p:cNvSpPr>
                  <a:spLocks noChangeArrowheads="1"/>
                </p:cNvSpPr>
                <p:nvPr/>
              </p:nvSpPr>
              <p:spPr bwMode="auto">
                <a:xfrm>
                  <a:off x="1088" y="528"/>
                  <a:ext cx="310" cy="310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5" name="Oval 3331"/>
                <p:cNvSpPr>
                  <a:spLocks noChangeArrowheads="1"/>
                </p:cNvSpPr>
                <p:nvPr/>
              </p:nvSpPr>
              <p:spPr bwMode="auto">
                <a:xfrm>
                  <a:off x="1090" y="530"/>
                  <a:ext cx="306" cy="306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6" name="Oval 3332"/>
                <p:cNvSpPr>
                  <a:spLocks noChangeArrowheads="1"/>
                </p:cNvSpPr>
                <p:nvPr/>
              </p:nvSpPr>
              <p:spPr bwMode="auto">
                <a:xfrm>
                  <a:off x="1092" y="532"/>
                  <a:ext cx="302" cy="302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7" name="Oval 3333"/>
                <p:cNvSpPr>
                  <a:spLocks noChangeArrowheads="1"/>
                </p:cNvSpPr>
                <p:nvPr/>
              </p:nvSpPr>
              <p:spPr bwMode="auto">
                <a:xfrm>
                  <a:off x="1094" y="534"/>
                  <a:ext cx="298" cy="298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8" name="Oval 3334"/>
                <p:cNvSpPr>
                  <a:spLocks noChangeArrowheads="1"/>
                </p:cNvSpPr>
                <p:nvPr/>
              </p:nvSpPr>
              <p:spPr bwMode="auto">
                <a:xfrm>
                  <a:off x="1096" y="536"/>
                  <a:ext cx="294" cy="294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39" name="Oval 3335"/>
                <p:cNvSpPr>
                  <a:spLocks noChangeArrowheads="1"/>
                </p:cNvSpPr>
                <p:nvPr/>
              </p:nvSpPr>
              <p:spPr bwMode="auto">
                <a:xfrm>
                  <a:off x="1098" y="538"/>
                  <a:ext cx="290" cy="290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0" name="Oval 3336"/>
                <p:cNvSpPr>
                  <a:spLocks noChangeArrowheads="1"/>
                </p:cNvSpPr>
                <p:nvPr/>
              </p:nvSpPr>
              <p:spPr bwMode="auto">
                <a:xfrm>
                  <a:off x="1100" y="540"/>
                  <a:ext cx="286" cy="28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1" name="Oval 3337"/>
                <p:cNvSpPr>
                  <a:spLocks noChangeArrowheads="1"/>
                </p:cNvSpPr>
                <p:nvPr/>
              </p:nvSpPr>
              <p:spPr bwMode="auto">
                <a:xfrm>
                  <a:off x="1102" y="542"/>
                  <a:ext cx="282" cy="282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2" name="Oval 3338"/>
                <p:cNvSpPr>
                  <a:spLocks noChangeArrowheads="1"/>
                </p:cNvSpPr>
                <p:nvPr/>
              </p:nvSpPr>
              <p:spPr bwMode="auto">
                <a:xfrm>
                  <a:off x="1104" y="544"/>
                  <a:ext cx="278" cy="278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3" name="Oval 3339"/>
                <p:cNvSpPr>
                  <a:spLocks noChangeArrowheads="1"/>
                </p:cNvSpPr>
                <p:nvPr/>
              </p:nvSpPr>
              <p:spPr bwMode="auto">
                <a:xfrm>
                  <a:off x="1106" y="546"/>
                  <a:ext cx="274" cy="274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4" name="Oval 3340"/>
                <p:cNvSpPr>
                  <a:spLocks noChangeArrowheads="1"/>
                </p:cNvSpPr>
                <p:nvPr/>
              </p:nvSpPr>
              <p:spPr bwMode="auto">
                <a:xfrm>
                  <a:off x="1108" y="548"/>
                  <a:ext cx="270" cy="270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5" name="Oval 3341"/>
                <p:cNvSpPr>
                  <a:spLocks noChangeArrowheads="1"/>
                </p:cNvSpPr>
                <p:nvPr/>
              </p:nvSpPr>
              <p:spPr bwMode="auto">
                <a:xfrm>
                  <a:off x="1110" y="550"/>
                  <a:ext cx="266" cy="266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6" name="Oval 3342"/>
                <p:cNvSpPr>
                  <a:spLocks noChangeArrowheads="1"/>
                </p:cNvSpPr>
                <p:nvPr/>
              </p:nvSpPr>
              <p:spPr bwMode="auto">
                <a:xfrm>
                  <a:off x="1112" y="552"/>
                  <a:ext cx="262" cy="262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7" name="Oval 3343"/>
                <p:cNvSpPr>
                  <a:spLocks noChangeArrowheads="1"/>
                </p:cNvSpPr>
                <p:nvPr/>
              </p:nvSpPr>
              <p:spPr bwMode="auto">
                <a:xfrm>
                  <a:off x="1114" y="554"/>
                  <a:ext cx="258" cy="260"/>
                </a:xfrm>
                <a:prstGeom prst="ellipse">
                  <a:avLst/>
                </a:prstGeom>
                <a:solidFill>
                  <a:srgbClr val="5F5F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8" name="Oval 3344"/>
                <p:cNvSpPr>
                  <a:spLocks noChangeArrowheads="1"/>
                </p:cNvSpPr>
                <p:nvPr/>
              </p:nvSpPr>
              <p:spPr bwMode="auto">
                <a:xfrm>
                  <a:off x="1116" y="556"/>
                  <a:ext cx="256" cy="256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49" name="Oval 3345"/>
                <p:cNvSpPr>
                  <a:spLocks noChangeArrowheads="1"/>
                </p:cNvSpPr>
                <p:nvPr/>
              </p:nvSpPr>
              <p:spPr bwMode="auto">
                <a:xfrm>
                  <a:off x="1118" y="558"/>
                  <a:ext cx="252" cy="252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0" name="Oval 3346"/>
                <p:cNvSpPr>
                  <a:spLocks noChangeArrowheads="1"/>
                </p:cNvSpPr>
                <p:nvPr/>
              </p:nvSpPr>
              <p:spPr bwMode="auto">
                <a:xfrm>
                  <a:off x="1120" y="560"/>
                  <a:ext cx="248" cy="248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1" name="Oval 3347"/>
                <p:cNvSpPr>
                  <a:spLocks noChangeArrowheads="1"/>
                </p:cNvSpPr>
                <p:nvPr/>
              </p:nvSpPr>
              <p:spPr bwMode="auto">
                <a:xfrm>
                  <a:off x="1122" y="562"/>
                  <a:ext cx="244" cy="244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2" name="Oval 3348"/>
                <p:cNvSpPr>
                  <a:spLocks noChangeArrowheads="1"/>
                </p:cNvSpPr>
                <p:nvPr/>
              </p:nvSpPr>
              <p:spPr bwMode="auto">
                <a:xfrm>
                  <a:off x="1124" y="564"/>
                  <a:ext cx="240" cy="240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3" name="Oval 3349"/>
                <p:cNvSpPr>
                  <a:spLocks noChangeArrowheads="1"/>
                </p:cNvSpPr>
                <p:nvPr/>
              </p:nvSpPr>
              <p:spPr bwMode="auto">
                <a:xfrm>
                  <a:off x="1126" y="566"/>
                  <a:ext cx="236" cy="23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4" name="Oval 3350"/>
                <p:cNvSpPr>
                  <a:spLocks noChangeArrowheads="1"/>
                </p:cNvSpPr>
                <p:nvPr/>
              </p:nvSpPr>
              <p:spPr bwMode="auto">
                <a:xfrm>
                  <a:off x="1128" y="568"/>
                  <a:ext cx="232" cy="232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5" name="Oval 3351"/>
                <p:cNvSpPr>
                  <a:spLocks noChangeArrowheads="1"/>
                </p:cNvSpPr>
                <p:nvPr/>
              </p:nvSpPr>
              <p:spPr bwMode="auto">
                <a:xfrm>
                  <a:off x="1130" y="570"/>
                  <a:ext cx="228" cy="228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6" name="Oval 3352"/>
                <p:cNvSpPr>
                  <a:spLocks noChangeArrowheads="1"/>
                </p:cNvSpPr>
                <p:nvPr/>
              </p:nvSpPr>
              <p:spPr bwMode="auto">
                <a:xfrm>
                  <a:off x="1132" y="572"/>
                  <a:ext cx="224" cy="224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7" name="Oval 3353"/>
                <p:cNvSpPr>
                  <a:spLocks noChangeArrowheads="1"/>
                </p:cNvSpPr>
                <p:nvPr/>
              </p:nvSpPr>
              <p:spPr bwMode="auto">
                <a:xfrm>
                  <a:off x="1134" y="574"/>
                  <a:ext cx="220" cy="220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8" name="Oval 3354"/>
                <p:cNvSpPr>
                  <a:spLocks noChangeArrowheads="1"/>
                </p:cNvSpPr>
                <p:nvPr/>
              </p:nvSpPr>
              <p:spPr bwMode="auto">
                <a:xfrm>
                  <a:off x="1136" y="576"/>
                  <a:ext cx="216" cy="216"/>
                </a:xfrm>
                <a:prstGeom prst="ellipse">
                  <a:avLst/>
                </a:prstGeom>
                <a:solidFill>
                  <a:srgbClr val="8A8A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59" name="Oval 3355"/>
                <p:cNvSpPr>
                  <a:spLocks noChangeArrowheads="1"/>
                </p:cNvSpPr>
                <p:nvPr/>
              </p:nvSpPr>
              <p:spPr bwMode="auto">
                <a:xfrm>
                  <a:off x="1138" y="578"/>
                  <a:ext cx="212" cy="212"/>
                </a:xfrm>
                <a:prstGeom prst="ellipse">
                  <a:avLst/>
                </a:prstGeom>
                <a:solidFill>
                  <a:srgbClr val="8E8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0" name="Oval 3356"/>
                <p:cNvSpPr>
                  <a:spLocks noChangeArrowheads="1"/>
                </p:cNvSpPr>
                <p:nvPr/>
              </p:nvSpPr>
              <p:spPr bwMode="auto">
                <a:xfrm>
                  <a:off x="1140" y="580"/>
                  <a:ext cx="208" cy="20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1" name="Oval 3357"/>
                <p:cNvSpPr>
                  <a:spLocks noChangeArrowheads="1"/>
                </p:cNvSpPr>
                <p:nvPr/>
              </p:nvSpPr>
              <p:spPr bwMode="auto">
                <a:xfrm>
                  <a:off x="1142" y="582"/>
                  <a:ext cx="204" cy="204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2" name="Oval 3358"/>
                <p:cNvSpPr>
                  <a:spLocks noChangeArrowheads="1"/>
                </p:cNvSpPr>
                <p:nvPr/>
              </p:nvSpPr>
              <p:spPr bwMode="auto">
                <a:xfrm>
                  <a:off x="1144" y="584"/>
                  <a:ext cx="200" cy="200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3" name="Oval 3359"/>
                <p:cNvSpPr>
                  <a:spLocks noChangeArrowheads="1"/>
                </p:cNvSpPr>
                <p:nvPr/>
              </p:nvSpPr>
              <p:spPr bwMode="auto">
                <a:xfrm>
                  <a:off x="1146" y="586"/>
                  <a:ext cx="196" cy="196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4" name="Oval 3360"/>
                <p:cNvSpPr>
                  <a:spLocks noChangeArrowheads="1"/>
                </p:cNvSpPr>
                <p:nvPr/>
              </p:nvSpPr>
              <p:spPr bwMode="auto">
                <a:xfrm>
                  <a:off x="1148" y="588"/>
                  <a:ext cx="192" cy="192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5" name="Oval 3361"/>
                <p:cNvSpPr>
                  <a:spLocks noChangeArrowheads="1"/>
                </p:cNvSpPr>
                <p:nvPr/>
              </p:nvSpPr>
              <p:spPr bwMode="auto">
                <a:xfrm>
                  <a:off x="1150" y="590"/>
                  <a:ext cx="188" cy="188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6" name="Oval 3362"/>
                <p:cNvSpPr>
                  <a:spLocks noChangeArrowheads="1"/>
                </p:cNvSpPr>
                <p:nvPr/>
              </p:nvSpPr>
              <p:spPr bwMode="auto">
                <a:xfrm>
                  <a:off x="1152" y="592"/>
                  <a:ext cx="184" cy="18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7" name="Oval 3363"/>
                <p:cNvSpPr>
                  <a:spLocks noChangeArrowheads="1"/>
                </p:cNvSpPr>
                <p:nvPr/>
              </p:nvSpPr>
              <p:spPr bwMode="auto">
                <a:xfrm>
                  <a:off x="1154" y="594"/>
                  <a:ext cx="180" cy="180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8" name="Oval 3364"/>
                <p:cNvSpPr>
                  <a:spLocks noChangeArrowheads="1"/>
                </p:cNvSpPr>
                <p:nvPr/>
              </p:nvSpPr>
              <p:spPr bwMode="auto">
                <a:xfrm>
                  <a:off x="1156" y="596"/>
                  <a:ext cx="176" cy="176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69" name="Oval 3365"/>
                <p:cNvSpPr>
                  <a:spLocks noChangeArrowheads="1"/>
                </p:cNvSpPr>
                <p:nvPr/>
              </p:nvSpPr>
              <p:spPr bwMode="auto">
                <a:xfrm>
                  <a:off x="1158" y="598"/>
                  <a:ext cx="172" cy="172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0" name="Oval 3366"/>
                <p:cNvSpPr>
                  <a:spLocks noChangeArrowheads="1"/>
                </p:cNvSpPr>
                <p:nvPr/>
              </p:nvSpPr>
              <p:spPr bwMode="auto">
                <a:xfrm>
                  <a:off x="1160" y="600"/>
                  <a:ext cx="168" cy="168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1" name="Oval 3367"/>
                <p:cNvSpPr>
                  <a:spLocks noChangeArrowheads="1"/>
                </p:cNvSpPr>
                <p:nvPr/>
              </p:nvSpPr>
              <p:spPr bwMode="auto">
                <a:xfrm>
                  <a:off x="1162" y="602"/>
                  <a:ext cx="164" cy="164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2" name="Oval 3368"/>
                <p:cNvSpPr>
                  <a:spLocks noChangeArrowheads="1"/>
                </p:cNvSpPr>
                <p:nvPr/>
              </p:nvSpPr>
              <p:spPr bwMode="auto">
                <a:xfrm>
                  <a:off x="1164" y="604"/>
                  <a:ext cx="160" cy="160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3" name="Oval 3369"/>
                <p:cNvSpPr>
                  <a:spLocks noChangeArrowheads="1"/>
                </p:cNvSpPr>
                <p:nvPr/>
              </p:nvSpPr>
              <p:spPr bwMode="auto">
                <a:xfrm>
                  <a:off x="1166" y="606"/>
                  <a:ext cx="156" cy="156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4" name="Oval 3370"/>
                <p:cNvSpPr>
                  <a:spLocks noChangeArrowheads="1"/>
                </p:cNvSpPr>
                <p:nvPr/>
              </p:nvSpPr>
              <p:spPr bwMode="auto">
                <a:xfrm>
                  <a:off x="1168" y="608"/>
                  <a:ext cx="152" cy="152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5" name="Oval 3371"/>
                <p:cNvSpPr>
                  <a:spLocks noChangeArrowheads="1"/>
                </p:cNvSpPr>
                <p:nvPr/>
              </p:nvSpPr>
              <p:spPr bwMode="auto">
                <a:xfrm>
                  <a:off x="1170" y="610"/>
                  <a:ext cx="148" cy="148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6" name="Oval 3372"/>
                <p:cNvSpPr>
                  <a:spLocks noChangeArrowheads="1"/>
                </p:cNvSpPr>
                <p:nvPr/>
              </p:nvSpPr>
              <p:spPr bwMode="auto">
                <a:xfrm>
                  <a:off x="1172" y="612"/>
                  <a:ext cx="144" cy="144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7" name="Oval 3373"/>
                <p:cNvSpPr>
                  <a:spLocks noChangeArrowheads="1"/>
                </p:cNvSpPr>
                <p:nvPr/>
              </p:nvSpPr>
              <p:spPr bwMode="auto">
                <a:xfrm>
                  <a:off x="1174" y="614"/>
                  <a:ext cx="140" cy="140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8" name="Oval 3374"/>
                <p:cNvSpPr>
                  <a:spLocks noChangeArrowheads="1"/>
                </p:cNvSpPr>
                <p:nvPr/>
              </p:nvSpPr>
              <p:spPr bwMode="auto">
                <a:xfrm>
                  <a:off x="1176" y="616"/>
                  <a:ext cx="136" cy="13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79" name="Oval 3375"/>
                <p:cNvSpPr>
                  <a:spLocks noChangeArrowheads="1"/>
                </p:cNvSpPr>
                <p:nvPr/>
              </p:nvSpPr>
              <p:spPr bwMode="auto">
                <a:xfrm>
                  <a:off x="1178" y="618"/>
                  <a:ext cx="132" cy="132"/>
                </a:xfrm>
                <a:prstGeom prst="ellipse">
                  <a:avLst/>
                </a:prstGeom>
                <a:solidFill>
                  <a:srgbClr val="D3D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0" name="Oval 3376"/>
                <p:cNvSpPr>
                  <a:spLocks noChangeArrowheads="1"/>
                </p:cNvSpPr>
                <p:nvPr/>
              </p:nvSpPr>
              <p:spPr bwMode="auto">
                <a:xfrm>
                  <a:off x="1180" y="620"/>
                  <a:ext cx="128" cy="128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1" name="Oval 3377"/>
                <p:cNvSpPr>
                  <a:spLocks noChangeArrowheads="1"/>
                </p:cNvSpPr>
                <p:nvPr/>
              </p:nvSpPr>
              <p:spPr bwMode="auto">
                <a:xfrm>
                  <a:off x="1182" y="622"/>
                  <a:ext cx="124" cy="124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2" name="Oval 3378"/>
                <p:cNvSpPr>
                  <a:spLocks noChangeArrowheads="1"/>
                </p:cNvSpPr>
                <p:nvPr/>
              </p:nvSpPr>
              <p:spPr bwMode="auto">
                <a:xfrm>
                  <a:off x="1184" y="624"/>
                  <a:ext cx="120" cy="120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3" name="Oval 3379"/>
                <p:cNvSpPr>
                  <a:spLocks noChangeArrowheads="1"/>
                </p:cNvSpPr>
                <p:nvPr/>
              </p:nvSpPr>
              <p:spPr bwMode="auto">
                <a:xfrm>
                  <a:off x="1186" y="626"/>
                  <a:ext cx="116" cy="116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4" name="Oval 3380"/>
                <p:cNvSpPr>
                  <a:spLocks noChangeArrowheads="1"/>
                </p:cNvSpPr>
                <p:nvPr/>
              </p:nvSpPr>
              <p:spPr bwMode="auto">
                <a:xfrm>
                  <a:off x="1188" y="628"/>
                  <a:ext cx="112" cy="112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5" name="Oval 3381"/>
                <p:cNvSpPr>
                  <a:spLocks noChangeArrowheads="1"/>
                </p:cNvSpPr>
                <p:nvPr/>
              </p:nvSpPr>
              <p:spPr bwMode="auto">
                <a:xfrm>
                  <a:off x="1190" y="630"/>
                  <a:ext cx="108" cy="108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6" name="Oval 3382"/>
                <p:cNvSpPr>
                  <a:spLocks noChangeArrowheads="1"/>
                </p:cNvSpPr>
                <p:nvPr/>
              </p:nvSpPr>
              <p:spPr bwMode="auto">
                <a:xfrm>
                  <a:off x="1192" y="632"/>
                  <a:ext cx="104" cy="10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7" name="Oval 3383"/>
                <p:cNvSpPr>
                  <a:spLocks noChangeArrowheads="1"/>
                </p:cNvSpPr>
                <p:nvPr/>
              </p:nvSpPr>
              <p:spPr bwMode="auto">
                <a:xfrm>
                  <a:off x="1194" y="634"/>
                  <a:ext cx="100" cy="100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8" name="Oval 3384"/>
                <p:cNvSpPr>
                  <a:spLocks noChangeArrowheads="1"/>
                </p:cNvSpPr>
                <p:nvPr/>
              </p:nvSpPr>
              <p:spPr bwMode="auto">
                <a:xfrm>
                  <a:off x="1196" y="636"/>
                  <a:ext cx="96" cy="96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89" name="Oval 3385"/>
                <p:cNvSpPr>
                  <a:spLocks noChangeArrowheads="1"/>
                </p:cNvSpPr>
                <p:nvPr/>
              </p:nvSpPr>
              <p:spPr bwMode="auto">
                <a:xfrm>
                  <a:off x="1198" y="638"/>
                  <a:ext cx="92" cy="92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0" name="Oval 3386"/>
                <p:cNvSpPr>
                  <a:spLocks noChangeArrowheads="1"/>
                </p:cNvSpPr>
                <p:nvPr/>
              </p:nvSpPr>
              <p:spPr bwMode="auto">
                <a:xfrm>
                  <a:off x="1200" y="640"/>
                  <a:ext cx="88" cy="88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1" name="Oval 3387"/>
                <p:cNvSpPr>
                  <a:spLocks noChangeArrowheads="1"/>
                </p:cNvSpPr>
                <p:nvPr/>
              </p:nvSpPr>
              <p:spPr bwMode="auto">
                <a:xfrm>
                  <a:off x="1202" y="642"/>
                  <a:ext cx="86" cy="86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2" name="Oval 3388"/>
                <p:cNvSpPr>
                  <a:spLocks noChangeArrowheads="1"/>
                </p:cNvSpPr>
                <p:nvPr/>
              </p:nvSpPr>
              <p:spPr bwMode="auto">
                <a:xfrm>
                  <a:off x="1204" y="644"/>
                  <a:ext cx="82" cy="82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3" name="Oval 3389"/>
                <p:cNvSpPr>
                  <a:spLocks noChangeArrowheads="1"/>
                </p:cNvSpPr>
                <p:nvPr/>
              </p:nvSpPr>
              <p:spPr bwMode="auto">
                <a:xfrm>
                  <a:off x="1206" y="646"/>
                  <a:ext cx="78" cy="78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4" name="Oval 3390"/>
                <p:cNvSpPr>
                  <a:spLocks noChangeArrowheads="1"/>
                </p:cNvSpPr>
                <p:nvPr/>
              </p:nvSpPr>
              <p:spPr bwMode="auto">
                <a:xfrm>
                  <a:off x="1208" y="648"/>
                  <a:ext cx="74" cy="74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5" name="Oval 3391"/>
                <p:cNvSpPr>
                  <a:spLocks noChangeArrowheads="1"/>
                </p:cNvSpPr>
                <p:nvPr/>
              </p:nvSpPr>
              <p:spPr bwMode="auto">
                <a:xfrm>
                  <a:off x="1210" y="650"/>
                  <a:ext cx="70" cy="7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6" name="Oval 3392"/>
                <p:cNvSpPr>
                  <a:spLocks noChangeArrowheads="1"/>
                </p:cNvSpPr>
                <p:nvPr/>
              </p:nvSpPr>
              <p:spPr bwMode="auto">
                <a:xfrm>
                  <a:off x="1212" y="652"/>
                  <a:ext cx="66" cy="66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7" name="Oval 3393"/>
                <p:cNvSpPr>
                  <a:spLocks noChangeArrowheads="1"/>
                </p:cNvSpPr>
                <p:nvPr/>
              </p:nvSpPr>
              <p:spPr bwMode="auto">
                <a:xfrm>
                  <a:off x="1214" y="654"/>
                  <a:ext cx="62" cy="62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8" name="Oval 3394"/>
                <p:cNvSpPr>
                  <a:spLocks noChangeArrowheads="1"/>
                </p:cNvSpPr>
                <p:nvPr/>
              </p:nvSpPr>
              <p:spPr bwMode="auto">
                <a:xfrm>
                  <a:off x="1216" y="656"/>
                  <a:ext cx="58" cy="5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299" name="Oval 3395"/>
                <p:cNvSpPr>
                  <a:spLocks noChangeArrowheads="1"/>
                </p:cNvSpPr>
                <p:nvPr/>
              </p:nvSpPr>
              <p:spPr bwMode="auto">
                <a:xfrm>
                  <a:off x="1218" y="658"/>
                  <a:ext cx="54" cy="54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0" name="Oval 3396"/>
                <p:cNvSpPr>
                  <a:spLocks noChangeArrowheads="1"/>
                </p:cNvSpPr>
                <p:nvPr/>
              </p:nvSpPr>
              <p:spPr bwMode="auto">
                <a:xfrm>
                  <a:off x="1220" y="660"/>
                  <a:ext cx="50" cy="5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1" name="Oval 3397"/>
                <p:cNvSpPr>
                  <a:spLocks noChangeArrowheads="1"/>
                </p:cNvSpPr>
                <p:nvPr/>
              </p:nvSpPr>
              <p:spPr bwMode="auto">
                <a:xfrm>
                  <a:off x="1222" y="662"/>
                  <a:ext cx="46" cy="4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2" name="Oval 3398"/>
                <p:cNvSpPr>
                  <a:spLocks noChangeArrowheads="1"/>
                </p:cNvSpPr>
                <p:nvPr/>
              </p:nvSpPr>
              <p:spPr bwMode="auto">
                <a:xfrm>
                  <a:off x="1224" y="664"/>
                  <a:ext cx="42" cy="42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3" name="Oval 3399"/>
                <p:cNvSpPr>
                  <a:spLocks noChangeArrowheads="1"/>
                </p:cNvSpPr>
                <p:nvPr/>
              </p:nvSpPr>
              <p:spPr bwMode="auto">
                <a:xfrm>
                  <a:off x="1226" y="666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4" name="Oval 3400"/>
                <p:cNvSpPr>
                  <a:spLocks noChangeArrowheads="1"/>
                </p:cNvSpPr>
                <p:nvPr/>
              </p:nvSpPr>
              <p:spPr bwMode="auto">
                <a:xfrm>
                  <a:off x="1228" y="668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5" name="Oval 3401"/>
                <p:cNvSpPr>
                  <a:spLocks noChangeArrowheads="1"/>
                </p:cNvSpPr>
                <p:nvPr/>
              </p:nvSpPr>
              <p:spPr bwMode="auto">
                <a:xfrm>
                  <a:off x="1230" y="670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6" name="Oval 3402"/>
                <p:cNvSpPr>
                  <a:spLocks noChangeArrowheads="1"/>
                </p:cNvSpPr>
                <p:nvPr/>
              </p:nvSpPr>
              <p:spPr bwMode="auto">
                <a:xfrm>
                  <a:off x="1232" y="672"/>
                  <a:ext cx="26" cy="2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7" name="Oval 3403"/>
                <p:cNvSpPr>
                  <a:spLocks noChangeArrowheads="1"/>
                </p:cNvSpPr>
                <p:nvPr/>
              </p:nvSpPr>
              <p:spPr bwMode="auto">
                <a:xfrm>
                  <a:off x="1234" y="674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8" name="Oval 3404"/>
                <p:cNvSpPr>
                  <a:spLocks noChangeArrowheads="1"/>
                </p:cNvSpPr>
                <p:nvPr/>
              </p:nvSpPr>
              <p:spPr bwMode="auto">
                <a:xfrm>
                  <a:off x="1236" y="676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09" name="Oval 3405"/>
                <p:cNvSpPr>
                  <a:spLocks noChangeArrowheads="1"/>
                </p:cNvSpPr>
                <p:nvPr/>
              </p:nvSpPr>
              <p:spPr bwMode="auto">
                <a:xfrm>
                  <a:off x="1238" y="678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10" name="Oval 3406"/>
                <p:cNvSpPr>
                  <a:spLocks noChangeArrowheads="1"/>
                </p:cNvSpPr>
                <p:nvPr/>
              </p:nvSpPr>
              <p:spPr bwMode="auto">
                <a:xfrm>
                  <a:off x="1240" y="680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11" name="Oval 3407"/>
                <p:cNvSpPr>
                  <a:spLocks noChangeArrowheads="1"/>
                </p:cNvSpPr>
                <p:nvPr/>
              </p:nvSpPr>
              <p:spPr bwMode="auto">
                <a:xfrm>
                  <a:off x="1242" y="68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312" name="Group 3408"/>
              <p:cNvGrpSpPr>
                <a:grpSpLocks/>
              </p:cNvGrpSpPr>
              <p:nvPr/>
            </p:nvGrpSpPr>
            <p:grpSpPr bwMode="auto">
              <a:xfrm>
                <a:off x="1084" y="522"/>
                <a:ext cx="332" cy="334"/>
                <a:chOff x="1084" y="522"/>
                <a:chExt cx="332" cy="334"/>
              </a:xfrm>
            </p:grpSpPr>
            <p:sp>
              <p:nvSpPr>
                <p:cNvPr id="1663313" name="Oval 3409"/>
                <p:cNvSpPr>
                  <a:spLocks noChangeArrowheads="1"/>
                </p:cNvSpPr>
                <p:nvPr/>
              </p:nvSpPr>
              <p:spPr bwMode="auto">
                <a:xfrm>
                  <a:off x="1084" y="522"/>
                  <a:ext cx="332" cy="334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14" name="Oval 3410"/>
                <p:cNvSpPr>
                  <a:spLocks noChangeArrowheads="1"/>
                </p:cNvSpPr>
                <p:nvPr/>
              </p:nvSpPr>
              <p:spPr bwMode="auto">
                <a:xfrm>
                  <a:off x="1086" y="526"/>
                  <a:ext cx="326" cy="326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15" name="Oval 3411"/>
                <p:cNvSpPr>
                  <a:spLocks noChangeArrowheads="1"/>
                </p:cNvSpPr>
                <p:nvPr/>
              </p:nvSpPr>
              <p:spPr bwMode="auto">
                <a:xfrm>
                  <a:off x="1088" y="528"/>
                  <a:ext cx="322" cy="322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16" name="Oval 3412"/>
                <p:cNvSpPr>
                  <a:spLocks noChangeArrowheads="1"/>
                </p:cNvSpPr>
                <p:nvPr/>
              </p:nvSpPr>
              <p:spPr bwMode="auto">
                <a:xfrm>
                  <a:off x="1090" y="530"/>
                  <a:ext cx="318" cy="318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17" name="Oval 3413"/>
                <p:cNvSpPr>
                  <a:spLocks noChangeArrowheads="1"/>
                </p:cNvSpPr>
                <p:nvPr/>
              </p:nvSpPr>
              <p:spPr bwMode="auto">
                <a:xfrm>
                  <a:off x="1092" y="532"/>
                  <a:ext cx="314" cy="314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18" name="Oval 3414"/>
                <p:cNvSpPr>
                  <a:spLocks noChangeArrowheads="1"/>
                </p:cNvSpPr>
                <p:nvPr/>
              </p:nvSpPr>
              <p:spPr bwMode="auto">
                <a:xfrm>
                  <a:off x="1094" y="534"/>
                  <a:ext cx="310" cy="310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19" name="Oval 3415"/>
                <p:cNvSpPr>
                  <a:spLocks noChangeArrowheads="1"/>
                </p:cNvSpPr>
                <p:nvPr/>
              </p:nvSpPr>
              <p:spPr bwMode="auto">
                <a:xfrm>
                  <a:off x="1096" y="536"/>
                  <a:ext cx="306" cy="306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0" name="Oval 3416"/>
                <p:cNvSpPr>
                  <a:spLocks noChangeArrowheads="1"/>
                </p:cNvSpPr>
                <p:nvPr/>
              </p:nvSpPr>
              <p:spPr bwMode="auto">
                <a:xfrm>
                  <a:off x="1098" y="538"/>
                  <a:ext cx="302" cy="30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1" name="Oval 3417"/>
                <p:cNvSpPr>
                  <a:spLocks noChangeArrowheads="1"/>
                </p:cNvSpPr>
                <p:nvPr/>
              </p:nvSpPr>
              <p:spPr bwMode="auto">
                <a:xfrm>
                  <a:off x="1100" y="540"/>
                  <a:ext cx="298" cy="298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2" name="Oval 3418"/>
                <p:cNvSpPr>
                  <a:spLocks noChangeArrowheads="1"/>
                </p:cNvSpPr>
                <p:nvPr/>
              </p:nvSpPr>
              <p:spPr bwMode="auto">
                <a:xfrm>
                  <a:off x="1102" y="542"/>
                  <a:ext cx="294" cy="294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3" name="Oval 3419"/>
                <p:cNvSpPr>
                  <a:spLocks noChangeArrowheads="1"/>
                </p:cNvSpPr>
                <p:nvPr/>
              </p:nvSpPr>
              <p:spPr bwMode="auto">
                <a:xfrm>
                  <a:off x="1104" y="544"/>
                  <a:ext cx="290" cy="290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4" name="Oval 3420"/>
                <p:cNvSpPr>
                  <a:spLocks noChangeArrowheads="1"/>
                </p:cNvSpPr>
                <p:nvPr/>
              </p:nvSpPr>
              <p:spPr bwMode="auto">
                <a:xfrm>
                  <a:off x="1106" y="546"/>
                  <a:ext cx="286" cy="286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5" name="Oval 3421"/>
                <p:cNvSpPr>
                  <a:spLocks noChangeArrowheads="1"/>
                </p:cNvSpPr>
                <p:nvPr/>
              </p:nvSpPr>
              <p:spPr bwMode="auto">
                <a:xfrm>
                  <a:off x="1108" y="548"/>
                  <a:ext cx="282" cy="282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6" name="Oval 3422"/>
                <p:cNvSpPr>
                  <a:spLocks noChangeArrowheads="1"/>
                </p:cNvSpPr>
                <p:nvPr/>
              </p:nvSpPr>
              <p:spPr bwMode="auto">
                <a:xfrm>
                  <a:off x="1110" y="550"/>
                  <a:ext cx="278" cy="27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7" name="Oval 3423"/>
                <p:cNvSpPr>
                  <a:spLocks noChangeArrowheads="1"/>
                </p:cNvSpPr>
                <p:nvPr/>
              </p:nvSpPr>
              <p:spPr bwMode="auto">
                <a:xfrm>
                  <a:off x="1112" y="552"/>
                  <a:ext cx="274" cy="27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8" name="Oval 3424"/>
                <p:cNvSpPr>
                  <a:spLocks noChangeArrowheads="1"/>
                </p:cNvSpPr>
                <p:nvPr/>
              </p:nvSpPr>
              <p:spPr bwMode="auto">
                <a:xfrm>
                  <a:off x="1114" y="554"/>
                  <a:ext cx="270" cy="27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29" name="Oval 3425"/>
                <p:cNvSpPr>
                  <a:spLocks noChangeArrowheads="1"/>
                </p:cNvSpPr>
                <p:nvPr/>
              </p:nvSpPr>
              <p:spPr bwMode="auto">
                <a:xfrm>
                  <a:off x="1116" y="556"/>
                  <a:ext cx="266" cy="26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0" name="Oval 3426"/>
                <p:cNvSpPr>
                  <a:spLocks noChangeArrowheads="1"/>
                </p:cNvSpPr>
                <p:nvPr/>
              </p:nvSpPr>
              <p:spPr bwMode="auto">
                <a:xfrm>
                  <a:off x="1118" y="558"/>
                  <a:ext cx="262" cy="26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1" name="Oval 3427"/>
                <p:cNvSpPr>
                  <a:spLocks noChangeArrowheads="1"/>
                </p:cNvSpPr>
                <p:nvPr/>
              </p:nvSpPr>
              <p:spPr bwMode="auto">
                <a:xfrm>
                  <a:off x="1120" y="560"/>
                  <a:ext cx="258" cy="258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2" name="Oval 3428"/>
                <p:cNvSpPr>
                  <a:spLocks noChangeArrowheads="1"/>
                </p:cNvSpPr>
                <p:nvPr/>
              </p:nvSpPr>
              <p:spPr bwMode="auto">
                <a:xfrm>
                  <a:off x="1122" y="562"/>
                  <a:ext cx="254" cy="254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3" name="Oval 3429"/>
                <p:cNvSpPr>
                  <a:spLocks noChangeArrowheads="1"/>
                </p:cNvSpPr>
                <p:nvPr/>
              </p:nvSpPr>
              <p:spPr bwMode="auto">
                <a:xfrm>
                  <a:off x="1124" y="564"/>
                  <a:ext cx="250" cy="252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4" name="Oval 3430"/>
                <p:cNvSpPr>
                  <a:spLocks noChangeArrowheads="1"/>
                </p:cNvSpPr>
                <p:nvPr/>
              </p:nvSpPr>
              <p:spPr bwMode="auto">
                <a:xfrm>
                  <a:off x="1126" y="566"/>
                  <a:ext cx="248" cy="248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5" name="Oval 3431"/>
                <p:cNvSpPr>
                  <a:spLocks noChangeArrowheads="1"/>
                </p:cNvSpPr>
                <p:nvPr/>
              </p:nvSpPr>
              <p:spPr bwMode="auto">
                <a:xfrm>
                  <a:off x="1128" y="568"/>
                  <a:ext cx="244" cy="244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6" name="Oval 3432"/>
                <p:cNvSpPr>
                  <a:spLocks noChangeArrowheads="1"/>
                </p:cNvSpPr>
                <p:nvPr/>
              </p:nvSpPr>
              <p:spPr bwMode="auto">
                <a:xfrm>
                  <a:off x="1130" y="570"/>
                  <a:ext cx="240" cy="240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7" name="Oval 3433"/>
                <p:cNvSpPr>
                  <a:spLocks noChangeArrowheads="1"/>
                </p:cNvSpPr>
                <p:nvPr/>
              </p:nvSpPr>
              <p:spPr bwMode="auto">
                <a:xfrm>
                  <a:off x="1132" y="572"/>
                  <a:ext cx="236" cy="236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8" name="Oval 3434"/>
                <p:cNvSpPr>
                  <a:spLocks noChangeArrowheads="1"/>
                </p:cNvSpPr>
                <p:nvPr/>
              </p:nvSpPr>
              <p:spPr bwMode="auto">
                <a:xfrm>
                  <a:off x="1134" y="574"/>
                  <a:ext cx="232" cy="232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39" name="Oval 3435"/>
                <p:cNvSpPr>
                  <a:spLocks noChangeArrowheads="1"/>
                </p:cNvSpPr>
                <p:nvPr/>
              </p:nvSpPr>
              <p:spPr bwMode="auto">
                <a:xfrm>
                  <a:off x="1136" y="576"/>
                  <a:ext cx="228" cy="22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0" name="Oval 3436"/>
                <p:cNvSpPr>
                  <a:spLocks noChangeArrowheads="1"/>
                </p:cNvSpPr>
                <p:nvPr/>
              </p:nvSpPr>
              <p:spPr bwMode="auto">
                <a:xfrm>
                  <a:off x="1138" y="578"/>
                  <a:ext cx="224" cy="224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1" name="Oval 3437"/>
                <p:cNvSpPr>
                  <a:spLocks noChangeArrowheads="1"/>
                </p:cNvSpPr>
                <p:nvPr/>
              </p:nvSpPr>
              <p:spPr bwMode="auto">
                <a:xfrm>
                  <a:off x="1140" y="580"/>
                  <a:ext cx="220" cy="22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2" name="Oval 3438"/>
                <p:cNvSpPr>
                  <a:spLocks noChangeArrowheads="1"/>
                </p:cNvSpPr>
                <p:nvPr/>
              </p:nvSpPr>
              <p:spPr bwMode="auto">
                <a:xfrm>
                  <a:off x="1142" y="582"/>
                  <a:ext cx="216" cy="21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3" name="Oval 3439"/>
                <p:cNvSpPr>
                  <a:spLocks noChangeArrowheads="1"/>
                </p:cNvSpPr>
                <p:nvPr/>
              </p:nvSpPr>
              <p:spPr bwMode="auto">
                <a:xfrm>
                  <a:off x="1144" y="584"/>
                  <a:ext cx="212" cy="21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4" name="Oval 3440"/>
                <p:cNvSpPr>
                  <a:spLocks noChangeArrowheads="1"/>
                </p:cNvSpPr>
                <p:nvPr/>
              </p:nvSpPr>
              <p:spPr bwMode="auto">
                <a:xfrm>
                  <a:off x="1146" y="586"/>
                  <a:ext cx="208" cy="208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5" name="Oval 3441"/>
                <p:cNvSpPr>
                  <a:spLocks noChangeArrowheads="1"/>
                </p:cNvSpPr>
                <p:nvPr/>
              </p:nvSpPr>
              <p:spPr bwMode="auto">
                <a:xfrm>
                  <a:off x="1148" y="588"/>
                  <a:ext cx="204" cy="204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6" name="Oval 3442"/>
                <p:cNvSpPr>
                  <a:spLocks noChangeArrowheads="1"/>
                </p:cNvSpPr>
                <p:nvPr/>
              </p:nvSpPr>
              <p:spPr bwMode="auto">
                <a:xfrm>
                  <a:off x="1150" y="590"/>
                  <a:ext cx="200" cy="200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7" name="Oval 3443"/>
                <p:cNvSpPr>
                  <a:spLocks noChangeArrowheads="1"/>
                </p:cNvSpPr>
                <p:nvPr/>
              </p:nvSpPr>
              <p:spPr bwMode="auto">
                <a:xfrm>
                  <a:off x="1152" y="592"/>
                  <a:ext cx="196" cy="196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8" name="Oval 3444"/>
                <p:cNvSpPr>
                  <a:spLocks noChangeArrowheads="1"/>
                </p:cNvSpPr>
                <p:nvPr/>
              </p:nvSpPr>
              <p:spPr bwMode="auto">
                <a:xfrm>
                  <a:off x="1154" y="594"/>
                  <a:ext cx="192" cy="192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49" name="Oval 3445"/>
                <p:cNvSpPr>
                  <a:spLocks noChangeArrowheads="1"/>
                </p:cNvSpPr>
                <p:nvPr/>
              </p:nvSpPr>
              <p:spPr bwMode="auto">
                <a:xfrm>
                  <a:off x="1156" y="596"/>
                  <a:ext cx="188" cy="188"/>
                </a:xfrm>
                <a:prstGeom prst="ellipse">
                  <a:avLst/>
                </a:prstGeom>
                <a:solidFill>
                  <a:srgbClr val="9F9F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0" name="Oval 3446"/>
                <p:cNvSpPr>
                  <a:spLocks noChangeArrowheads="1"/>
                </p:cNvSpPr>
                <p:nvPr/>
              </p:nvSpPr>
              <p:spPr bwMode="auto">
                <a:xfrm>
                  <a:off x="1158" y="598"/>
                  <a:ext cx="184" cy="184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1" name="Oval 3447"/>
                <p:cNvSpPr>
                  <a:spLocks noChangeArrowheads="1"/>
                </p:cNvSpPr>
                <p:nvPr/>
              </p:nvSpPr>
              <p:spPr bwMode="auto">
                <a:xfrm>
                  <a:off x="1160" y="600"/>
                  <a:ext cx="180" cy="180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2" name="Oval 3448"/>
                <p:cNvSpPr>
                  <a:spLocks noChangeArrowheads="1"/>
                </p:cNvSpPr>
                <p:nvPr/>
              </p:nvSpPr>
              <p:spPr bwMode="auto">
                <a:xfrm>
                  <a:off x="1162" y="602"/>
                  <a:ext cx="176" cy="176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3" name="Oval 3449"/>
                <p:cNvSpPr>
                  <a:spLocks noChangeArrowheads="1"/>
                </p:cNvSpPr>
                <p:nvPr/>
              </p:nvSpPr>
              <p:spPr bwMode="auto">
                <a:xfrm>
                  <a:off x="1164" y="604"/>
                  <a:ext cx="172" cy="172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4" name="Oval 3450"/>
                <p:cNvSpPr>
                  <a:spLocks noChangeArrowheads="1"/>
                </p:cNvSpPr>
                <p:nvPr/>
              </p:nvSpPr>
              <p:spPr bwMode="auto">
                <a:xfrm>
                  <a:off x="1166" y="606"/>
                  <a:ext cx="168" cy="168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5" name="Oval 3451"/>
                <p:cNvSpPr>
                  <a:spLocks noChangeArrowheads="1"/>
                </p:cNvSpPr>
                <p:nvPr/>
              </p:nvSpPr>
              <p:spPr bwMode="auto">
                <a:xfrm>
                  <a:off x="1168" y="608"/>
                  <a:ext cx="164" cy="164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6" name="Oval 3452"/>
                <p:cNvSpPr>
                  <a:spLocks noChangeArrowheads="1"/>
                </p:cNvSpPr>
                <p:nvPr/>
              </p:nvSpPr>
              <p:spPr bwMode="auto">
                <a:xfrm>
                  <a:off x="1170" y="610"/>
                  <a:ext cx="160" cy="160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7" name="Oval 3453"/>
                <p:cNvSpPr>
                  <a:spLocks noChangeArrowheads="1"/>
                </p:cNvSpPr>
                <p:nvPr/>
              </p:nvSpPr>
              <p:spPr bwMode="auto">
                <a:xfrm>
                  <a:off x="1172" y="612"/>
                  <a:ext cx="156" cy="156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8" name="Oval 3454"/>
                <p:cNvSpPr>
                  <a:spLocks noChangeArrowheads="1"/>
                </p:cNvSpPr>
                <p:nvPr/>
              </p:nvSpPr>
              <p:spPr bwMode="auto">
                <a:xfrm>
                  <a:off x="1174" y="614"/>
                  <a:ext cx="152" cy="15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59" name="Oval 3455"/>
                <p:cNvSpPr>
                  <a:spLocks noChangeArrowheads="1"/>
                </p:cNvSpPr>
                <p:nvPr/>
              </p:nvSpPr>
              <p:spPr bwMode="auto">
                <a:xfrm>
                  <a:off x="1176" y="616"/>
                  <a:ext cx="148" cy="148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0" name="Oval 3456"/>
                <p:cNvSpPr>
                  <a:spLocks noChangeArrowheads="1"/>
                </p:cNvSpPr>
                <p:nvPr/>
              </p:nvSpPr>
              <p:spPr bwMode="auto">
                <a:xfrm>
                  <a:off x="1178" y="618"/>
                  <a:ext cx="144" cy="144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1" name="Oval 3457"/>
                <p:cNvSpPr>
                  <a:spLocks noChangeArrowheads="1"/>
                </p:cNvSpPr>
                <p:nvPr/>
              </p:nvSpPr>
              <p:spPr bwMode="auto">
                <a:xfrm>
                  <a:off x="1180" y="620"/>
                  <a:ext cx="140" cy="140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2" name="Oval 3458"/>
                <p:cNvSpPr>
                  <a:spLocks noChangeArrowheads="1"/>
                </p:cNvSpPr>
                <p:nvPr/>
              </p:nvSpPr>
              <p:spPr bwMode="auto">
                <a:xfrm>
                  <a:off x="1182" y="622"/>
                  <a:ext cx="136" cy="136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3" name="Oval 3459"/>
                <p:cNvSpPr>
                  <a:spLocks noChangeArrowheads="1"/>
                </p:cNvSpPr>
                <p:nvPr/>
              </p:nvSpPr>
              <p:spPr bwMode="auto">
                <a:xfrm>
                  <a:off x="1184" y="624"/>
                  <a:ext cx="132" cy="132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4" name="Oval 3460"/>
                <p:cNvSpPr>
                  <a:spLocks noChangeArrowheads="1"/>
                </p:cNvSpPr>
                <p:nvPr/>
              </p:nvSpPr>
              <p:spPr bwMode="auto">
                <a:xfrm>
                  <a:off x="1186" y="626"/>
                  <a:ext cx="128" cy="128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5" name="Oval 3461"/>
                <p:cNvSpPr>
                  <a:spLocks noChangeArrowheads="1"/>
                </p:cNvSpPr>
                <p:nvPr/>
              </p:nvSpPr>
              <p:spPr bwMode="auto">
                <a:xfrm>
                  <a:off x="1188" y="628"/>
                  <a:ext cx="124" cy="124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6" name="Oval 3462"/>
                <p:cNvSpPr>
                  <a:spLocks noChangeArrowheads="1"/>
                </p:cNvSpPr>
                <p:nvPr/>
              </p:nvSpPr>
              <p:spPr bwMode="auto">
                <a:xfrm>
                  <a:off x="1190" y="630"/>
                  <a:ext cx="120" cy="12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7" name="Oval 3463"/>
                <p:cNvSpPr>
                  <a:spLocks noChangeArrowheads="1"/>
                </p:cNvSpPr>
                <p:nvPr/>
              </p:nvSpPr>
              <p:spPr bwMode="auto">
                <a:xfrm>
                  <a:off x="1192" y="632"/>
                  <a:ext cx="116" cy="116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8" name="Oval 3464"/>
                <p:cNvSpPr>
                  <a:spLocks noChangeArrowheads="1"/>
                </p:cNvSpPr>
                <p:nvPr/>
              </p:nvSpPr>
              <p:spPr bwMode="auto">
                <a:xfrm>
                  <a:off x="1194" y="634"/>
                  <a:ext cx="112" cy="11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69" name="Oval 3465"/>
                <p:cNvSpPr>
                  <a:spLocks noChangeArrowheads="1"/>
                </p:cNvSpPr>
                <p:nvPr/>
              </p:nvSpPr>
              <p:spPr bwMode="auto">
                <a:xfrm>
                  <a:off x="1196" y="636"/>
                  <a:ext cx="108" cy="108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0" name="Oval 3466"/>
                <p:cNvSpPr>
                  <a:spLocks noChangeArrowheads="1"/>
                </p:cNvSpPr>
                <p:nvPr/>
              </p:nvSpPr>
              <p:spPr bwMode="auto">
                <a:xfrm>
                  <a:off x="1198" y="638"/>
                  <a:ext cx="104" cy="104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1" name="Oval 3467"/>
                <p:cNvSpPr>
                  <a:spLocks noChangeArrowheads="1"/>
                </p:cNvSpPr>
                <p:nvPr/>
              </p:nvSpPr>
              <p:spPr bwMode="auto">
                <a:xfrm>
                  <a:off x="1200" y="640"/>
                  <a:ext cx="100" cy="100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2" name="Oval 3468"/>
                <p:cNvSpPr>
                  <a:spLocks noChangeArrowheads="1"/>
                </p:cNvSpPr>
                <p:nvPr/>
              </p:nvSpPr>
              <p:spPr bwMode="auto">
                <a:xfrm>
                  <a:off x="1202" y="642"/>
                  <a:ext cx="96" cy="9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3" name="Oval 3469"/>
                <p:cNvSpPr>
                  <a:spLocks noChangeArrowheads="1"/>
                </p:cNvSpPr>
                <p:nvPr/>
              </p:nvSpPr>
              <p:spPr bwMode="auto">
                <a:xfrm>
                  <a:off x="1204" y="644"/>
                  <a:ext cx="92" cy="92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4" name="Oval 3470"/>
                <p:cNvSpPr>
                  <a:spLocks noChangeArrowheads="1"/>
                </p:cNvSpPr>
                <p:nvPr/>
              </p:nvSpPr>
              <p:spPr bwMode="auto">
                <a:xfrm>
                  <a:off x="1206" y="646"/>
                  <a:ext cx="88" cy="8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5" name="Oval 3471"/>
                <p:cNvSpPr>
                  <a:spLocks noChangeArrowheads="1"/>
                </p:cNvSpPr>
                <p:nvPr/>
              </p:nvSpPr>
              <p:spPr bwMode="auto">
                <a:xfrm>
                  <a:off x="1208" y="648"/>
                  <a:ext cx="84" cy="86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6" name="Oval 3472"/>
                <p:cNvSpPr>
                  <a:spLocks noChangeArrowheads="1"/>
                </p:cNvSpPr>
                <p:nvPr/>
              </p:nvSpPr>
              <p:spPr bwMode="auto">
                <a:xfrm>
                  <a:off x="1210" y="650"/>
                  <a:ext cx="82" cy="8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7" name="Oval 3473"/>
                <p:cNvSpPr>
                  <a:spLocks noChangeArrowheads="1"/>
                </p:cNvSpPr>
                <p:nvPr/>
              </p:nvSpPr>
              <p:spPr bwMode="auto">
                <a:xfrm>
                  <a:off x="1212" y="652"/>
                  <a:ext cx="78" cy="7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8" name="Oval 3474"/>
                <p:cNvSpPr>
                  <a:spLocks noChangeArrowheads="1"/>
                </p:cNvSpPr>
                <p:nvPr/>
              </p:nvSpPr>
              <p:spPr bwMode="auto">
                <a:xfrm>
                  <a:off x="1214" y="654"/>
                  <a:ext cx="74" cy="7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79" name="Oval 3475"/>
                <p:cNvSpPr>
                  <a:spLocks noChangeArrowheads="1"/>
                </p:cNvSpPr>
                <p:nvPr/>
              </p:nvSpPr>
              <p:spPr bwMode="auto">
                <a:xfrm>
                  <a:off x="1216" y="656"/>
                  <a:ext cx="70" cy="70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0" name="Oval 3476"/>
                <p:cNvSpPr>
                  <a:spLocks noChangeArrowheads="1"/>
                </p:cNvSpPr>
                <p:nvPr/>
              </p:nvSpPr>
              <p:spPr bwMode="auto">
                <a:xfrm>
                  <a:off x="1218" y="658"/>
                  <a:ext cx="66" cy="6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1" name="Oval 3477"/>
                <p:cNvSpPr>
                  <a:spLocks noChangeArrowheads="1"/>
                </p:cNvSpPr>
                <p:nvPr/>
              </p:nvSpPr>
              <p:spPr bwMode="auto">
                <a:xfrm>
                  <a:off x="1220" y="660"/>
                  <a:ext cx="62" cy="62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2" name="Oval 3478"/>
                <p:cNvSpPr>
                  <a:spLocks noChangeArrowheads="1"/>
                </p:cNvSpPr>
                <p:nvPr/>
              </p:nvSpPr>
              <p:spPr bwMode="auto">
                <a:xfrm>
                  <a:off x="1222" y="662"/>
                  <a:ext cx="58" cy="5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3" name="Oval 3479"/>
                <p:cNvSpPr>
                  <a:spLocks noChangeArrowheads="1"/>
                </p:cNvSpPr>
                <p:nvPr/>
              </p:nvSpPr>
              <p:spPr bwMode="auto">
                <a:xfrm>
                  <a:off x="1224" y="664"/>
                  <a:ext cx="54" cy="54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4" name="Oval 3480"/>
                <p:cNvSpPr>
                  <a:spLocks noChangeArrowheads="1"/>
                </p:cNvSpPr>
                <p:nvPr/>
              </p:nvSpPr>
              <p:spPr bwMode="auto">
                <a:xfrm>
                  <a:off x="1226" y="666"/>
                  <a:ext cx="50" cy="5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5" name="Oval 3481"/>
                <p:cNvSpPr>
                  <a:spLocks noChangeArrowheads="1"/>
                </p:cNvSpPr>
                <p:nvPr/>
              </p:nvSpPr>
              <p:spPr bwMode="auto">
                <a:xfrm>
                  <a:off x="1228" y="668"/>
                  <a:ext cx="46" cy="4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6" name="Oval 3482"/>
                <p:cNvSpPr>
                  <a:spLocks noChangeArrowheads="1"/>
                </p:cNvSpPr>
                <p:nvPr/>
              </p:nvSpPr>
              <p:spPr bwMode="auto">
                <a:xfrm>
                  <a:off x="1230" y="670"/>
                  <a:ext cx="42" cy="42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7" name="Oval 3483"/>
                <p:cNvSpPr>
                  <a:spLocks noChangeArrowheads="1"/>
                </p:cNvSpPr>
                <p:nvPr/>
              </p:nvSpPr>
              <p:spPr bwMode="auto">
                <a:xfrm>
                  <a:off x="1232" y="672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8" name="Oval 3484"/>
                <p:cNvSpPr>
                  <a:spLocks noChangeArrowheads="1"/>
                </p:cNvSpPr>
                <p:nvPr/>
              </p:nvSpPr>
              <p:spPr bwMode="auto">
                <a:xfrm>
                  <a:off x="1234" y="674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89" name="Oval 3485"/>
                <p:cNvSpPr>
                  <a:spLocks noChangeArrowheads="1"/>
                </p:cNvSpPr>
                <p:nvPr/>
              </p:nvSpPr>
              <p:spPr bwMode="auto">
                <a:xfrm>
                  <a:off x="1236" y="676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90" name="Oval 3486"/>
                <p:cNvSpPr>
                  <a:spLocks noChangeArrowheads="1"/>
                </p:cNvSpPr>
                <p:nvPr/>
              </p:nvSpPr>
              <p:spPr bwMode="auto">
                <a:xfrm>
                  <a:off x="1238" y="678"/>
                  <a:ext cx="26" cy="2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91" name="Oval 3487"/>
                <p:cNvSpPr>
                  <a:spLocks noChangeArrowheads="1"/>
                </p:cNvSpPr>
                <p:nvPr/>
              </p:nvSpPr>
              <p:spPr bwMode="auto">
                <a:xfrm>
                  <a:off x="1240" y="680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92" name="Oval 3488"/>
                <p:cNvSpPr>
                  <a:spLocks noChangeArrowheads="1"/>
                </p:cNvSpPr>
                <p:nvPr/>
              </p:nvSpPr>
              <p:spPr bwMode="auto">
                <a:xfrm>
                  <a:off x="1242" y="682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93" name="Oval 3489"/>
                <p:cNvSpPr>
                  <a:spLocks noChangeArrowheads="1"/>
                </p:cNvSpPr>
                <p:nvPr/>
              </p:nvSpPr>
              <p:spPr bwMode="auto">
                <a:xfrm>
                  <a:off x="1244" y="684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94" name="Oval 3490"/>
                <p:cNvSpPr>
                  <a:spLocks noChangeArrowheads="1"/>
                </p:cNvSpPr>
                <p:nvPr/>
              </p:nvSpPr>
              <p:spPr bwMode="auto">
                <a:xfrm>
                  <a:off x="1246" y="686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95" name="Oval 3491"/>
                <p:cNvSpPr>
                  <a:spLocks noChangeArrowheads="1"/>
                </p:cNvSpPr>
                <p:nvPr/>
              </p:nvSpPr>
              <p:spPr bwMode="auto">
                <a:xfrm>
                  <a:off x="1248" y="688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396" name="Group 3492"/>
              <p:cNvGrpSpPr>
                <a:grpSpLocks/>
              </p:cNvGrpSpPr>
              <p:nvPr/>
            </p:nvGrpSpPr>
            <p:grpSpPr bwMode="auto">
              <a:xfrm>
                <a:off x="1084" y="522"/>
                <a:ext cx="320" cy="320"/>
                <a:chOff x="1084" y="522"/>
                <a:chExt cx="320" cy="320"/>
              </a:xfrm>
            </p:grpSpPr>
            <p:sp>
              <p:nvSpPr>
                <p:cNvPr id="1663397" name="Oval 3493"/>
                <p:cNvSpPr>
                  <a:spLocks noChangeArrowheads="1"/>
                </p:cNvSpPr>
                <p:nvPr/>
              </p:nvSpPr>
              <p:spPr bwMode="auto">
                <a:xfrm>
                  <a:off x="1084" y="522"/>
                  <a:ext cx="320" cy="320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98" name="Oval 3494"/>
                <p:cNvSpPr>
                  <a:spLocks noChangeArrowheads="1"/>
                </p:cNvSpPr>
                <p:nvPr/>
              </p:nvSpPr>
              <p:spPr bwMode="auto">
                <a:xfrm>
                  <a:off x="1086" y="524"/>
                  <a:ext cx="314" cy="314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399" name="Oval 3495"/>
                <p:cNvSpPr>
                  <a:spLocks noChangeArrowheads="1"/>
                </p:cNvSpPr>
                <p:nvPr/>
              </p:nvSpPr>
              <p:spPr bwMode="auto">
                <a:xfrm>
                  <a:off x="1088" y="526"/>
                  <a:ext cx="310" cy="310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0" name="Oval 3496"/>
                <p:cNvSpPr>
                  <a:spLocks noChangeArrowheads="1"/>
                </p:cNvSpPr>
                <p:nvPr/>
              </p:nvSpPr>
              <p:spPr bwMode="auto">
                <a:xfrm>
                  <a:off x="1090" y="528"/>
                  <a:ext cx="306" cy="306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1" name="Oval 3497"/>
                <p:cNvSpPr>
                  <a:spLocks noChangeArrowheads="1"/>
                </p:cNvSpPr>
                <p:nvPr/>
              </p:nvSpPr>
              <p:spPr bwMode="auto">
                <a:xfrm>
                  <a:off x="1092" y="530"/>
                  <a:ext cx="302" cy="302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2" name="Oval 3498"/>
                <p:cNvSpPr>
                  <a:spLocks noChangeArrowheads="1"/>
                </p:cNvSpPr>
                <p:nvPr/>
              </p:nvSpPr>
              <p:spPr bwMode="auto">
                <a:xfrm>
                  <a:off x="1094" y="532"/>
                  <a:ext cx="298" cy="298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3" name="Oval 3499"/>
                <p:cNvSpPr>
                  <a:spLocks noChangeArrowheads="1"/>
                </p:cNvSpPr>
                <p:nvPr/>
              </p:nvSpPr>
              <p:spPr bwMode="auto">
                <a:xfrm>
                  <a:off x="1096" y="534"/>
                  <a:ext cx="294" cy="294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4" name="Oval 3500"/>
                <p:cNvSpPr>
                  <a:spLocks noChangeArrowheads="1"/>
                </p:cNvSpPr>
                <p:nvPr/>
              </p:nvSpPr>
              <p:spPr bwMode="auto">
                <a:xfrm>
                  <a:off x="1098" y="536"/>
                  <a:ext cx="290" cy="290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5" name="Oval 3501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286" cy="286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6" name="Oval 3502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282" cy="282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7" name="Oval 3503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278" cy="278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8" name="Oval 3504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74" cy="274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09" name="Oval 3505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70" cy="270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0" name="Oval 3506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66" cy="26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1" name="Oval 3507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62" cy="262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2" name="Oval 3508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58" cy="258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3" name="Oval 3509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54" cy="254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4" name="Oval 3510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50" cy="250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5" name="Oval 3511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246" cy="246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6" name="Oval 3512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242" cy="242"/>
                </a:xfrm>
                <a:prstGeom prst="ellipse">
                  <a:avLst/>
                </a:prstGeom>
                <a:solidFill>
                  <a:srgbClr val="5C5C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7" name="Oval 3513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240" cy="240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8" name="Oval 3514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236" cy="236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19" name="Oval 3515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232" cy="232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0" name="Oval 3516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228" cy="228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1" name="Oval 3517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224" cy="224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2" name="Oval 3518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220" cy="220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3" name="Oval 3519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216" cy="216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4" name="Oval 3520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212" cy="212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5" name="Oval 3521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208" cy="208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6" name="Oval 3522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204" cy="204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7" name="Oval 3523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200" cy="200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8" name="Oval 3524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96" cy="196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29" name="Oval 3525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92" cy="192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0" name="Oval 3526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88" cy="188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1" name="Oval 3527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84" cy="184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2" name="Oval 3528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80" cy="180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3" name="Oval 3529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76" cy="176"/>
                </a:xfrm>
                <a:prstGeom prst="ellipse">
                  <a:avLst/>
                </a:prstGeom>
                <a:solidFill>
                  <a:srgbClr val="A4A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4" name="Oval 3530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72" cy="172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5" name="Oval 3531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68" cy="168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6" name="Oval 3532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64" cy="164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7" name="Oval 3533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60" cy="160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8" name="Oval 3534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156" cy="156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39" name="Oval 3535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152" cy="152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0" name="Oval 3536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148" cy="148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1" name="Oval 3537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144" cy="144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2" name="Oval 3538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140" cy="140"/>
                </a:xfrm>
                <a:prstGeom prst="ellipse">
                  <a:avLst/>
                </a:prstGeom>
                <a:solidFill>
                  <a:srgbClr val="C5C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3" name="Oval 3539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136" cy="136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4" name="Oval 3540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132" cy="132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5" name="Oval 3541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128" cy="128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6" name="Oval 3542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124" cy="124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7" name="Oval 3543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120" cy="120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8" name="Oval 3544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116" cy="116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49" name="Oval 3545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112" cy="112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0" name="Oval 3546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108" cy="108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1" name="Oval 3547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104" cy="104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2" name="Oval 3548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100" cy="100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3" name="Oval 3549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96" cy="96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4" name="Oval 3550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92" cy="92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5" name="Oval 3551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88" cy="88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6" name="Oval 3552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84" cy="84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7" name="Oval 3553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82" cy="8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8" name="Oval 3554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78" cy="78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59" name="Oval 3555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74" cy="74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0" name="Oval 3556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70" cy="70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1" name="Oval 3557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66" cy="6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2" name="Oval 3558"/>
                <p:cNvSpPr>
                  <a:spLocks noChangeArrowheads="1"/>
                </p:cNvSpPr>
                <p:nvPr/>
              </p:nvSpPr>
              <p:spPr bwMode="auto">
                <a:xfrm>
                  <a:off x="1214" y="652"/>
                  <a:ext cx="62" cy="62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3" name="Oval 3559"/>
                <p:cNvSpPr>
                  <a:spLocks noChangeArrowheads="1"/>
                </p:cNvSpPr>
                <p:nvPr/>
              </p:nvSpPr>
              <p:spPr bwMode="auto">
                <a:xfrm>
                  <a:off x="1216" y="654"/>
                  <a:ext cx="58" cy="58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4" name="Oval 3560"/>
                <p:cNvSpPr>
                  <a:spLocks noChangeArrowheads="1"/>
                </p:cNvSpPr>
                <p:nvPr/>
              </p:nvSpPr>
              <p:spPr bwMode="auto">
                <a:xfrm>
                  <a:off x="1218" y="656"/>
                  <a:ext cx="54" cy="5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5" name="Oval 3561"/>
                <p:cNvSpPr>
                  <a:spLocks noChangeArrowheads="1"/>
                </p:cNvSpPr>
                <p:nvPr/>
              </p:nvSpPr>
              <p:spPr bwMode="auto">
                <a:xfrm>
                  <a:off x="1220" y="658"/>
                  <a:ext cx="50" cy="50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6" name="Oval 3562"/>
                <p:cNvSpPr>
                  <a:spLocks noChangeArrowheads="1"/>
                </p:cNvSpPr>
                <p:nvPr/>
              </p:nvSpPr>
              <p:spPr bwMode="auto">
                <a:xfrm>
                  <a:off x="1222" y="660"/>
                  <a:ext cx="46" cy="4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7" name="Oval 3563"/>
                <p:cNvSpPr>
                  <a:spLocks noChangeArrowheads="1"/>
                </p:cNvSpPr>
                <p:nvPr/>
              </p:nvSpPr>
              <p:spPr bwMode="auto">
                <a:xfrm>
                  <a:off x="1224" y="662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8" name="Oval 3564"/>
                <p:cNvSpPr>
                  <a:spLocks noChangeArrowheads="1"/>
                </p:cNvSpPr>
                <p:nvPr/>
              </p:nvSpPr>
              <p:spPr bwMode="auto">
                <a:xfrm>
                  <a:off x="1226" y="664"/>
                  <a:ext cx="38" cy="38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69" name="Oval 3565"/>
                <p:cNvSpPr>
                  <a:spLocks noChangeArrowheads="1"/>
                </p:cNvSpPr>
                <p:nvPr/>
              </p:nvSpPr>
              <p:spPr bwMode="auto">
                <a:xfrm>
                  <a:off x="1228" y="666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70" name="Oval 3566"/>
                <p:cNvSpPr>
                  <a:spLocks noChangeArrowheads="1"/>
                </p:cNvSpPr>
                <p:nvPr/>
              </p:nvSpPr>
              <p:spPr bwMode="auto">
                <a:xfrm>
                  <a:off x="1230" y="668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71" name="Oval 3567"/>
                <p:cNvSpPr>
                  <a:spLocks noChangeArrowheads="1"/>
                </p:cNvSpPr>
                <p:nvPr/>
              </p:nvSpPr>
              <p:spPr bwMode="auto">
                <a:xfrm>
                  <a:off x="1232" y="670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72" name="Oval 3568"/>
                <p:cNvSpPr>
                  <a:spLocks noChangeArrowheads="1"/>
                </p:cNvSpPr>
                <p:nvPr/>
              </p:nvSpPr>
              <p:spPr bwMode="auto">
                <a:xfrm>
                  <a:off x="1234" y="672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73" name="Oval 3569"/>
                <p:cNvSpPr>
                  <a:spLocks noChangeArrowheads="1"/>
                </p:cNvSpPr>
                <p:nvPr/>
              </p:nvSpPr>
              <p:spPr bwMode="auto">
                <a:xfrm>
                  <a:off x="1236" y="674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74" name="Oval 3570"/>
                <p:cNvSpPr>
                  <a:spLocks noChangeArrowheads="1"/>
                </p:cNvSpPr>
                <p:nvPr/>
              </p:nvSpPr>
              <p:spPr bwMode="auto">
                <a:xfrm>
                  <a:off x="1238" y="676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75" name="Oval 3571"/>
                <p:cNvSpPr>
                  <a:spLocks noChangeArrowheads="1"/>
                </p:cNvSpPr>
                <p:nvPr/>
              </p:nvSpPr>
              <p:spPr bwMode="auto">
                <a:xfrm>
                  <a:off x="1240" y="678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76" name="Oval 3572"/>
                <p:cNvSpPr>
                  <a:spLocks noChangeArrowheads="1"/>
                </p:cNvSpPr>
                <p:nvPr/>
              </p:nvSpPr>
              <p:spPr bwMode="auto">
                <a:xfrm>
                  <a:off x="1242" y="68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477" name="Group 3573"/>
              <p:cNvGrpSpPr>
                <a:grpSpLocks/>
              </p:cNvGrpSpPr>
              <p:nvPr/>
            </p:nvGrpSpPr>
            <p:grpSpPr bwMode="auto">
              <a:xfrm>
                <a:off x="1084" y="522"/>
                <a:ext cx="308" cy="308"/>
                <a:chOff x="1084" y="522"/>
                <a:chExt cx="308" cy="308"/>
              </a:xfrm>
            </p:grpSpPr>
            <p:sp>
              <p:nvSpPr>
                <p:cNvPr id="1663478" name="Oval 3574"/>
                <p:cNvSpPr>
                  <a:spLocks noChangeArrowheads="1"/>
                </p:cNvSpPr>
                <p:nvPr/>
              </p:nvSpPr>
              <p:spPr bwMode="auto">
                <a:xfrm>
                  <a:off x="1084" y="522"/>
                  <a:ext cx="308" cy="308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79" name="Oval 3575"/>
                <p:cNvSpPr>
                  <a:spLocks noChangeArrowheads="1"/>
                </p:cNvSpPr>
                <p:nvPr/>
              </p:nvSpPr>
              <p:spPr bwMode="auto">
                <a:xfrm>
                  <a:off x="1086" y="524"/>
                  <a:ext cx="302" cy="302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0" name="Oval 3576"/>
                <p:cNvSpPr>
                  <a:spLocks noChangeArrowheads="1"/>
                </p:cNvSpPr>
                <p:nvPr/>
              </p:nvSpPr>
              <p:spPr bwMode="auto">
                <a:xfrm>
                  <a:off x="1088" y="526"/>
                  <a:ext cx="298" cy="298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1" name="Oval 3577"/>
                <p:cNvSpPr>
                  <a:spLocks noChangeArrowheads="1"/>
                </p:cNvSpPr>
                <p:nvPr/>
              </p:nvSpPr>
              <p:spPr bwMode="auto">
                <a:xfrm>
                  <a:off x="1090" y="528"/>
                  <a:ext cx="294" cy="294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2" name="Oval 3578"/>
                <p:cNvSpPr>
                  <a:spLocks noChangeArrowheads="1"/>
                </p:cNvSpPr>
                <p:nvPr/>
              </p:nvSpPr>
              <p:spPr bwMode="auto">
                <a:xfrm>
                  <a:off x="1092" y="530"/>
                  <a:ext cx="290" cy="29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3" name="Oval 3579"/>
                <p:cNvSpPr>
                  <a:spLocks noChangeArrowheads="1"/>
                </p:cNvSpPr>
                <p:nvPr/>
              </p:nvSpPr>
              <p:spPr bwMode="auto">
                <a:xfrm>
                  <a:off x="1094" y="532"/>
                  <a:ext cx="286" cy="28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4" name="Oval 3580"/>
                <p:cNvSpPr>
                  <a:spLocks noChangeArrowheads="1"/>
                </p:cNvSpPr>
                <p:nvPr/>
              </p:nvSpPr>
              <p:spPr bwMode="auto">
                <a:xfrm>
                  <a:off x="1096" y="534"/>
                  <a:ext cx="282" cy="282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5" name="Oval 3581"/>
                <p:cNvSpPr>
                  <a:spLocks noChangeArrowheads="1"/>
                </p:cNvSpPr>
                <p:nvPr/>
              </p:nvSpPr>
              <p:spPr bwMode="auto">
                <a:xfrm>
                  <a:off x="1098" y="536"/>
                  <a:ext cx="278" cy="278"/>
                </a:xfrm>
                <a:prstGeom prst="ellipse">
                  <a:avLst/>
                </a:prstGeom>
                <a:solidFill>
                  <a:srgbClr val="2C2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6" name="Oval 3582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274" cy="274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7" name="Oval 3583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270" cy="270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8" name="Oval 3584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266" cy="266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89" name="Oval 3585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62" cy="262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0" name="Oval 3586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58" cy="25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1" name="Oval 3587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54" cy="25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2" name="Oval 3588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50" cy="25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3" name="Oval 3589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46" cy="24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4" name="Oval 3590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42" cy="24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5" name="Oval 3591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38" cy="238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6" name="Oval 3592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234" cy="234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7" name="Oval 3593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232" cy="23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8" name="Oval 3594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228" cy="228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499" name="Oval 3595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224" cy="224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0" name="Oval 3596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220" cy="220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1" name="Oval 3597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216" cy="216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2" name="Oval 3598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212" cy="212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3" name="Oval 3599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208" cy="208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4" name="Oval 3600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204" cy="20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5" name="Oval 3601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200" cy="200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6" name="Oval 3602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96" cy="196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7" name="Oval 3603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92" cy="192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8" name="Oval 3604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88" cy="188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09" name="Oval 3605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84" cy="184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0" name="Oval 3606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80" cy="180"/>
                </a:xfrm>
                <a:prstGeom prst="ellipse">
                  <a:avLst/>
                </a:prstGeom>
                <a:solidFill>
                  <a:srgbClr val="999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1" name="Oval 3607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76" cy="176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2" name="Oval 3608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72" cy="172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3" name="Oval 3609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68" cy="168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4" name="Oval 3610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64" cy="16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5" name="Oval 3611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60" cy="160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6" name="Oval 3612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56" cy="156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7" name="Oval 3613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52" cy="152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8" name="Oval 3614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48" cy="148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19" name="Oval 3615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144" cy="14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0" name="Oval 3616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140" cy="140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1" name="Oval 3617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136" cy="136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2" name="Oval 3618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132" cy="132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3" name="Oval 3619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128" cy="128"/>
                </a:xfrm>
                <a:prstGeom prst="ellipse">
                  <a:avLst/>
                </a:prstGeom>
                <a:solidFill>
                  <a:srgbClr val="CBC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4" name="Oval 3620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124" cy="12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5" name="Oval 3621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120" cy="12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6" name="Oval 3622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116" cy="116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7" name="Oval 3623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112" cy="112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8" name="Oval 3624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108" cy="108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29" name="Oval 3625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104" cy="104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0" name="Oval 3626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100" cy="10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1" name="Oval 3627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96" cy="9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2" name="Oval 3628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92" cy="9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3" name="Oval 3629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88" cy="88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4" name="Oval 3630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84" cy="84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5" name="Oval 3631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80" cy="8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6" name="Oval 3632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78" cy="78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7" name="Oval 3633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74" cy="74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8" name="Oval 3634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70" cy="7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39" name="Oval 3635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66" cy="6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0" name="Oval 3636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62" cy="62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1" name="Oval 3637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58" cy="58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2" name="Oval 3638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54" cy="5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3" name="Oval 3639"/>
                <p:cNvSpPr>
                  <a:spLocks noChangeArrowheads="1"/>
                </p:cNvSpPr>
                <p:nvPr/>
              </p:nvSpPr>
              <p:spPr bwMode="auto">
                <a:xfrm>
                  <a:off x="1214" y="652"/>
                  <a:ext cx="50" cy="50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4" name="Oval 3640"/>
                <p:cNvSpPr>
                  <a:spLocks noChangeArrowheads="1"/>
                </p:cNvSpPr>
                <p:nvPr/>
              </p:nvSpPr>
              <p:spPr bwMode="auto">
                <a:xfrm>
                  <a:off x="1216" y="654"/>
                  <a:ext cx="46" cy="4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5" name="Oval 3641"/>
                <p:cNvSpPr>
                  <a:spLocks noChangeArrowheads="1"/>
                </p:cNvSpPr>
                <p:nvPr/>
              </p:nvSpPr>
              <p:spPr bwMode="auto">
                <a:xfrm>
                  <a:off x="1218" y="656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6" name="Oval 3642"/>
                <p:cNvSpPr>
                  <a:spLocks noChangeArrowheads="1"/>
                </p:cNvSpPr>
                <p:nvPr/>
              </p:nvSpPr>
              <p:spPr bwMode="auto">
                <a:xfrm>
                  <a:off x="1220" y="658"/>
                  <a:ext cx="38" cy="3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7" name="Oval 3643"/>
                <p:cNvSpPr>
                  <a:spLocks noChangeArrowheads="1"/>
                </p:cNvSpPr>
                <p:nvPr/>
              </p:nvSpPr>
              <p:spPr bwMode="auto">
                <a:xfrm>
                  <a:off x="1222" y="660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8" name="Oval 3644"/>
                <p:cNvSpPr>
                  <a:spLocks noChangeArrowheads="1"/>
                </p:cNvSpPr>
                <p:nvPr/>
              </p:nvSpPr>
              <p:spPr bwMode="auto">
                <a:xfrm>
                  <a:off x="1224" y="662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49" name="Oval 3645"/>
                <p:cNvSpPr>
                  <a:spLocks noChangeArrowheads="1"/>
                </p:cNvSpPr>
                <p:nvPr/>
              </p:nvSpPr>
              <p:spPr bwMode="auto">
                <a:xfrm>
                  <a:off x="1226" y="664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50" name="Oval 3646"/>
                <p:cNvSpPr>
                  <a:spLocks noChangeArrowheads="1"/>
                </p:cNvSpPr>
                <p:nvPr/>
              </p:nvSpPr>
              <p:spPr bwMode="auto">
                <a:xfrm>
                  <a:off x="1228" y="666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51" name="Oval 3647"/>
                <p:cNvSpPr>
                  <a:spLocks noChangeArrowheads="1"/>
                </p:cNvSpPr>
                <p:nvPr/>
              </p:nvSpPr>
              <p:spPr bwMode="auto">
                <a:xfrm>
                  <a:off x="1230" y="668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52" name="Oval 3648"/>
                <p:cNvSpPr>
                  <a:spLocks noChangeArrowheads="1"/>
                </p:cNvSpPr>
                <p:nvPr/>
              </p:nvSpPr>
              <p:spPr bwMode="auto">
                <a:xfrm>
                  <a:off x="1232" y="670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53" name="Oval 3649"/>
                <p:cNvSpPr>
                  <a:spLocks noChangeArrowheads="1"/>
                </p:cNvSpPr>
                <p:nvPr/>
              </p:nvSpPr>
              <p:spPr bwMode="auto">
                <a:xfrm>
                  <a:off x="1234" y="67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54" name="Oval 3650"/>
                <p:cNvSpPr>
                  <a:spLocks noChangeArrowheads="1"/>
                </p:cNvSpPr>
                <p:nvPr/>
              </p:nvSpPr>
              <p:spPr bwMode="auto">
                <a:xfrm>
                  <a:off x="1236" y="674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555" name="Group 3651"/>
              <p:cNvGrpSpPr>
                <a:grpSpLocks/>
              </p:cNvGrpSpPr>
              <p:nvPr/>
            </p:nvGrpSpPr>
            <p:grpSpPr bwMode="auto">
              <a:xfrm>
                <a:off x="1084" y="522"/>
                <a:ext cx="308" cy="308"/>
                <a:chOff x="1084" y="522"/>
                <a:chExt cx="308" cy="308"/>
              </a:xfrm>
            </p:grpSpPr>
            <p:sp>
              <p:nvSpPr>
                <p:cNvPr id="1663556" name="Oval 3652"/>
                <p:cNvSpPr>
                  <a:spLocks noChangeArrowheads="1"/>
                </p:cNvSpPr>
                <p:nvPr/>
              </p:nvSpPr>
              <p:spPr bwMode="auto">
                <a:xfrm>
                  <a:off x="1084" y="522"/>
                  <a:ext cx="308" cy="308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57" name="Oval 3653"/>
                <p:cNvSpPr>
                  <a:spLocks noChangeArrowheads="1"/>
                </p:cNvSpPr>
                <p:nvPr/>
              </p:nvSpPr>
              <p:spPr bwMode="auto">
                <a:xfrm>
                  <a:off x="1086" y="524"/>
                  <a:ext cx="302" cy="302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58" name="Oval 3654"/>
                <p:cNvSpPr>
                  <a:spLocks noChangeArrowheads="1"/>
                </p:cNvSpPr>
                <p:nvPr/>
              </p:nvSpPr>
              <p:spPr bwMode="auto">
                <a:xfrm>
                  <a:off x="1088" y="526"/>
                  <a:ext cx="298" cy="298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59" name="Oval 3655"/>
                <p:cNvSpPr>
                  <a:spLocks noChangeArrowheads="1"/>
                </p:cNvSpPr>
                <p:nvPr/>
              </p:nvSpPr>
              <p:spPr bwMode="auto">
                <a:xfrm>
                  <a:off x="1090" y="528"/>
                  <a:ext cx="294" cy="294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0" name="Oval 3656"/>
                <p:cNvSpPr>
                  <a:spLocks noChangeArrowheads="1"/>
                </p:cNvSpPr>
                <p:nvPr/>
              </p:nvSpPr>
              <p:spPr bwMode="auto">
                <a:xfrm>
                  <a:off x="1092" y="530"/>
                  <a:ext cx="290" cy="29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1" name="Oval 3657"/>
                <p:cNvSpPr>
                  <a:spLocks noChangeArrowheads="1"/>
                </p:cNvSpPr>
                <p:nvPr/>
              </p:nvSpPr>
              <p:spPr bwMode="auto">
                <a:xfrm>
                  <a:off x="1094" y="532"/>
                  <a:ext cx="286" cy="28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2" name="Oval 3658"/>
                <p:cNvSpPr>
                  <a:spLocks noChangeArrowheads="1"/>
                </p:cNvSpPr>
                <p:nvPr/>
              </p:nvSpPr>
              <p:spPr bwMode="auto">
                <a:xfrm>
                  <a:off x="1096" y="534"/>
                  <a:ext cx="282" cy="282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3" name="Oval 3659"/>
                <p:cNvSpPr>
                  <a:spLocks noChangeArrowheads="1"/>
                </p:cNvSpPr>
                <p:nvPr/>
              </p:nvSpPr>
              <p:spPr bwMode="auto">
                <a:xfrm>
                  <a:off x="1098" y="536"/>
                  <a:ext cx="278" cy="278"/>
                </a:xfrm>
                <a:prstGeom prst="ellipse">
                  <a:avLst/>
                </a:prstGeom>
                <a:solidFill>
                  <a:srgbClr val="2C2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4" name="Oval 3660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274" cy="274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5" name="Oval 3661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270" cy="270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6" name="Oval 3662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266" cy="266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7" name="Oval 3663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62" cy="262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8" name="Oval 3664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58" cy="25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69" name="Oval 3665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54" cy="25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0" name="Oval 3666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50" cy="25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1" name="Oval 3667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46" cy="24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2" name="Oval 3668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42" cy="24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3" name="Oval 3669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38" cy="238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4" name="Oval 3670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234" cy="234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5" name="Oval 3671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232" cy="23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6" name="Oval 3672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228" cy="228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7" name="Oval 3673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224" cy="224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8" name="Oval 3674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220" cy="220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79" name="Oval 3675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216" cy="216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0" name="Oval 3676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212" cy="212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1" name="Oval 3677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208" cy="208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2" name="Oval 3678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204" cy="20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3" name="Oval 3679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200" cy="200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4" name="Oval 3680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96" cy="196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5" name="Oval 3681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92" cy="192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6" name="Oval 3682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88" cy="188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7" name="Oval 3683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84" cy="184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8" name="Oval 3684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80" cy="180"/>
                </a:xfrm>
                <a:prstGeom prst="ellipse">
                  <a:avLst/>
                </a:prstGeom>
                <a:solidFill>
                  <a:srgbClr val="999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89" name="Oval 3685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76" cy="176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0" name="Oval 3686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72" cy="172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1" name="Oval 3687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68" cy="168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2" name="Oval 3688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64" cy="16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3" name="Oval 3689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60" cy="160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4" name="Oval 3690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56" cy="156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5" name="Oval 3691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52" cy="152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6" name="Oval 3692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48" cy="148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7" name="Oval 3693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144" cy="14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8" name="Oval 3694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140" cy="140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599" name="Oval 3695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136" cy="136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0" name="Oval 3696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132" cy="132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1" name="Oval 3697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128" cy="128"/>
                </a:xfrm>
                <a:prstGeom prst="ellipse">
                  <a:avLst/>
                </a:prstGeom>
                <a:solidFill>
                  <a:srgbClr val="CBC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2" name="Oval 3698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124" cy="12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3" name="Oval 3699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120" cy="12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4" name="Oval 3700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116" cy="116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5" name="Oval 3701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112" cy="112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6" name="Oval 3702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108" cy="108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7" name="Oval 3703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104" cy="104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8" name="Oval 3704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100" cy="10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09" name="Oval 3705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96" cy="9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0" name="Oval 3706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92" cy="9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1" name="Oval 3707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88" cy="88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2" name="Oval 3708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84" cy="84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3" name="Oval 3709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80" cy="8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4" name="Oval 3710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78" cy="78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5" name="Oval 3711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74" cy="74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6" name="Oval 3712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70" cy="7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7" name="Oval 3713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66" cy="6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8" name="Oval 3714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62" cy="62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19" name="Oval 3715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58" cy="58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0" name="Oval 3716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54" cy="5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1" name="Oval 3717"/>
                <p:cNvSpPr>
                  <a:spLocks noChangeArrowheads="1"/>
                </p:cNvSpPr>
                <p:nvPr/>
              </p:nvSpPr>
              <p:spPr bwMode="auto">
                <a:xfrm>
                  <a:off x="1214" y="652"/>
                  <a:ext cx="50" cy="50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2" name="Oval 3718"/>
                <p:cNvSpPr>
                  <a:spLocks noChangeArrowheads="1"/>
                </p:cNvSpPr>
                <p:nvPr/>
              </p:nvSpPr>
              <p:spPr bwMode="auto">
                <a:xfrm>
                  <a:off x="1216" y="654"/>
                  <a:ext cx="46" cy="4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3" name="Oval 3719"/>
                <p:cNvSpPr>
                  <a:spLocks noChangeArrowheads="1"/>
                </p:cNvSpPr>
                <p:nvPr/>
              </p:nvSpPr>
              <p:spPr bwMode="auto">
                <a:xfrm>
                  <a:off x="1218" y="656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4" name="Oval 3720"/>
                <p:cNvSpPr>
                  <a:spLocks noChangeArrowheads="1"/>
                </p:cNvSpPr>
                <p:nvPr/>
              </p:nvSpPr>
              <p:spPr bwMode="auto">
                <a:xfrm>
                  <a:off x="1220" y="658"/>
                  <a:ext cx="38" cy="3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5" name="Oval 3721"/>
                <p:cNvSpPr>
                  <a:spLocks noChangeArrowheads="1"/>
                </p:cNvSpPr>
                <p:nvPr/>
              </p:nvSpPr>
              <p:spPr bwMode="auto">
                <a:xfrm>
                  <a:off x="1222" y="660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6" name="Oval 3722"/>
                <p:cNvSpPr>
                  <a:spLocks noChangeArrowheads="1"/>
                </p:cNvSpPr>
                <p:nvPr/>
              </p:nvSpPr>
              <p:spPr bwMode="auto">
                <a:xfrm>
                  <a:off x="1224" y="662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7" name="Oval 3723"/>
                <p:cNvSpPr>
                  <a:spLocks noChangeArrowheads="1"/>
                </p:cNvSpPr>
                <p:nvPr/>
              </p:nvSpPr>
              <p:spPr bwMode="auto">
                <a:xfrm>
                  <a:off x="1226" y="664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8" name="Oval 3724"/>
                <p:cNvSpPr>
                  <a:spLocks noChangeArrowheads="1"/>
                </p:cNvSpPr>
                <p:nvPr/>
              </p:nvSpPr>
              <p:spPr bwMode="auto">
                <a:xfrm>
                  <a:off x="1228" y="666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29" name="Oval 3725"/>
                <p:cNvSpPr>
                  <a:spLocks noChangeArrowheads="1"/>
                </p:cNvSpPr>
                <p:nvPr/>
              </p:nvSpPr>
              <p:spPr bwMode="auto">
                <a:xfrm>
                  <a:off x="1230" y="668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30" name="Oval 3726"/>
                <p:cNvSpPr>
                  <a:spLocks noChangeArrowheads="1"/>
                </p:cNvSpPr>
                <p:nvPr/>
              </p:nvSpPr>
              <p:spPr bwMode="auto">
                <a:xfrm>
                  <a:off x="1232" y="670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31" name="Oval 3727"/>
                <p:cNvSpPr>
                  <a:spLocks noChangeArrowheads="1"/>
                </p:cNvSpPr>
                <p:nvPr/>
              </p:nvSpPr>
              <p:spPr bwMode="auto">
                <a:xfrm>
                  <a:off x="1234" y="67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32" name="Oval 3728"/>
                <p:cNvSpPr>
                  <a:spLocks noChangeArrowheads="1"/>
                </p:cNvSpPr>
                <p:nvPr/>
              </p:nvSpPr>
              <p:spPr bwMode="auto">
                <a:xfrm>
                  <a:off x="1236" y="674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633" name="Group 3729"/>
              <p:cNvGrpSpPr>
                <a:grpSpLocks/>
              </p:cNvGrpSpPr>
              <p:nvPr/>
            </p:nvGrpSpPr>
            <p:grpSpPr bwMode="auto">
              <a:xfrm>
                <a:off x="1084" y="522"/>
                <a:ext cx="296" cy="296"/>
                <a:chOff x="1084" y="522"/>
                <a:chExt cx="296" cy="296"/>
              </a:xfrm>
            </p:grpSpPr>
            <p:sp>
              <p:nvSpPr>
                <p:cNvPr id="1663634" name="Oval 3730"/>
                <p:cNvSpPr>
                  <a:spLocks noChangeArrowheads="1"/>
                </p:cNvSpPr>
                <p:nvPr/>
              </p:nvSpPr>
              <p:spPr bwMode="auto">
                <a:xfrm>
                  <a:off x="1084" y="522"/>
                  <a:ext cx="296" cy="296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35" name="Oval 3731"/>
                <p:cNvSpPr>
                  <a:spLocks noChangeArrowheads="1"/>
                </p:cNvSpPr>
                <p:nvPr/>
              </p:nvSpPr>
              <p:spPr bwMode="auto">
                <a:xfrm>
                  <a:off x="1086" y="524"/>
                  <a:ext cx="290" cy="290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36" name="Oval 3732"/>
                <p:cNvSpPr>
                  <a:spLocks noChangeArrowheads="1"/>
                </p:cNvSpPr>
                <p:nvPr/>
              </p:nvSpPr>
              <p:spPr bwMode="auto">
                <a:xfrm>
                  <a:off x="1088" y="526"/>
                  <a:ext cx="286" cy="286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37" name="Oval 3733"/>
                <p:cNvSpPr>
                  <a:spLocks noChangeArrowheads="1"/>
                </p:cNvSpPr>
                <p:nvPr/>
              </p:nvSpPr>
              <p:spPr bwMode="auto">
                <a:xfrm>
                  <a:off x="1090" y="528"/>
                  <a:ext cx="282" cy="282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38" name="Oval 3734"/>
                <p:cNvSpPr>
                  <a:spLocks noChangeArrowheads="1"/>
                </p:cNvSpPr>
                <p:nvPr/>
              </p:nvSpPr>
              <p:spPr bwMode="auto">
                <a:xfrm>
                  <a:off x="1092" y="530"/>
                  <a:ext cx="278" cy="278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39" name="Oval 3735"/>
                <p:cNvSpPr>
                  <a:spLocks noChangeArrowheads="1"/>
                </p:cNvSpPr>
                <p:nvPr/>
              </p:nvSpPr>
              <p:spPr bwMode="auto">
                <a:xfrm>
                  <a:off x="1094" y="532"/>
                  <a:ext cx="274" cy="274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0" name="Oval 3736"/>
                <p:cNvSpPr>
                  <a:spLocks noChangeArrowheads="1"/>
                </p:cNvSpPr>
                <p:nvPr/>
              </p:nvSpPr>
              <p:spPr bwMode="auto">
                <a:xfrm>
                  <a:off x="1096" y="534"/>
                  <a:ext cx="270" cy="270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1" name="Oval 3737"/>
                <p:cNvSpPr>
                  <a:spLocks noChangeArrowheads="1"/>
                </p:cNvSpPr>
                <p:nvPr/>
              </p:nvSpPr>
              <p:spPr bwMode="auto">
                <a:xfrm>
                  <a:off x="1098" y="536"/>
                  <a:ext cx="266" cy="266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2" name="Oval 3738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262" cy="262"/>
                </a:xfrm>
                <a:prstGeom prst="ellipse">
                  <a:avLst/>
                </a:prstGeom>
                <a:solidFill>
                  <a:srgbClr val="3333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3" name="Oval 3739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258" cy="258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4" name="Oval 3740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254" cy="254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5" name="Oval 3741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50" cy="250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6" name="Oval 3742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46" cy="24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7" name="Oval 3743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42" cy="242"/>
                </a:xfrm>
                <a:prstGeom prst="ellipse">
                  <a:avLst/>
                </a:prstGeom>
                <a:solidFill>
                  <a:srgbClr val="484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8" name="Oval 3744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38" cy="238"/>
                </a:xfrm>
                <a:prstGeom prst="ellipse">
                  <a:avLst/>
                </a:prstGeom>
                <a:solidFill>
                  <a:srgbClr val="4C4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49" name="Oval 3745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34" cy="234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0" name="Oval 3746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30" cy="230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1" name="Oval 3747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26" cy="226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2" name="Oval 3748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222" cy="222"/>
                </a:xfrm>
                <a:prstGeom prst="ellipse">
                  <a:avLst/>
                </a:prstGeom>
                <a:solidFill>
                  <a:srgbClr val="5F5F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3" name="Oval 3749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220" cy="220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4" name="Oval 3750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216" cy="216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5" name="Oval 3751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212" cy="212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6" name="Oval 3752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208" cy="208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7" name="Oval 3753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204" cy="204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8" name="Oval 3754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200" cy="200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59" name="Oval 3755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196" cy="196"/>
                </a:xfrm>
                <a:prstGeom prst="ellipse">
                  <a:avLst/>
                </a:prstGeom>
                <a:solidFill>
                  <a:srgbClr val="7F7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0" name="Oval 3756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192" cy="192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1" name="Oval 3757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188" cy="188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2" name="Oval 3758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84" cy="184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3" name="Oval 3759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80" cy="180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4" name="Oval 3760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76" cy="176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5" name="Oval 3761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72" cy="172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6" name="Oval 3762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68" cy="168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7" name="Oval 3763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64" cy="164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8" name="Oval 3764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60" cy="160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69" name="Oval 3765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56" cy="156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0" name="Oval 3766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52" cy="152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1" name="Oval 3767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48" cy="14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2" name="Oval 3768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44" cy="144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3" name="Oval 3769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40" cy="140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4" name="Oval 3770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36" cy="136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5" name="Oval 3771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132" cy="132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6" name="Oval 3772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128" cy="128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7" name="Oval 3773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124" cy="124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8" name="Oval 3774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120" cy="120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79" name="Oval 3775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116" cy="116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0" name="Oval 3776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112" cy="11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1" name="Oval 3777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108" cy="108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2" name="Oval 3778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104" cy="104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3" name="Oval 3779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100" cy="100"/>
                </a:xfrm>
                <a:prstGeom prst="ellipse">
                  <a:avLst/>
                </a:prstGeom>
                <a:solidFill>
                  <a:srgbClr val="DCD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4" name="Oval 3780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96" cy="96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5" name="Oval 3781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92" cy="92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6" name="Oval 3782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88" cy="88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7" name="Oval 3783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84" cy="84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8" name="Oval 3784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80" cy="80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89" name="Oval 3785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76" cy="76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0" name="Oval 3786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74" cy="74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1" name="Oval 3787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70" cy="70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2" name="Oval 3788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66" cy="66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3" name="Oval 3789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62" cy="62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4" name="Oval 3790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58" cy="58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5" name="Oval 3791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54" cy="54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6" name="Oval 3792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50" cy="50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7" name="Oval 3793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46" cy="46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8" name="Oval 3794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699" name="Oval 3795"/>
                <p:cNvSpPr>
                  <a:spLocks noChangeArrowheads="1"/>
                </p:cNvSpPr>
                <p:nvPr/>
              </p:nvSpPr>
              <p:spPr bwMode="auto">
                <a:xfrm>
                  <a:off x="1214" y="652"/>
                  <a:ext cx="38" cy="3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00" name="Oval 3796"/>
                <p:cNvSpPr>
                  <a:spLocks noChangeArrowheads="1"/>
                </p:cNvSpPr>
                <p:nvPr/>
              </p:nvSpPr>
              <p:spPr bwMode="auto">
                <a:xfrm>
                  <a:off x="1216" y="654"/>
                  <a:ext cx="34" cy="3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01" name="Oval 3797"/>
                <p:cNvSpPr>
                  <a:spLocks noChangeArrowheads="1"/>
                </p:cNvSpPr>
                <p:nvPr/>
              </p:nvSpPr>
              <p:spPr bwMode="auto">
                <a:xfrm>
                  <a:off x="1218" y="656"/>
                  <a:ext cx="30" cy="30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02" name="Oval 3798"/>
                <p:cNvSpPr>
                  <a:spLocks noChangeArrowheads="1"/>
                </p:cNvSpPr>
                <p:nvPr/>
              </p:nvSpPr>
              <p:spPr bwMode="auto">
                <a:xfrm>
                  <a:off x="1220" y="658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03" name="Oval 3799"/>
                <p:cNvSpPr>
                  <a:spLocks noChangeArrowheads="1"/>
                </p:cNvSpPr>
                <p:nvPr/>
              </p:nvSpPr>
              <p:spPr bwMode="auto">
                <a:xfrm>
                  <a:off x="1222" y="660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04" name="Oval 3800"/>
                <p:cNvSpPr>
                  <a:spLocks noChangeArrowheads="1"/>
                </p:cNvSpPr>
                <p:nvPr/>
              </p:nvSpPr>
              <p:spPr bwMode="auto">
                <a:xfrm>
                  <a:off x="1224" y="662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05" name="Oval 3801"/>
                <p:cNvSpPr>
                  <a:spLocks noChangeArrowheads="1"/>
                </p:cNvSpPr>
                <p:nvPr/>
              </p:nvSpPr>
              <p:spPr bwMode="auto">
                <a:xfrm>
                  <a:off x="1226" y="664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06" name="Oval 3802"/>
                <p:cNvSpPr>
                  <a:spLocks noChangeArrowheads="1"/>
                </p:cNvSpPr>
                <p:nvPr/>
              </p:nvSpPr>
              <p:spPr bwMode="auto">
                <a:xfrm>
                  <a:off x="1228" y="666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07" name="Oval 3803"/>
                <p:cNvSpPr>
                  <a:spLocks noChangeArrowheads="1"/>
                </p:cNvSpPr>
                <p:nvPr/>
              </p:nvSpPr>
              <p:spPr bwMode="auto">
                <a:xfrm>
                  <a:off x="1230" y="668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708" name="Group 3804"/>
              <p:cNvGrpSpPr>
                <a:grpSpLocks/>
              </p:cNvGrpSpPr>
              <p:nvPr/>
            </p:nvGrpSpPr>
            <p:grpSpPr bwMode="auto">
              <a:xfrm>
                <a:off x="1084" y="522"/>
                <a:ext cx="284" cy="282"/>
                <a:chOff x="1084" y="522"/>
                <a:chExt cx="284" cy="282"/>
              </a:xfrm>
            </p:grpSpPr>
            <p:sp>
              <p:nvSpPr>
                <p:cNvPr id="1663709" name="Oval 3805"/>
                <p:cNvSpPr>
                  <a:spLocks noChangeArrowheads="1"/>
                </p:cNvSpPr>
                <p:nvPr/>
              </p:nvSpPr>
              <p:spPr bwMode="auto">
                <a:xfrm>
                  <a:off x="1084" y="522"/>
                  <a:ext cx="284" cy="282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0" name="Oval 3806"/>
                <p:cNvSpPr>
                  <a:spLocks noChangeArrowheads="1"/>
                </p:cNvSpPr>
                <p:nvPr/>
              </p:nvSpPr>
              <p:spPr bwMode="auto">
                <a:xfrm>
                  <a:off x="1086" y="524"/>
                  <a:ext cx="278" cy="278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1" name="Oval 3807"/>
                <p:cNvSpPr>
                  <a:spLocks noChangeArrowheads="1"/>
                </p:cNvSpPr>
                <p:nvPr/>
              </p:nvSpPr>
              <p:spPr bwMode="auto">
                <a:xfrm>
                  <a:off x="1088" y="526"/>
                  <a:ext cx="274" cy="274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2" name="Oval 3808"/>
                <p:cNvSpPr>
                  <a:spLocks noChangeArrowheads="1"/>
                </p:cNvSpPr>
                <p:nvPr/>
              </p:nvSpPr>
              <p:spPr bwMode="auto">
                <a:xfrm>
                  <a:off x="1090" y="528"/>
                  <a:ext cx="270" cy="270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3" name="Oval 3809"/>
                <p:cNvSpPr>
                  <a:spLocks noChangeArrowheads="1"/>
                </p:cNvSpPr>
                <p:nvPr/>
              </p:nvSpPr>
              <p:spPr bwMode="auto">
                <a:xfrm>
                  <a:off x="1092" y="530"/>
                  <a:ext cx="266" cy="266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4" name="Oval 3810"/>
                <p:cNvSpPr>
                  <a:spLocks noChangeArrowheads="1"/>
                </p:cNvSpPr>
                <p:nvPr/>
              </p:nvSpPr>
              <p:spPr bwMode="auto">
                <a:xfrm>
                  <a:off x="1094" y="532"/>
                  <a:ext cx="262" cy="262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5" name="Oval 3811"/>
                <p:cNvSpPr>
                  <a:spLocks noChangeArrowheads="1"/>
                </p:cNvSpPr>
                <p:nvPr/>
              </p:nvSpPr>
              <p:spPr bwMode="auto">
                <a:xfrm>
                  <a:off x="1096" y="534"/>
                  <a:ext cx="258" cy="258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6" name="Oval 3812"/>
                <p:cNvSpPr>
                  <a:spLocks noChangeArrowheads="1"/>
                </p:cNvSpPr>
                <p:nvPr/>
              </p:nvSpPr>
              <p:spPr bwMode="auto">
                <a:xfrm>
                  <a:off x="1098" y="536"/>
                  <a:ext cx="254" cy="254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7" name="Oval 3813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250" cy="250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8" name="Oval 3814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246" cy="246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19" name="Oval 3815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242" cy="242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0" name="Oval 3816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38" cy="238"/>
                </a:xfrm>
                <a:prstGeom prst="ellipse">
                  <a:avLst/>
                </a:prstGeom>
                <a:solidFill>
                  <a:srgbClr val="4141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1" name="Oval 3817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34" cy="23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2" name="Oval 3818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30" cy="230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3" name="Oval 3819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26" cy="226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4" name="Oval 3820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22" cy="222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5" name="Oval 3821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18" cy="21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6" name="Oval 3822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14" cy="214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7" name="Oval 3823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212" cy="212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8" name="Oval 3824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208" cy="208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29" name="Oval 3825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204" cy="204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0" name="Oval 3826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200" cy="200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1" name="Oval 3827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196" cy="19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2" name="Oval 3828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192" cy="192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3" name="Oval 3829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188" cy="188"/>
                </a:xfrm>
                <a:prstGeom prst="ellipse">
                  <a:avLst/>
                </a:prstGeom>
                <a:solidFill>
                  <a:srgbClr val="7F7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4" name="Oval 3830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184" cy="184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5" name="Oval 3831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180" cy="180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6" name="Oval 3832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176" cy="176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7" name="Oval 3833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72" cy="172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8" name="Oval 3834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68" cy="168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39" name="Oval 3835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64" cy="164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0" name="Oval 3836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60" cy="160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1" name="Oval 3837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56" cy="156"/>
                </a:xfrm>
                <a:prstGeom prst="ellipse">
                  <a:avLst/>
                </a:prstGeom>
                <a:solidFill>
                  <a:srgbClr val="A4A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2" name="Oval 3838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52" cy="152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3" name="Oval 3839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48" cy="148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4" name="Oval 3840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44" cy="144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5" name="Oval 3841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40" cy="140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6" name="Oval 3842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36" cy="136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7" name="Oval 3843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32" cy="132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8" name="Oval 3844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28" cy="128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49" name="Oval 3845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24" cy="124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0" name="Oval 3846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120" cy="120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1" name="Oval 3847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116" cy="116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2" name="Oval 3848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112" cy="112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3" name="Oval 3849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108" cy="108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4" name="Oval 3850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104" cy="104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5" name="Oval 3851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100" cy="100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6" name="Oval 3852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96" cy="96"/>
                </a:xfrm>
                <a:prstGeom prst="ellipse">
                  <a:avLst/>
                </a:prstGeom>
                <a:solidFill>
                  <a:srgbClr val="DCD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7" name="Oval 3853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92" cy="92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8" name="Oval 3854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88" cy="88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59" name="Oval 3855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84" cy="8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0" name="Oval 3856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80" cy="80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1" name="Oval 3857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76" cy="76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2" name="Oval 3858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72" cy="72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3" name="Oval 3859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70" cy="70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4" name="Oval 3860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66" cy="66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5" name="Oval 3861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62" cy="62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6" name="Oval 3862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58" cy="58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7" name="Oval 3863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54" cy="54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8" name="Oval 3864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50" cy="50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69" name="Oval 3865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46" cy="46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0" name="Oval 3866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42" cy="42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1" name="Oval 3867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38" cy="38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2" name="Oval 3868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34" cy="3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3" name="Oval 3869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30" cy="30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4" name="Oval 3870"/>
                <p:cNvSpPr>
                  <a:spLocks noChangeArrowheads="1"/>
                </p:cNvSpPr>
                <p:nvPr/>
              </p:nvSpPr>
              <p:spPr bwMode="auto">
                <a:xfrm>
                  <a:off x="1214" y="652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5" name="Oval 3871"/>
                <p:cNvSpPr>
                  <a:spLocks noChangeArrowheads="1"/>
                </p:cNvSpPr>
                <p:nvPr/>
              </p:nvSpPr>
              <p:spPr bwMode="auto">
                <a:xfrm>
                  <a:off x="1216" y="654"/>
                  <a:ext cx="22" cy="22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6" name="Oval 3872"/>
                <p:cNvSpPr>
                  <a:spLocks noChangeArrowheads="1"/>
                </p:cNvSpPr>
                <p:nvPr/>
              </p:nvSpPr>
              <p:spPr bwMode="auto">
                <a:xfrm>
                  <a:off x="1218" y="656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7" name="Oval 3873"/>
                <p:cNvSpPr>
                  <a:spLocks noChangeArrowheads="1"/>
                </p:cNvSpPr>
                <p:nvPr/>
              </p:nvSpPr>
              <p:spPr bwMode="auto">
                <a:xfrm>
                  <a:off x="1220" y="658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8" name="Oval 3874"/>
                <p:cNvSpPr>
                  <a:spLocks noChangeArrowheads="1"/>
                </p:cNvSpPr>
                <p:nvPr/>
              </p:nvSpPr>
              <p:spPr bwMode="auto">
                <a:xfrm>
                  <a:off x="1222" y="66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79" name="Oval 3875"/>
                <p:cNvSpPr>
                  <a:spLocks noChangeArrowheads="1"/>
                </p:cNvSpPr>
                <p:nvPr/>
              </p:nvSpPr>
              <p:spPr bwMode="auto">
                <a:xfrm>
                  <a:off x="1224" y="66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780" name="Group 3876"/>
              <p:cNvGrpSpPr>
                <a:grpSpLocks/>
              </p:cNvGrpSpPr>
              <p:nvPr/>
            </p:nvGrpSpPr>
            <p:grpSpPr bwMode="auto">
              <a:xfrm>
                <a:off x="1096" y="536"/>
                <a:ext cx="258" cy="256"/>
                <a:chOff x="1096" y="536"/>
                <a:chExt cx="258" cy="256"/>
              </a:xfrm>
            </p:grpSpPr>
            <p:sp>
              <p:nvSpPr>
                <p:cNvPr id="1663781" name="Oval 3877"/>
                <p:cNvSpPr>
                  <a:spLocks noChangeArrowheads="1"/>
                </p:cNvSpPr>
                <p:nvPr/>
              </p:nvSpPr>
              <p:spPr bwMode="auto">
                <a:xfrm>
                  <a:off x="1096" y="536"/>
                  <a:ext cx="258" cy="256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82" name="Oval 3878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250" cy="250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83" name="Oval 3879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246" cy="246"/>
                </a:xfrm>
                <a:prstGeom prst="ellipse">
                  <a:avLst/>
                </a:prstGeom>
                <a:solidFill>
                  <a:srgbClr val="1818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84" name="Oval 3880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242" cy="242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85" name="Oval 3881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38" cy="238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86" name="Oval 3882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34" cy="234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87" name="Oval 3883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30" cy="230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88" name="Oval 3884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26" cy="226"/>
                </a:xfrm>
                <a:prstGeom prst="ellipse">
                  <a:avLst/>
                </a:prstGeom>
                <a:solidFill>
                  <a:srgbClr val="3333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89" name="Oval 3885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22" cy="222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0" name="Oval 3886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18" cy="218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1" name="Oval 3887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14" cy="214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2" name="Oval 3888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210" cy="210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3" name="Oval 3889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206" cy="206"/>
                </a:xfrm>
                <a:prstGeom prst="ellipse">
                  <a:avLst/>
                </a:prstGeom>
                <a:solidFill>
                  <a:srgbClr val="4C4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4" name="Oval 3890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202" cy="20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5" name="Oval 3891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198" cy="198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6" name="Oval 3892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194" cy="194"/>
                </a:xfrm>
                <a:prstGeom prst="ellipse">
                  <a:avLst/>
                </a:prstGeom>
                <a:solidFill>
                  <a:srgbClr val="5C5C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7" name="Oval 3893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192" cy="19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8" name="Oval 3894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188" cy="188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799" name="Oval 3895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184" cy="184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0" name="Oval 3896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180" cy="180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1" name="Oval 3897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176" cy="17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2" name="Oval 3898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72" cy="172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3" name="Oval 3899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68" cy="168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4" name="Oval 3900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64" cy="164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5" name="Oval 3901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60" cy="160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6" name="Oval 3902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56" cy="156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7" name="Oval 3903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52" cy="152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8" name="Oval 3904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48" cy="148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09" name="Oval 3905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44" cy="144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0" name="Oval 3906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40" cy="140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1" name="Oval 3907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36" cy="136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2" name="Oval 3908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32" cy="132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3" name="Oval 3909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28" cy="12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4" name="Oval 3910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24" cy="124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5" name="Oval 3911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120" cy="120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6" name="Oval 3912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116" cy="116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7" name="Oval 3913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112" cy="112"/>
                </a:xfrm>
                <a:prstGeom prst="ellipse">
                  <a:avLst/>
                </a:prstGeom>
                <a:solidFill>
                  <a:srgbClr val="C5C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8" name="Oval 3914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108" cy="108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19" name="Oval 3915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104" cy="104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0" name="Oval 3916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100" cy="10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1" name="Oval 3917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96" cy="96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2" name="Oval 3918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92" cy="92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3" name="Oval 3919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88" cy="88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4" name="Oval 3920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84" cy="84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5" name="Oval 3921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80" cy="80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6" name="Oval 3922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76" cy="76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7" name="Oval 3923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72" cy="72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8" name="Oval 3924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68" cy="6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29" name="Oval 3925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66" cy="66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0" name="Oval 3926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62" cy="6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1" name="Oval 3927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58" cy="58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2" name="Oval 3928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54" cy="54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3" name="Oval 3929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50" cy="50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4" name="Oval 3930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46" cy="46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5" name="Oval 3931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42" cy="42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6" name="Oval 3932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38" cy="38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7" name="Oval 3933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34" cy="3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8" name="Oval 3934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30" cy="30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39" name="Oval 3935"/>
                <p:cNvSpPr>
                  <a:spLocks noChangeArrowheads="1"/>
                </p:cNvSpPr>
                <p:nvPr/>
              </p:nvSpPr>
              <p:spPr bwMode="auto">
                <a:xfrm>
                  <a:off x="1214" y="652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40" name="Oval 3936"/>
                <p:cNvSpPr>
                  <a:spLocks noChangeArrowheads="1"/>
                </p:cNvSpPr>
                <p:nvPr/>
              </p:nvSpPr>
              <p:spPr bwMode="auto">
                <a:xfrm>
                  <a:off x="1216" y="654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41" name="Oval 3937"/>
                <p:cNvSpPr>
                  <a:spLocks noChangeArrowheads="1"/>
                </p:cNvSpPr>
                <p:nvPr/>
              </p:nvSpPr>
              <p:spPr bwMode="auto">
                <a:xfrm>
                  <a:off x="1218" y="656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42" name="Oval 3938"/>
                <p:cNvSpPr>
                  <a:spLocks noChangeArrowheads="1"/>
                </p:cNvSpPr>
                <p:nvPr/>
              </p:nvSpPr>
              <p:spPr bwMode="auto">
                <a:xfrm>
                  <a:off x="1220" y="658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43" name="Oval 3939"/>
                <p:cNvSpPr>
                  <a:spLocks noChangeArrowheads="1"/>
                </p:cNvSpPr>
                <p:nvPr/>
              </p:nvSpPr>
              <p:spPr bwMode="auto">
                <a:xfrm>
                  <a:off x="1222" y="66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44" name="Oval 3940"/>
                <p:cNvSpPr>
                  <a:spLocks noChangeArrowheads="1"/>
                </p:cNvSpPr>
                <p:nvPr/>
              </p:nvSpPr>
              <p:spPr bwMode="auto">
                <a:xfrm>
                  <a:off x="1224" y="66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845" name="Group 3941"/>
              <p:cNvGrpSpPr>
                <a:grpSpLocks/>
              </p:cNvGrpSpPr>
              <p:nvPr/>
            </p:nvGrpSpPr>
            <p:grpSpPr bwMode="auto">
              <a:xfrm>
                <a:off x="1096" y="536"/>
                <a:ext cx="246" cy="242"/>
                <a:chOff x="1096" y="536"/>
                <a:chExt cx="246" cy="242"/>
              </a:xfrm>
            </p:grpSpPr>
            <p:sp>
              <p:nvSpPr>
                <p:cNvPr id="1663846" name="Oval 3942"/>
                <p:cNvSpPr>
                  <a:spLocks noChangeArrowheads="1"/>
                </p:cNvSpPr>
                <p:nvPr/>
              </p:nvSpPr>
              <p:spPr bwMode="auto">
                <a:xfrm>
                  <a:off x="1096" y="536"/>
                  <a:ext cx="246" cy="242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47" name="Oval 3943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238" cy="238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48" name="Oval 3944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234" cy="234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49" name="Oval 3945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230" cy="23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0" name="Oval 3946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26" cy="22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1" name="Oval 3947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22" cy="22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2" name="Oval 3948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18" cy="218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3" name="Oval 3949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14" cy="214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4" name="Oval 3950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10" cy="210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5" name="Oval 3951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06" cy="206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6" name="Oval 3952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02" cy="202"/>
                </a:xfrm>
                <a:prstGeom prst="ellipse">
                  <a:avLst/>
                </a:prstGeom>
                <a:solidFill>
                  <a:srgbClr val="4444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7" name="Oval 3953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198" cy="198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8" name="Oval 3954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194" cy="194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59" name="Oval 3955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190" cy="190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0" name="Oval 3956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186" cy="186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1" name="Oval 3957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184" cy="18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2" name="Oval 3958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180" cy="180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3" name="Oval 3959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176" cy="17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4" name="Oval 3960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172" cy="17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5" name="Oval 3961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168" cy="16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6" name="Oval 3962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164" cy="164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7" name="Oval 3963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60" cy="160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8" name="Oval 3964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56" cy="156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69" name="Oval 3965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52" cy="152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0" name="Oval 3966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48" cy="14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1" name="Oval 3967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44" cy="144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2" name="Oval 3968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40" cy="140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3" name="Oval 3969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36" cy="136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4" name="Oval 3970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32" cy="132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5" name="Oval 3971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28" cy="128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6" name="Oval 3972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24" cy="124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7" name="Oval 3973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20" cy="120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8" name="Oval 3974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16" cy="116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79" name="Oval 3975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12" cy="11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0" name="Oval 3976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108" cy="108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1" name="Oval 3977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104" cy="104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2" name="Oval 3978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100" cy="100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3" name="Oval 3979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96" cy="9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4" name="Oval 3980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92" cy="9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5" name="Oval 3981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88" cy="88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6" name="Oval 3982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84" cy="8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7" name="Oval 3983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80" cy="80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8" name="Oval 3984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76" cy="7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89" name="Oval 3985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72" cy="7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0" name="Oval 3986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68" cy="68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1" name="Oval 3987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64" cy="64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2" name="Oval 3988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62" cy="6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3" name="Oval 3989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58" cy="5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4" name="Oval 3990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54" cy="5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5" name="Oval 3991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50" cy="5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6" name="Oval 3992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46" cy="46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7" name="Oval 3993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42" cy="4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8" name="Oval 3994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38" cy="3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899" name="Oval 3995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34" cy="3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00" name="Oval 3996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30" cy="30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01" name="Oval 3997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02" name="Oval 3998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03" name="Oval 3999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04" name="Oval 4000"/>
                <p:cNvSpPr>
                  <a:spLocks noChangeArrowheads="1"/>
                </p:cNvSpPr>
                <p:nvPr/>
              </p:nvSpPr>
              <p:spPr bwMode="auto">
                <a:xfrm>
                  <a:off x="1214" y="652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05" name="Oval 4001"/>
                <p:cNvSpPr>
                  <a:spLocks noChangeArrowheads="1"/>
                </p:cNvSpPr>
                <p:nvPr/>
              </p:nvSpPr>
              <p:spPr bwMode="auto">
                <a:xfrm>
                  <a:off x="1216" y="654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06" name="Oval 4002"/>
                <p:cNvSpPr>
                  <a:spLocks noChangeArrowheads="1"/>
                </p:cNvSpPr>
                <p:nvPr/>
              </p:nvSpPr>
              <p:spPr bwMode="auto">
                <a:xfrm>
                  <a:off x="1218" y="656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907" name="Group 4003"/>
              <p:cNvGrpSpPr>
                <a:grpSpLocks/>
              </p:cNvGrpSpPr>
              <p:nvPr/>
            </p:nvGrpSpPr>
            <p:grpSpPr bwMode="auto">
              <a:xfrm>
                <a:off x="1096" y="536"/>
                <a:ext cx="246" cy="242"/>
                <a:chOff x="1096" y="536"/>
                <a:chExt cx="246" cy="242"/>
              </a:xfrm>
            </p:grpSpPr>
            <p:sp>
              <p:nvSpPr>
                <p:cNvPr id="1663908" name="Oval 4004"/>
                <p:cNvSpPr>
                  <a:spLocks noChangeArrowheads="1"/>
                </p:cNvSpPr>
                <p:nvPr/>
              </p:nvSpPr>
              <p:spPr bwMode="auto">
                <a:xfrm>
                  <a:off x="1096" y="536"/>
                  <a:ext cx="246" cy="242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09" name="Oval 4005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238" cy="238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0" name="Oval 4006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234" cy="234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1" name="Oval 4007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230" cy="23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2" name="Oval 4008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26" cy="22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3" name="Oval 4009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22" cy="22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4" name="Oval 4010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18" cy="218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5" name="Oval 4011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14" cy="214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6" name="Oval 4012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10" cy="210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7" name="Oval 4013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06" cy="206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8" name="Oval 4014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02" cy="202"/>
                </a:xfrm>
                <a:prstGeom prst="ellipse">
                  <a:avLst/>
                </a:prstGeom>
                <a:solidFill>
                  <a:srgbClr val="4444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19" name="Oval 4015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198" cy="198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0" name="Oval 4016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194" cy="194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1" name="Oval 4017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190" cy="190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2" name="Oval 4018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186" cy="186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3" name="Oval 4019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184" cy="18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4" name="Oval 4020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180" cy="180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5" name="Oval 4021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176" cy="17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6" name="Oval 4022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172" cy="17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7" name="Oval 4023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168" cy="16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8" name="Oval 4024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164" cy="164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29" name="Oval 4025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60" cy="160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0" name="Oval 4026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56" cy="156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1" name="Oval 4027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52" cy="152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2" name="Oval 4028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48" cy="14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3" name="Oval 4029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44" cy="144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4" name="Oval 4030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40" cy="140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5" name="Oval 4031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36" cy="136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6" name="Oval 4032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32" cy="132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7" name="Oval 4033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28" cy="128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8" name="Oval 4034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24" cy="124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39" name="Oval 4035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20" cy="120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0" name="Oval 4036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16" cy="116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1" name="Oval 4037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12" cy="11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2" name="Oval 4038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108" cy="108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3" name="Oval 4039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104" cy="104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4" name="Oval 4040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100" cy="100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5" name="Oval 4041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96" cy="9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6" name="Oval 4042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92" cy="9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7" name="Oval 4043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88" cy="88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8" name="Oval 4044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84" cy="8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49" name="Oval 4045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80" cy="80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0" name="Oval 4046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76" cy="7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1" name="Oval 4047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72" cy="7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2" name="Oval 4048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68" cy="68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3" name="Oval 4049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64" cy="64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4" name="Oval 4050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62" cy="6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5" name="Oval 4051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58" cy="5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6" name="Oval 4052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54" cy="5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7" name="Oval 4053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50" cy="5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8" name="Oval 4054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46" cy="46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59" name="Oval 4055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42" cy="4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60" name="Oval 4056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38" cy="3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61" name="Oval 4057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34" cy="3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62" name="Oval 4058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30" cy="30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63" name="Oval 4059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64" name="Oval 4060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65" name="Oval 4061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66" name="Oval 4062"/>
                <p:cNvSpPr>
                  <a:spLocks noChangeArrowheads="1"/>
                </p:cNvSpPr>
                <p:nvPr/>
              </p:nvSpPr>
              <p:spPr bwMode="auto">
                <a:xfrm>
                  <a:off x="1214" y="652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67" name="Oval 4063"/>
                <p:cNvSpPr>
                  <a:spLocks noChangeArrowheads="1"/>
                </p:cNvSpPr>
                <p:nvPr/>
              </p:nvSpPr>
              <p:spPr bwMode="auto">
                <a:xfrm>
                  <a:off x="1216" y="654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68" name="Oval 4064"/>
                <p:cNvSpPr>
                  <a:spLocks noChangeArrowheads="1"/>
                </p:cNvSpPr>
                <p:nvPr/>
              </p:nvSpPr>
              <p:spPr bwMode="auto">
                <a:xfrm>
                  <a:off x="1218" y="656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663969" name="Group 4065"/>
              <p:cNvGrpSpPr>
                <a:grpSpLocks/>
              </p:cNvGrpSpPr>
              <p:nvPr/>
            </p:nvGrpSpPr>
            <p:grpSpPr bwMode="auto">
              <a:xfrm>
                <a:off x="1096" y="536"/>
                <a:ext cx="234" cy="230"/>
                <a:chOff x="1096" y="536"/>
                <a:chExt cx="234" cy="230"/>
              </a:xfrm>
            </p:grpSpPr>
            <p:sp>
              <p:nvSpPr>
                <p:cNvPr id="1663970" name="Oval 4066"/>
                <p:cNvSpPr>
                  <a:spLocks noChangeArrowheads="1"/>
                </p:cNvSpPr>
                <p:nvPr/>
              </p:nvSpPr>
              <p:spPr bwMode="auto">
                <a:xfrm>
                  <a:off x="1096" y="536"/>
                  <a:ext cx="234" cy="230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71" name="Oval 4067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226" cy="226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72" name="Oval 4068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222" cy="222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73" name="Oval 4069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218" cy="218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74" name="Oval 4070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214" cy="214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75" name="Oval 4071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10" cy="210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76" name="Oval 4072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06" cy="206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77" name="Oval 4073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02" cy="202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78" name="Oval 4074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198" cy="198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79" name="Oval 4075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194" cy="194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0" name="Oval 4076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190" cy="190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1" name="Oval 4077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186" cy="186"/>
                </a:xfrm>
                <a:prstGeom prst="ellipse">
                  <a:avLst/>
                </a:prstGeom>
                <a:solidFill>
                  <a:srgbClr val="4C4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2" name="Oval 4078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182" cy="18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3" name="Oval 4079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178" cy="17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4" name="Oval 4080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176" cy="174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5" name="Oval 4081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172" cy="172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6" name="Oval 4082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168" cy="168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7" name="Oval 4083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164" cy="164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8" name="Oval 4084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160" cy="160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89" name="Oval 4085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156" cy="156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0" name="Oval 4086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152" cy="152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1" name="Oval 4087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48" cy="148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2" name="Oval 4088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44" cy="144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3" name="Oval 4089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40" cy="140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4" name="Oval 4090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36" cy="136"/>
                </a:xfrm>
                <a:prstGeom prst="ellipse">
                  <a:avLst/>
                </a:prstGeom>
                <a:solidFill>
                  <a:srgbClr val="999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5" name="Oval 4091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32" cy="132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6" name="Oval 4092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28" cy="128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7" name="Oval 4093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24" cy="12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8" name="Oval 4094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20" cy="120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663999" name="Oval 4095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16" cy="116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192" name="Oval 4096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12" cy="112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193" name="Oval 4097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08" cy="108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194" name="Oval 4098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04" cy="104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195" name="Oval 4099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00" cy="100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196" name="Oval 4100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96" cy="96"/>
                </a:xfrm>
                <a:prstGeom prst="ellipse">
                  <a:avLst/>
                </a:prstGeom>
                <a:solidFill>
                  <a:srgbClr val="CBC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197" name="Oval 4101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92" cy="92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198" name="Oval 4102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88" cy="88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199" name="Oval 4103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84" cy="84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0" name="Oval 4104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80" cy="80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1" name="Oval 4105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76" cy="76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2" name="Oval 4106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72" cy="72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3" name="Oval 4107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68" cy="68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4" name="Oval 4108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64" cy="64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5" name="Oval 4109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60" cy="6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6" name="Oval 4110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58" cy="58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7" name="Oval 4111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54" cy="54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8" name="Oval 4112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50" cy="50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09" name="Oval 4113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46" cy="46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0" name="Oval 4114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42" cy="42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1" name="Oval 4115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38" cy="38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2" name="Oval 4116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34" cy="34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3" name="Oval 4117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30" cy="30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4" name="Oval 4118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5" name="Oval 4119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6" name="Oval 4120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18" cy="18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7" name="Oval 4121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8" name="Oval 4122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19" name="Oval 4123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220" name="Group 4124"/>
              <p:cNvGrpSpPr>
                <a:grpSpLocks/>
              </p:cNvGrpSpPr>
              <p:nvPr/>
            </p:nvGrpSpPr>
            <p:grpSpPr bwMode="auto">
              <a:xfrm>
                <a:off x="1110" y="548"/>
                <a:ext cx="208" cy="206"/>
                <a:chOff x="1110" y="548"/>
                <a:chExt cx="208" cy="206"/>
              </a:xfrm>
            </p:grpSpPr>
            <p:sp>
              <p:nvSpPr>
                <p:cNvPr id="1928221" name="Oval 4125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08" cy="206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22" name="Oval 4126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02" cy="202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23" name="Oval 4127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198" cy="198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24" name="Oval 4128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194" cy="194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25" name="Oval 4129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190" cy="190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26" name="Oval 4130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186" cy="186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27" name="Oval 4131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182" cy="182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28" name="Oval 4132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178" cy="178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29" name="Oval 4133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174" cy="174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0" name="Oval 4134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170" cy="170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1" name="Oval 4135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166" cy="16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2" name="Oval 4136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162" cy="162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3" name="Oval 4137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158" cy="158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4" name="Oval 4138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156" cy="156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5" name="Oval 4139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152" cy="152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6" name="Oval 4140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48" cy="148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7" name="Oval 4141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44" cy="144"/>
                </a:xfrm>
                <a:prstGeom prst="ellipse">
                  <a:avLst/>
                </a:prstGeom>
                <a:solidFill>
                  <a:srgbClr val="747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8" name="Oval 4142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40" cy="140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39" name="Oval 4143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36" cy="13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0" name="Oval 4144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32" cy="132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1" name="Oval 4145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28" cy="128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2" name="Oval 4146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24" cy="124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3" name="Oval 4147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20" cy="120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4" name="Oval 4148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16" cy="116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5" name="Oval 4149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12" cy="112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6" name="Oval 4150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08" cy="108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7" name="Oval 4151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04" cy="104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8" name="Oval 4152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00" cy="100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49" name="Oval 4153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96" cy="96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0" name="Oval 4154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92" cy="92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1" name="Oval 4155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88" cy="88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2" name="Oval 4156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84" cy="8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3" name="Oval 4157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80" cy="80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4" name="Oval 4158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76" cy="76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5" name="Oval 4159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72" cy="72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6" name="Oval 4160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68" cy="68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7" name="Oval 4161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64" cy="64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8" name="Oval 4162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60" cy="60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59" name="Oval 4163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56" cy="56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0" name="Oval 4164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54" cy="54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1" name="Oval 4165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50" cy="50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2" name="Oval 4166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46" cy="46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3" name="Oval 4167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42" cy="42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4" name="Oval 4168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38" cy="38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5" name="Oval 4169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34" cy="34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6" name="Oval 4170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30" cy="3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7" name="Oval 4171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26" cy="26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8" name="Oval 4172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22" cy="2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69" name="Oval 4173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18" cy="18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70" name="Oval 4174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71" name="Oval 4175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72" name="Oval 4176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273" name="Group 4177"/>
              <p:cNvGrpSpPr>
                <a:grpSpLocks/>
              </p:cNvGrpSpPr>
              <p:nvPr/>
            </p:nvGrpSpPr>
            <p:grpSpPr bwMode="auto">
              <a:xfrm>
                <a:off x="1096" y="536"/>
                <a:ext cx="210" cy="218"/>
                <a:chOff x="1096" y="536"/>
                <a:chExt cx="210" cy="218"/>
              </a:xfrm>
            </p:grpSpPr>
            <p:sp>
              <p:nvSpPr>
                <p:cNvPr id="1928274" name="Oval 4178"/>
                <p:cNvSpPr>
                  <a:spLocks noChangeArrowheads="1"/>
                </p:cNvSpPr>
                <p:nvPr/>
              </p:nvSpPr>
              <p:spPr bwMode="auto">
                <a:xfrm>
                  <a:off x="1096" y="536"/>
                  <a:ext cx="210" cy="218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75" name="Oval 4179"/>
                <p:cNvSpPr>
                  <a:spLocks noChangeArrowheads="1"/>
                </p:cNvSpPr>
                <p:nvPr/>
              </p:nvSpPr>
              <p:spPr bwMode="auto">
                <a:xfrm>
                  <a:off x="1098" y="540"/>
                  <a:ext cx="206" cy="210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76" name="Oval 4180"/>
                <p:cNvSpPr>
                  <a:spLocks noChangeArrowheads="1"/>
                </p:cNvSpPr>
                <p:nvPr/>
              </p:nvSpPr>
              <p:spPr bwMode="auto">
                <a:xfrm>
                  <a:off x="1100" y="542"/>
                  <a:ext cx="202" cy="206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77" name="Oval 4181"/>
                <p:cNvSpPr>
                  <a:spLocks noChangeArrowheads="1"/>
                </p:cNvSpPr>
                <p:nvPr/>
              </p:nvSpPr>
              <p:spPr bwMode="auto">
                <a:xfrm>
                  <a:off x="1102" y="544"/>
                  <a:ext cx="198" cy="202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78" name="Oval 4182"/>
                <p:cNvSpPr>
                  <a:spLocks noChangeArrowheads="1"/>
                </p:cNvSpPr>
                <p:nvPr/>
              </p:nvSpPr>
              <p:spPr bwMode="auto">
                <a:xfrm>
                  <a:off x="1104" y="546"/>
                  <a:ext cx="194" cy="198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79" name="Oval 4183"/>
                <p:cNvSpPr>
                  <a:spLocks noChangeArrowheads="1"/>
                </p:cNvSpPr>
                <p:nvPr/>
              </p:nvSpPr>
              <p:spPr bwMode="auto">
                <a:xfrm>
                  <a:off x="1106" y="548"/>
                  <a:ext cx="190" cy="194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0" name="Oval 4184"/>
                <p:cNvSpPr>
                  <a:spLocks noChangeArrowheads="1"/>
                </p:cNvSpPr>
                <p:nvPr/>
              </p:nvSpPr>
              <p:spPr bwMode="auto">
                <a:xfrm>
                  <a:off x="1108" y="550"/>
                  <a:ext cx="186" cy="190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1" name="Oval 4185"/>
                <p:cNvSpPr>
                  <a:spLocks noChangeArrowheads="1"/>
                </p:cNvSpPr>
                <p:nvPr/>
              </p:nvSpPr>
              <p:spPr bwMode="auto">
                <a:xfrm>
                  <a:off x="1110" y="552"/>
                  <a:ext cx="182" cy="186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2" name="Oval 4186"/>
                <p:cNvSpPr>
                  <a:spLocks noChangeArrowheads="1"/>
                </p:cNvSpPr>
                <p:nvPr/>
              </p:nvSpPr>
              <p:spPr bwMode="auto">
                <a:xfrm>
                  <a:off x="1112" y="554"/>
                  <a:ext cx="178" cy="182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3" name="Oval 4187"/>
                <p:cNvSpPr>
                  <a:spLocks noChangeArrowheads="1"/>
                </p:cNvSpPr>
                <p:nvPr/>
              </p:nvSpPr>
              <p:spPr bwMode="auto">
                <a:xfrm>
                  <a:off x="1114" y="556"/>
                  <a:ext cx="174" cy="178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4" name="Oval 4188"/>
                <p:cNvSpPr>
                  <a:spLocks noChangeArrowheads="1"/>
                </p:cNvSpPr>
                <p:nvPr/>
              </p:nvSpPr>
              <p:spPr bwMode="auto">
                <a:xfrm>
                  <a:off x="1116" y="558"/>
                  <a:ext cx="170" cy="174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5" name="Oval 4189"/>
                <p:cNvSpPr>
                  <a:spLocks noChangeArrowheads="1"/>
                </p:cNvSpPr>
                <p:nvPr/>
              </p:nvSpPr>
              <p:spPr bwMode="auto">
                <a:xfrm>
                  <a:off x="1118" y="560"/>
                  <a:ext cx="166" cy="170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6" name="Oval 4190"/>
                <p:cNvSpPr>
                  <a:spLocks noChangeArrowheads="1"/>
                </p:cNvSpPr>
                <p:nvPr/>
              </p:nvSpPr>
              <p:spPr bwMode="auto">
                <a:xfrm>
                  <a:off x="1120" y="562"/>
                  <a:ext cx="162" cy="166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7" name="Oval 4191"/>
                <p:cNvSpPr>
                  <a:spLocks noChangeArrowheads="1"/>
                </p:cNvSpPr>
                <p:nvPr/>
              </p:nvSpPr>
              <p:spPr bwMode="auto">
                <a:xfrm>
                  <a:off x="1122" y="564"/>
                  <a:ext cx="158" cy="164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8" name="Oval 4192"/>
                <p:cNvSpPr>
                  <a:spLocks noChangeArrowheads="1"/>
                </p:cNvSpPr>
                <p:nvPr/>
              </p:nvSpPr>
              <p:spPr bwMode="auto">
                <a:xfrm>
                  <a:off x="1124" y="566"/>
                  <a:ext cx="156" cy="160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89" name="Oval 4193"/>
                <p:cNvSpPr>
                  <a:spLocks noChangeArrowheads="1"/>
                </p:cNvSpPr>
                <p:nvPr/>
              </p:nvSpPr>
              <p:spPr bwMode="auto">
                <a:xfrm>
                  <a:off x="1126" y="568"/>
                  <a:ext cx="152" cy="15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0" name="Oval 4194"/>
                <p:cNvSpPr>
                  <a:spLocks noChangeArrowheads="1"/>
                </p:cNvSpPr>
                <p:nvPr/>
              </p:nvSpPr>
              <p:spPr bwMode="auto">
                <a:xfrm>
                  <a:off x="1128" y="570"/>
                  <a:ext cx="148" cy="15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1" name="Oval 4195"/>
                <p:cNvSpPr>
                  <a:spLocks noChangeArrowheads="1"/>
                </p:cNvSpPr>
                <p:nvPr/>
              </p:nvSpPr>
              <p:spPr bwMode="auto">
                <a:xfrm>
                  <a:off x="1130" y="572"/>
                  <a:ext cx="144" cy="148"/>
                </a:xfrm>
                <a:prstGeom prst="ellipse">
                  <a:avLst/>
                </a:prstGeom>
                <a:solidFill>
                  <a:srgbClr val="777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2" name="Oval 4196"/>
                <p:cNvSpPr>
                  <a:spLocks noChangeArrowheads="1"/>
                </p:cNvSpPr>
                <p:nvPr/>
              </p:nvSpPr>
              <p:spPr bwMode="auto">
                <a:xfrm>
                  <a:off x="1132" y="574"/>
                  <a:ext cx="140" cy="14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3" name="Oval 4197"/>
                <p:cNvSpPr>
                  <a:spLocks noChangeArrowheads="1"/>
                </p:cNvSpPr>
                <p:nvPr/>
              </p:nvSpPr>
              <p:spPr bwMode="auto">
                <a:xfrm>
                  <a:off x="1134" y="576"/>
                  <a:ext cx="136" cy="140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4" name="Oval 4198"/>
                <p:cNvSpPr>
                  <a:spLocks noChangeArrowheads="1"/>
                </p:cNvSpPr>
                <p:nvPr/>
              </p:nvSpPr>
              <p:spPr bwMode="auto">
                <a:xfrm>
                  <a:off x="1136" y="578"/>
                  <a:ext cx="132" cy="136"/>
                </a:xfrm>
                <a:prstGeom prst="ellipse">
                  <a:avLst/>
                </a:prstGeom>
                <a:solidFill>
                  <a:srgbClr val="8A8A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5" name="Oval 4199"/>
                <p:cNvSpPr>
                  <a:spLocks noChangeArrowheads="1"/>
                </p:cNvSpPr>
                <p:nvPr/>
              </p:nvSpPr>
              <p:spPr bwMode="auto">
                <a:xfrm>
                  <a:off x="1138" y="580"/>
                  <a:ext cx="128" cy="132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6" name="Oval 4200"/>
                <p:cNvSpPr>
                  <a:spLocks noChangeArrowheads="1"/>
                </p:cNvSpPr>
                <p:nvPr/>
              </p:nvSpPr>
              <p:spPr bwMode="auto">
                <a:xfrm>
                  <a:off x="1140" y="582"/>
                  <a:ext cx="124" cy="128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7" name="Oval 4201"/>
                <p:cNvSpPr>
                  <a:spLocks noChangeArrowheads="1"/>
                </p:cNvSpPr>
                <p:nvPr/>
              </p:nvSpPr>
              <p:spPr bwMode="auto">
                <a:xfrm>
                  <a:off x="1142" y="584"/>
                  <a:ext cx="120" cy="124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8" name="Oval 4202"/>
                <p:cNvSpPr>
                  <a:spLocks noChangeArrowheads="1"/>
                </p:cNvSpPr>
                <p:nvPr/>
              </p:nvSpPr>
              <p:spPr bwMode="auto">
                <a:xfrm>
                  <a:off x="1144" y="586"/>
                  <a:ext cx="116" cy="120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299" name="Oval 4203"/>
                <p:cNvSpPr>
                  <a:spLocks noChangeArrowheads="1"/>
                </p:cNvSpPr>
                <p:nvPr/>
              </p:nvSpPr>
              <p:spPr bwMode="auto">
                <a:xfrm>
                  <a:off x="1146" y="588"/>
                  <a:ext cx="112" cy="116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0" name="Oval 4204"/>
                <p:cNvSpPr>
                  <a:spLocks noChangeArrowheads="1"/>
                </p:cNvSpPr>
                <p:nvPr/>
              </p:nvSpPr>
              <p:spPr bwMode="auto">
                <a:xfrm>
                  <a:off x="1148" y="590"/>
                  <a:ext cx="108" cy="112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1" name="Oval 4205"/>
                <p:cNvSpPr>
                  <a:spLocks noChangeArrowheads="1"/>
                </p:cNvSpPr>
                <p:nvPr/>
              </p:nvSpPr>
              <p:spPr bwMode="auto">
                <a:xfrm>
                  <a:off x="1148" y="592"/>
                  <a:ext cx="108" cy="10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2" name="Oval 4206"/>
                <p:cNvSpPr>
                  <a:spLocks noChangeArrowheads="1"/>
                </p:cNvSpPr>
                <p:nvPr/>
              </p:nvSpPr>
              <p:spPr bwMode="auto">
                <a:xfrm>
                  <a:off x="1150" y="594"/>
                  <a:ext cx="104" cy="104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3" name="Oval 4207"/>
                <p:cNvSpPr>
                  <a:spLocks noChangeArrowheads="1"/>
                </p:cNvSpPr>
                <p:nvPr/>
              </p:nvSpPr>
              <p:spPr bwMode="auto">
                <a:xfrm>
                  <a:off x="1152" y="596"/>
                  <a:ext cx="100" cy="100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4" name="Oval 4208"/>
                <p:cNvSpPr>
                  <a:spLocks noChangeArrowheads="1"/>
                </p:cNvSpPr>
                <p:nvPr/>
              </p:nvSpPr>
              <p:spPr bwMode="auto">
                <a:xfrm>
                  <a:off x="1154" y="598"/>
                  <a:ext cx="96" cy="96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5" name="Oval 4209"/>
                <p:cNvSpPr>
                  <a:spLocks noChangeArrowheads="1"/>
                </p:cNvSpPr>
                <p:nvPr/>
              </p:nvSpPr>
              <p:spPr bwMode="auto">
                <a:xfrm>
                  <a:off x="1156" y="600"/>
                  <a:ext cx="92" cy="92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6" name="Oval 4210"/>
                <p:cNvSpPr>
                  <a:spLocks noChangeArrowheads="1"/>
                </p:cNvSpPr>
                <p:nvPr/>
              </p:nvSpPr>
              <p:spPr bwMode="auto">
                <a:xfrm>
                  <a:off x="1158" y="602"/>
                  <a:ext cx="88" cy="88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7" name="Oval 4211"/>
                <p:cNvSpPr>
                  <a:spLocks noChangeArrowheads="1"/>
                </p:cNvSpPr>
                <p:nvPr/>
              </p:nvSpPr>
              <p:spPr bwMode="auto">
                <a:xfrm>
                  <a:off x="1160" y="604"/>
                  <a:ext cx="84" cy="84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8" name="Oval 4212"/>
                <p:cNvSpPr>
                  <a:spLocks noChangeArrowheads="1"/>
                </p:cNvSpPr>
                <p:nvPr/>
              </p:nvSpPr>
              <p:spPr bwMode="auto">
                <a:xfrm>
                  <a:off x="1162" y="606"/>
                  <a:ext cx="80" cy="80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09" name="Oval 4213"/>
                <p:cNvSpPr>
                  <a:spLocks noChangeArrowheads="1"/>
                </p:cNvSpPr>
                <p:nvPr/>
              </p:nvSpPr>
              <p:spPr bwMode="auto">
                <a:xfrm>
                  <a:off x="1164" y="608"/>
                  <a:ext cx="76" cy="76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0" name="Oval 4214"/>
                <p:cNvSpPr>
                  <a:spLocks noChangeArrowheads="1"/>
                </p:cNvSpPr>
                <p:nvPr/>
              </p:nvSpPr>
              <p:spPr bwMode="auto">
                <a:xfrm>
                  <a:off x="1166" y="610"/>
                  <a:ext cx="72" cy="7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1" name="Oval 4215"/>
                <p:cNvSpPr>
                  <a:spLocks noChangeArrowheads="1"/>
                </p:cNvSpPr>
                <p:nvPr/>
              </p:nvSpPr>
              <p:spPr bwMode="auto">
                <a:xfrm>
                  <a:off x="1168" y="612"/>
                  <a:ext cx="68" cy="68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2" name="Oval 4216"/>
                <p:cNvSpPr>
                  <a:spLocks noChangeArrowheads="1"/>
                </p:cNvSpPr>
                <p:nvPr/>
              </p:nvSpPr>
              <p:spPr bwMode="auto">
                <a:xfrm>
                  <a:off x="1170" y="614"/>
                  <a:ext cx="64" cy="6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3" name="Oval 4217"/>
                <p:cNvSpPr>
                  <a:spLocks noChangeArrowheads="1"/>
                </p:cNvSpPr>
                <p:nvPr/>
              </p:nvSpPr>
              <p:spPr bwMode="auto">
                <a:xfrm>
                  <a:off x="1172" y="616"/>
                  <a:ext cx="60" cy="60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4" name="Oval 4218"/>
                <p:cNvSpPr>
                  <a:spLocks noChangeArrowheads="1"/>
                </p:cNvSpPr>
                <p:nvPr/>
              </p:nvSpPr>
              <p:spPr bwMode="auto">
                <a:xfrm>
                  <a:off x="1174" y="618"/>
                  <a:ext cx="56" cy="56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5" name="Oval 4219"/>
                <p:cNvSpPr>
                  <a:spLocks noChangeArrowheads="1"/>
                </p:cNvSpPr>
                <p:nvPr/>
              </p:nvSpPr>
              <p:spPr bwMode="auto">
                <a:xfrm>
                  <a:off x="1176" y="620"/>
                  <a:ext cx="54" cy="54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6" name="Oval 4220"/>
                <p:cNvSpPr>
                  <a:spLocks noChangeArrowheads="1"/>
                </p:cNvSpPr>
                <p:nvPr/>
              </p:nvSpPr>
              <p:spPr bwMode="auto">
                <a:xfrm>
                  <a:off x="1178" y="622"/>
                  <a:ext cx="50" cy="5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7" name="Oval 4221"/>
                <p:cNvSpPr>
                  <a:spLocks noChangeArrowheads="1"/>
                </p:cNvSpPr>
                <p:nvPr/>
              </p:nvSpPr>
              <p:spPr bwMode="auto">
                <a:xfrm>
                  <a:off x="1180" y="624"/>
                  <a:ext cx="46" cy="4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8" name="Oval 4222"/>
                <p:cNvSpPr>
                  <a:spLocks noChangeArrowheads="1"/>
                </p:cNvSpPr>
                <p:nvPr/>
              </p:nvSpPr>
              <p:spPr bwMode="auto">
                <a:xfrm>
                  <a:off x="1182" y="626"/>
                  <a:ext cx="42" cy="42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19" name="Oval 4223"/>
                <p:cNvSpPr>
                  <a:spLocks noChangeArrowheads="1"/>
                </p:cNvSpPr>
                <p:nvPr/>
              </p:nvSpPr>
              <p:spPr bwMode="auto">
                <a:xfrm>
                  <a:off x="1184" y="628"/>
                  <a:ext cx="38" cy="3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20" name="Oval 4224"/>
                <p:cNvSpPr>
                  <a:spLocks noChangeArrowheads="1"/>
                </p:cNvSpPr>
                <p:nvPr/>
              </p:nvSpPr>
              <p:spPr bwMode="auto">
                <a:xfrm>
                  <a:off x="1186" y="630"/>
                  <a:ext cx="34" cy="34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21" name="Oval 4225"/>
                <p:cNvSpPr>
                  <a:spLocks noChangeArrowheads="1"/>
                </p:cNvSpPr>
                <p:nvPr/>
              </p:nvSpPr>
              <p:spPr bwMode="auto">
                <a:xfrm>
                  <a:off x="1188" y="632"/>
                  <a:ext cx="30" cy="30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22" name="Oval 4226"/>
                <p:cNvSpPr>
                  <a:spLocks noChangeArrowheads="1"/>
                </p:cNvSpPr>
                <p:nvPr/>
              </p:nvSpPr>
              <p:spPr bwMode="auto">
                <a:xfrm>
                  <a:off x="1190" y="634"/>
                  <a:ext cx="26" cy="2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23" name="Oval 4227"/>
                <p:cNvSpPr>
                  <a:spLocks noChangeArrowheads="1"/>
                </p:cNvSpPr>
                <p:nvPr/>
              </p:nvSpPr>
              <p:spPr bwMode="auto">
                <a:xfrm>
                  <a:off x="1192" y="636"/>
                  <a:ext cx="22" cy="2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24" name="Oval 4228"/>
                <p:cNvSpPr>
                  <a:spLocks noChangeArrowheads="1"/>
                </p:cNvSpPr>
                <p:nvPr/>
              </p:nvSpPr>
              <p:spPr bwMode="auto">
                <a:xfrm>
                  <a:off x="1194" y="638"/>
                  <a:ext cx="18" cy="18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25" name="Oval 4229"/>
                <p:cNvSpPr>
                  <a:spLocks noChangeArrowheads="1"/>
                </p:cNvSpPr>
                <p:nvPr/>
              </p:nvSpPr>
              <p:spPr bwMode="auto">
                <a:xfrm>
                  <a:off x="1196" y="640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26" name="Oval 4230"/>
                <p:cNvSpPr>
                  <a:spLocks noChangeArrowheads="1"/>
                </p:cNvSpPr>
                <p:nvPr/>
              </p:nvSpPr>
              <p:spPr bwMode="auto">
                <a:xfrm>
                  <a:off x="1198" y="64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27" name="Oval 4231"/>
                <p:cNvSpPr>
                  <a:spLocks noChangeArrowheads="1"/>
                </p:cNvSpPr>
                <p:nvPr/>
              </p:nvSpPr>
              <p:spPr bwMode="auto">
                <a:xfrm>
                  <a:off x="1200" y="644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328" name="Group 4232"/>
              <p:cNvGrpSpPr>
                <a:grpSpLocks/>
              </p:cNvGrpSpPr>
              <p:nvPr/>
            </p:nvGrpSpPr>
            <p:grpSpPr bwMode="auto">
              <a:xfrm>
                <a:off x="1110" y="548"/>
                <a:ext cx="196" cy="192"/>
                <a:chOff x="1110" y="548"/>
                <a:chExt cx="196" cy="192"/>
              </a:xfrm>
            </p:grpSpPr>
            <p:sp>
              <p:nvSpPr>
                <p:cNvPr id="1928329" name="Oval 4233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196" cy="192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0" name="Oval 4234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190" cy="188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1" name="Oval 4235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186" cy="184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2" name="Oval 4236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182" cy="180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3" name="Oval 4237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178" cy="176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4" name="Oval 4238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174" cy="172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5" name="Oval 4239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170" cy="168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6" name="Oval 4240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166" cy="164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7" name="Oval 4241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162" cy="160"/>
                </a:xfrm>
                <a:prstGeom prst="ellipse">
                  <a:avLst/>
                </a:prstGeom>
                <a:solidFill>
                  <a:srgbClr val="4444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8" name="Oval 4242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158" cy="156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39" name="Oval 4243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154" cy="15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0" name="Oval 4244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150" cy="14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1" name="Oval 4245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148" cy="144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2" name="Oval 4246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144" cy="142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3" name="Oval 4247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140" cy="138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4" name="Oval 4248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36" cy="134"/>
                </a:xfrm>
                <a:prstGeom prst="ellipse">
                  <a:avLst/>
                </a:prstGeom>
                <a:solidFill>
                  <a:srgbClr val="747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5" name="Oval 4249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32" cy="130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6" name="Oval 4250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28" cy="12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7" name="Oval 4251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24" cy="122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8" name="Oval 4252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120" cy="118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49" name="Oval 4253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116" cy="114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0" name="Oval 4254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112" cy="110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1" name="Oval 4255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108" cy="106"/>
                </a:xfrm>
                <a:prstGeom prst="ellipse">
                  <a:avLst/>
                </a:prstGeom>
                <a:solidFill>
                  <a:srgbClr val="A4A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2" name="Oval 4256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104" cy="102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3" name="Oval 4257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100" cy="98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4" name="Oval 4258"/>
                <p:cNvSpPr>
                  <a:spLocks noChangeArrowheads="1"/>
                </p:cNvSpPr>
                <p:nvPr/>
              </p:nvSpPr>
              <p:spPr bwMode="auto">
                <a:xfrm>
                  <a:off x="1160" y="596"/>
                  <a:ext cx="96" cy="96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5" name="Oval 4259"/>
                <p:cNvSpPr>
                  <a:spLocks noChangeArrowheads="1"/>
                </p:cNvSpPr>
                <p:nvPr/>
              </p:nvSpPr>
              <p:spPr bwMode="auto">
                <a:xfrm>
                  <a:off x="1162" y="598"/>
                  <a:ext cx="92" cy="92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6" name="Oval 4260"/>
                <p:cNvSpPr>
                  <a:spLocks noChangeArrowheads="1"/>
                </p:cNvSpPr>
                <p:nvPr/>
              </p:nvSpPr>
              <p:spPr bwMode="auto">
                <a:xfrm>
                  <a:off x="1164" y="600"/>
                  <a:ext cx="88" cy="88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7" name="Oval 4261"/>
                <p:cNvSpPr>
                  <a:spLocks noChangeArrowheads="1"/>
                </p:cNvSpPr>
                <p:nvPr/>
              </p:nvSpPr>
              <p:spPr bwMode="auto">
                <a:xfrm>
                  <a:off x="1166" y="602"/>
                  <a:ext cx="84" cy="84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8" name="Oval 4262"/>
                <p:cNvSpPr>
                  <a:spLocks noChangeArrowheads="1"/>
                </p:cNvSpPr>
                <p:nvPr/>
              </p:nvSpPr>
              <p:spPr bwMode="auto">
                <a:xfrm>
                  <a:off x="1168" y="604"/>
                  <a:ext cx="80" cy="80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59" name="Oval 4263"/>
                <p:cNvSpPr>
                  <a:spLocks noChangeArrowheads="1"/>
                </p:cNvSpPr>
                <p:nvPr/>
              </p:nvSpPr>
              <p:spPr bwMode="auto">
                <a:xfrm>
                  <a:off x="1170" y="606"/>
                  <a:ext cx="76" cy="76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0" name="Oval 4264"/>
                <p:cNvSpPr>
                  <a:spLocks noChangeArrowheads="1"/>
                </p:cNvSpPr>
                <p:nvPr/>
              </p:nvSpPr>
              <p:spPr bwMode="auto">
                <a:xfrm>
                  <a:off x="1172" y="608"/>
                  <a:ext cx="72" cy="72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1" name="Oval 4265"/>
                <p:cNvSpPr>
                  <a:spLocks noChangeArrowheads="1"/>
                </p:cNvSpPr>
                <p:nvPr/>
              </p:nvSpPr>
              <p:spPr bwMode="auto">
                <a:xfrm>
                  <a:off x="1174" y="610"/>
                  <a:ext cx="68" cy="68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2" name="Oval 4266"/>
                <p:cNvSpPr>
                  <a:spLocks noChangeArrowheads="1"/>
                </p:cNvSpPr>
                <p:nvPr/>
              </p:nvSpPr>
              <p:spPr bwMode="auto">
                <a:xfrm>
                  <a:off x="1176" y="612"/>
                  <a:ext cx="64" cy="64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3" name="Oval 4267"/>
                <p:cNvSpPr>
                  <a:spLocks noChangeArrowheads="1"/>
                </p:cNvSpPr>
                <p:nvPr/>
              </p:nvSpPr>
              <p:spPr bwMode="auto">
                <a:xfrm>
                  <a:off x="1178" y="614"/>
                  <a:ext cx="60" cy="60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4" name="Oval 4268"/>
                <p:cNvSpPr>
                  <a:spLocks noChangeArrowheads="1"/>
                </p:cNvSpPr>
                <p:nvPr/>
              </p:nvSpPr>
              <p:spPr bwMode="auto">
                <a:xfrm>
                  <a:off x="1180" y="616"/>
                  <a:ext cx="56" cy="5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5" name="Oval 4269"/>
                <p:cNvSpPr>
                  <a:spLocks noChangeArrowheads="1"/>
                </p:cNvSpPr>
                <p:nvPr/>
              </p:nvSpPr>
              <p:spPr bwMode="auto">
                <a:xfrm>
                  <a:off x="1182" y="618"/>
                  <a:ext cx="52" cy="52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6" name="Oval 4270"/>
                <p:cNvSpPr>
                  <a:spLocks noChangeArrowheads="1"/>
                </p:cNvSpPr>
                <p:nvPr/>
              </p:nvSpPr>
              <p:spPr bwMode="auto">
                <a:xfrm>
                  <a:off x="1184" y="620"/>
                  <a:ext cx="50" cy="50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7" name="Oval 4271"/>
                <p:cNvSpPr>
                  <a:spLocks noChangeArrowheads="1"/>
                </p:cNvSpPr>
                <p:nvPr/>
              </p:nvSpPr>
              <p:spPr bwMode="auto">
                <a:xfrm>
                  <a:off x="1186" y="622"/>
                  <a:ext cx="46" cy="46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8" name="Oval 4272"/>
                <p:cNvSpPr>
                  <a:spLocks noChangeArrowheads="1"/>
                </p:cNvSpPr>
                <p:nvPr/>
              </p:nvSpPr>
              <p:spPr bwMode="auto">
                <a:xfrm>
                  <a:off x="1188" y="624"/>
                  <a:ext cx="42" cy="42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69" name="Oval 4273"/>
                <p:cNvSpPr>
                  <a:spLocks noChangeArrowheads="1"/>
                </p:cNvSpPr>
                <p:nvPr/>
              </p:nvSpPr>
              <p:spPr bwMode="auto">
                <a:xfrm>
                  <a:off x="1190" y="626"/>
                  <a:ext cx="38" cy="38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70" name="Oval 4274"/>
                <p:cNvSpPr>
                  <a:spLocks noChangeArrowheads="1"/>
                </p:cNvSpPr>
                <p:nvPr/>
              </p:nvSpPr>
              <p:spPr bwMode="auto">
                <a:xfrm>
                  <a:off x="1192" y="628"/>
                  <a:ext cx="34" cy="3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71" name="Oval 4275"/>
                <p:cNvSpPr>
                  <a:spLocks noChangeArrowheads="1"/>
                </p:cNvSpPr>
                <p:nvPr/>
              </p:nvSpPr>
              <p:spPr bwMode="auto">
                <a:xfrm>
                  <a:off x="1194" y="630"/>
                  <a:ext cx="30" cy="3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72" name="Oval 4276"/>
                <p:cNvSpPr>
                  <a:spLocks noChangeArrowheads="1"/>
                </p:cNvSpPr>
                <p:nvPr/>
              </p:nvSpPr>
              <p:spPr bwMode="auto">
                <a:xfrm>
                  <a:off x="1196" y="632"/>
                  <a:ext cx="26" cy="2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73" name="Oval 4277"/>
                <p:cNvSpPr>
                  <a:spLocks noChangeArrowheads="1"/>
                </p:cNvSpPr>
                <p:nvPr/>
              </p:nvSpPr>
              <p:spPr bwMode="auto">
                <a:xfrm>
                  <a:off x="1198" y="634"/>
                  <a:ext cx="22" cy="2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74" name="Oval 4278"/>
                <p:cNvSpPr>
                  <a:spLocks noChangeArrowheads="1"/>
                </p:cNvSpPr>
                <p:nvPr/>
              </p:nvSpPr>
              <p:spPr bwMode="auto">
                <a:xfrm>
                  <a:off x="1200" y="636"/>
                  <a:ext cx="18" cy="18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75" name="Oval 4279"/>
                <p:cNvSpPr>
                  <a:spLocks noChangeArrowheads="1"/>
                </p:cNvSpPr>
                <p:nvPr/>
              </p:nvSpPr>
              <p:spPr bwMode="auto">
                <a:xfrm>
                  <a:off x="1202" y="638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76" name="Oval 4280"/>
                <p:cNvSpPr>
                  <a:spLocks noChangeArrowheads="1"/>
                </p:cNvSpPr>
                <p:nvPr/>
              </p:nvSpPr>
              <p:spPr bwMode="auto">
                <a:xfrm>
                  <a:off x="1204" y="64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77" name="Oval 4281"/>
                <p:cNvSpPr>
                  <a:spLocks noChangeArrowheads="1"/>
                </p:cNvSpPr>
                <p:nvPr/>
              </p:nvSpPr>
              <p:spPr bwMode="auto">
                <a:xfrm>
                  <a:off x="1206" y="64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378" name="Group 4282"/>
              <p:cNvGrpSpPr>
                <a:grpSpLocks/>
              </p:cNvGrpSpPr>
              <p:nvPr/>
            </p:nvGrpSpPr>
            <p:grpSpPr bwMode="auto">
              <a:xfrm>
                <a:off x="1110" y="548"/>
                <a:ext cx="182" cy="180"/>
                <a:chOff x="1110" y="548"/>
                <a:chExt cx="182" cy="180"/>
              </a:xfrm>
            </p:grpSpPr>
            <p:sp>
              <p:nvSpPr>
                <p:cNvPr id="1928379" name="Oval 4283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182" cy="180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0" name="Oval 4284"/>
                <p:cNvSpPr>
                  <a:spLocks noChangeArrowheads="1"/>
                </p:cNvSpPr>
                <p:nvPr/>
              </p:nvSpPr>
              <p:spPr bwMode="auto">
                <a:xfrm>
                  <a:off x="1114" y="550"/>
                  <a:ext cx="174" cy="174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1" name="Oval 4285"/>
                <p:cNvSpPr>
                  <a:spLocks noChangeArrowheads="1"/>
                </p:cNvSpPr>
                <p:nvPr/>
              </p:nvSpPr>
              <p:spPr bwMode="auto">
                <a:xfrm>
                  <a:off x="1116" y="552"/>
                  <a:ext cx="170" cy="170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2" name="Oval 4286"/>
                <p:cNvSpPr>
                  <a:spLocks noChangeArrowheads="1"/>
                </p:cNvSpPr>
                <p:nvPr/>
              </p:nvSpPr>
              <p:spPr bwMode="auto">
                <a:xfrm>
                  <a:off x="1118" y="554"/>
                  <a:ext cx="166" cy="166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3" name="Oval 4287"/>
                <p:cNvSpPr>
                  <a:spLocks noChangeArrowheads="1"/>
                </p:cNvSpPr>
                <p:nvPr/>
              </p:nvSpPr>
              <p:spPr bwMode="auto">
                <a:xfrm>
                  <a:off x="1120" y="556"/>
                  <a:ext cx="162" cy="162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4" name="Oval 4288"/>
                <p:cNvSpPr>
                  <a:spLocks noChangeArrowheads="1"/>
                </p:cNvSpPr>
                <p:nvPr/>
              </p:nvSpPr>
              <p:spPr bwMode="auto">
                <a:xfrm>
                  <a:off x="1122" y="558"/>
                  <a:ext cx="158" cy="158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5" name="Oval 4289"/>
                <p:cNvSpPr>
                  <a:spLocks noChangeArrowheads="1"/>
                </p:cNvSpPr>
                <p:nvPr/>
              </p:nvSpPr>
              <p:spPr bwMode="auto">
                <a:xfrm>
                  <a:off x="1124" y="560"/>
                  <a:ext cx="154" cy="154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6" name="Oval 4290"/>
                <p:cNvSpPr>
                  <a:spLocks noChangeArrowheads="1"/>
                </p:cNvSpPr>
                <p:nvPr/>
              </p:nvSpPr>
              <p:spPr bwMode="auto">
                <a:xfrm>
                  <a:off x="1126" y="562"/>
                  <a:ext cx="150" cy="150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7" name="Oval 4291"/>
                <p:cNvSpPr>
                  <a:spLocks noChangeArrowheads="1"/>
                </p:cNvSpPr>
                <p:nvPr/>
              </p:nvSpPr>
              <p:spPr bwMode="auto">
                <a:xfrm>
                  <a:off x="1128" y="564"/>
                  <a:ext cx="146" cy="146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8" name="Oval 4292"/>
                <p:cNvSpPr>
                  <a:spLocks noChangeArrowheads="1"/>
                </p:cNvSpPr>
                <p:nvPr/>
              </p:nvSpPr>
              <p:spPr bwMode="auto">
                <a:xfrm>
                  <a:off x="1130" y="566"/>
                  <a:ext cx="142" cy="142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89" name="Oval 4293"/>
                <p:cNvSpPr>
                  <a:spLocks noChangeArrowheads="1"/>
                </p:cNvSpPr>
                <p:nvPr/>
              </p:nvSpPr>
              <p:spPr bwMode="auto">
                <a:xfrm>
                  <a:off x="1132" y="568"/>
                  <a:ext cx="138" cy="13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0" name="Oval 4294"/>
                <p:cNvSpPr>
                  <a:spLocks noChangeArrowheads="1"/>
                </p:cNvSpPr>
                <p:nvPr/>
              </p:nvSpPr>
              <p:spPr bwMode="auto">
                <a:xfrm>
                  <a:off x="1134" y="570"/>
                  <a:ext cx="136" cy="136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1" name="Oval 4295"/>
                <p:cNvSpPr>
                  <a:spLocks noChangeArrowheads="1"/>
                </p:cNvSpPr>
                <p:nvPr/>
              </p:nvSpPr>
              <p:spPr bwMode="auto">
                <a:xfrm>
                  <a:off x="1136" y="572"/>
                  <a:ext cx="132" cy="132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2" name="Oval 4296"/>
                <p:cNvSpPr>
                  <a:spLocks noChangeArrowheads="1"/>
                </p:cNvSpPr>
                <p:nvPr/>
              </p:nvSpPr>
              <p:spPr bwMode="auto">
                <a:xfrm>
                  <a:off x="1138" y="574"/>
                  <a:ext cx="128" cy="128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3" name="Oval 4297"/>
                <p:cNvSpPr>
                  <a:spLocks noChangeArrowheads="1"/>
                </p:cNvSpPr>
                <p:nvPr/>
              </p:nvSpPr>
              <p:spPr bwMode="auto">
                <a:xfrm>
                  <a:off x="1140" y="576"/>
                  <a:ext cx="124" cy="124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4" name="Oval 4298"/>
                <p:cNvSpPr>
                  <a:spLocks noChangeArrowheads="1"/>
                </p:cNvSpPr>
                <p:nvPr/>
              </p:nvSpPr>
              <p:spPr bwMode="auto">
                <a:xfrm>
                  <a:off x="1142" y="578"/>
                  <a:ext cx="120" cy="12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5" name="Oval 4299"/>
                <p:cNvSpPr>
                  <a:spLocks noChangeArrowheads="1"/>
                </p:cNvSpPr>
                <p:nvPr/>
              </p:nvSpPr>
              <p:spPr bwMode="auto">
                <a:xfrm>
                  <a:off x="1144" y="580"/>
                  <a:ext cx="116" cy="116"/>
                </a:xfrm>
                <a:prstGeom prst="ellipse">
                  <a:avLst/>
                </a:prstGeom>
                <a:solidFill>
                  <a:srgbClr val="8585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6" name="Oval 4300"/>
                <p:cNvSpPr>
                  <a:spLocks noChangeArrowheads="1"/>
                </p:cNvSpPr>
                <p:nvPr/>
              </p:nvSpPr>
              <p:spPr bwMode="auto">
                <a:xfrm>
                  <a:off x="1146" y="582"/>
                  <a:ext cx="112" cy="112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7" name="Oval 4301"/>
                <p:cNvSpPr>
                  <a:spLocks noChangeArrowheads="1"/>
                </p:cNvSpPr>
                <p:nvPr/>
              </p:nvSpPr>
              <p:spPr bwMode="auto">
                <a:xfrm>
                  <a:off x="1148" y="584"/>
                  <a:ext cx="108" cy="108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8" name="Oval 4302"/>
                <p:cNvSpPr>
                  <a:spLocks noChangeArrowheads="1"/>
                </p:cNvSpPr>
                <p:nvPr/>
              </p:nvSpPr>
              <p:spPr bwMode="auto">
                <a:xfrm>
                  <a:off x="1150" y="586"/>
                  <a:ext cx="104" cy="104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399" name="Oval 4303"/>
                <p:cNvSpPr>
                  <a:spLocks noChangeArrowheads="1"/>
                </p:cNvSpPr>
                <p:nvPr/>
              </p:nvSpPr>
              <p:spPr bwMode="auto">
                <a:xfrm>
                  <a:off x="1152" y="588"/>
                  <a:ext cx="100" cy="100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0" name="Oval 4304"/>
                <p:cNvSpPr>
                  <a:spLocks noChangeArrowheads="1"/>
                </p:cNvSpPr>
                <p:nvPr/>
              </p:nvSpPr>
              <p:spPr bwMode="auto">
                <a:xfrm>
                  <a:off x="1154" y="590"/>
                  <a:ext cx="96" cy="96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1" name="Oval 4305"/>
                <p:cNvSpPr>
                  <a:spLocks noChangeArrowheads="1"/>
                </p:cNvSpPr>
                <p:nvPr/>
              </p:nvSpPr>
              <p:spPr bwMode="auto">
                <a:xfrm>
                  <a:off x="1156" y="592"/>
                  <a:ext cx="92" cy="92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2" name="Oval 4306"/>
                <p:cNvSpPr>
                  <a:spLocks noChangeArrowheads="1"/>
                </p:cNvSpPr>
                <p:nvPr/>
              </p:nvSpPr>
              <p:spPr bwMode="auto">
                <a:xfrm>
                  <a:off x="1158" y="594"/>
                  <a:ext cx="88" cy="88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3" name="Oval 4307"/>
                <p:cNvSpPr>
                  <a:spLocks noChangeArrowheads="1"/>
                </p:cNvSpPr>
                <p:nvPr/>
              </p:nvSpPr>
              <p:spPr bwMode="auto">
                <a:xfrm>
                  <a:off x="1160" y="596"/>
                  <a:ext cx="84" cy="8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4" name="Oval 4308"/>
                <p:cNvSpPr>
                  <a:spLocks noChangeArrowheads="1"/>
                </p:cNvSpPr>
                <p:nvPr/>
              </p:nvSpPr>
              <p:spPr bwMode="auto">
                <a:xfrm>
                  <a:off x="1162" y="598"/>
                  <a:ext cx="80" cy="80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5" name="Oval 4309"/>
                <p:cNvSpPr>
                  <a:spLocks noChangeArrowheads="1"/>
                </p:cNvSpPr>
                <p:nvPr/>
              </p:nvSpPr>
              <p:spPr bwMode="auto">
                <a:xfrm>
                  <a:off x="1164" y="600"/>
                  <a:ext cx="76" cy="76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6" name="Oval 4310"/>
                <p:cNvSpPr>
                  <a:spLocks noChangeArrowheads="1"/>
                </p:cNvSpPr>
                <p:nvPr/>
              </p:nvSpPr>
              <p:spPr bwMode="auto">
                <a:xfrm>
                  <a:off x="1166" y="602"/>
                  <a:ext cx="72" cy="72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7" name="Oval 4311"/>
                <p:cNvSpPr>
                  <a:spLocks noChangeArrowheads="1"/>
                </p:cNvSpPr>
                <p:nvPr/>
              </p:nvSpPr>
              <p:spPr bwMode="auto">
                <a:xfrm>
                  <a:off x="1168" y="604"/>
                  <a:ext cx="68" cy="68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8" name="Oval 4312"/>
                <p:cNvSpPr>
                  <a:spLocks noChangeArrowheads="1"/>
                </p:cNvSpPr>
                <p:nvPr/>
              </p:nvSpPr>
              <p:spPr bwMode="auto">
                <a:xfrm>
                  <a:off x="1170" y="606"/>
                  <a:ext cx="64" cy="64"/>
                </a:xfrm>
                <a:prstGeom prst="ellipse">
                  <a:avLst/>
                </a:prstGeom>
                <a:solidFill>
                  <a:srgbClr val="D9D9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09" name="Oval 4313"/>
                <p:cNvSpPr>
                  <a:spLocks noChangeArrowheads="1"/>
                </p:cNvSpPr>
                <p:nvPr/>
              </p:nvSpPr>
              <p:spPr bwMode="auto">
                <a:xfrm>
                  <a:off x="1172" y="608"/>
                  <a:ext cx="60" cy="60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0" name="Oval 4314"/>
                <p:cNvSpPr>
                  <a:spLocks noChangeArrowheads="1"/>
                </p:cNvSpPr>
                <p:nvPr/>
              </p:nvSpPr>
              <p:spPr bwMode="auto">
                <a:xfrm>
                  <a:off x="1174" y="610"/>
                  <a:ext cx="56" cy="5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1" name="Oval 4315"/>
                <p:cNvSpPr>
                  <a:spLocks noChangeArrowheads="1"/>
                </p:cNvSpPr>
                <p:nvPr/>
              </p:nvSpPr>
              <p:spPr bwMode="auto">
                <a:xfrm>
                  <a:off x="1176" y="612"/>
                  <a:ext cx="52" cy="52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2" name="Oval 4316"/>
                <p:cNvSpPr>
                  <a:spLocks noChangeArrowheads="1"/>
                </p:cNvSpPr>
                <p:nvPr/>
              </p:nvSpPr>
              <p:spPr bwMode="auto">
                <a:xfrm>
                  <a:off x="1178" y="614"/>
                  <a:ext cx="48" cy="4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3" name="Oval 4317"/>
                <p:cNvSpPr>
                  <a:spLocks noChangeArrowheads="1"/>
                </p:cNvSpPr>
                <p:nvPr/>
              </p:nvSpPr>
              <p:spPr bwMode="auto">
                <a:xfrm>
                  <a:off x="1180" y="616"/>
                  <a:ext cx="46" cy="46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4" name="Oval 4318"/>
                <p:cNvSpPr>
                  <a:spLocks noChangeArrowheads="1"/>
                </p:cNvSpPr>
                <p:nvPr/>
              </p:nvSpPr>
              <p:spPr bwMode="auto">
                <a:xfrm>
                  <a:off x="1182" y="618"/>
                  <a:ext cx="42" cy="42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5" name="Oval 4319"/>
                <p:cNvSpPr>
                  <a:spLocks noChangeArrowheads="1"/>
                </p:cNvSpPr>
                <p:nvPr/>
              </p:nvSpPr>
              <p:spPr bwMode="auto">
                <a:xfrm>
                  <a:off x="1184" y="620"/>
                  <a:ext cx="38" cy="38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6" name="Oval 4320"/>
                <p:cNvSpPr>
                  <a:spLocks noChangeArrowheads="1"/>
                </p:cNvSpPr>
                <p:nvPr/>
              </p:nvSpPr>
              <p:spPr bwMode="auto">
                <a:xfrm>
                  <a:off x="1186" y="622"/>
                  <a:ext cx="34" cy="34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7" name="Oval 4321"/>
                <p:cNvSpPr>
                  <a:spLocks noChangeArrowheads="1"/>
                </p:cNvSpPr>
                <p:nvPr/>
              </p:nvSpPr>
              <p:spPr bwMode="auto">
                <a:xfrm>
                  <a:off x="1188" y="624"/>
                  <a:ext cx="30" cy="30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8" name="Oval 4322"/>
                <p:cNvSpPr>
                  <a:spLocks noChangeArrowheads="1"/>
                </p:cNvSpPr>
                <p:nvPr/>
              </p:nvSpPr>
              <p:spPr bwMode="auto">
                <a:xfrm>
                  <a:off x="1190" y="626"/>
                  <a:ext cx="26" cy="2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19" name="Oval 4323"/>
                <p:cNvSpPr>
                  <a:spLocks noChangeArrowheads="1"/>
                </p:cNvSpPr>
                <p:nvPr/>
              </p:nvSpPr>
              <p:spPr bwMode="auto">
                <a:xfrm>
                  <a:off x="1192" y="628"/>
                  <a:ext cx="22" cy="22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20" name="Oval 4324"/>
                <p:cNvSpPr>
                  <a:spLocks noChangeArrowheads="1"/>
                </p:cNvSpPr>
                <p:nvPr/>
              </p:nvSpPr>
              <p:spPr bwMode="auto">
                <a:xfrm>
                  <a:off x="1194" y="630"/>
                  <a:ext cx="18" cy="1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21" name="Oval 4325"/>
                <p:cNvSpPr>
                  <a:spLocks noChangeArrowheads="1"/>
                </p:cNvSpPr>
                <p:nvPr/>
              </p:nvSpPr>
              <p:spPr bwMode="auto">
                <a:xfrm>
                  <a:off x="1196" y="632"/>
                  <a:ext cx="14" cy="14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22" name="Oval 4326"/>
                <p:cNvSpPr>
                  <a:spLocks noChangeArrowheads="1"/>
                </p:cNvSpPr>
                <p:nvPr/>
              </p:nvSpPr>
              <p:spPr bwMode="auto">
                <a:xfrm>
                  <a:off x="1198" y="634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23" name="Oval 4327"/>
                <p:cNvSpPr>
                  <a:spLocks noChangeArrowheads="1"/>
                </p:cNvSpPr>
                <p:nvPr/>
              </p:nvSpPr>
              <p:spPr bwMode="auto">
                <a:xfrm>
                  <a:off x="1200" y="636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424" name="Group 4328"/>
              <p:cNvGrpSpPr>
                <a:grpSpLocks/>
              </p:cNvGrpSpPr>
              <p:nvPr/>
            </p:nvGrpSpPr>
            <p:grpSpPr bwMode="auto">
              <a:xfrm>
                <a:off x="1110" y="562"/>
                <a:ext cx="170" cy="166"/>
                <a:chOff x="1110" y="562"/>
                <a:chExt cx="170" cy="166"/>
              </a:xfrm>
            </p:grpSpPr>
            <p:sp>
              <p:nvSpPr>
                <p:cNvPr id="1928425" name="Oval 4329"/>
                <p:cNvSpPr>
                  <a:spLocks noChangeArrowheads="1"/>
                </p:cNvSpPr>
                <p:nvPr/>
              </p:nvSpPr>
              <p:spPr bwMode="auto">
                <a:xfrm>
                  <a:off x="1110" y="562"/>
                  <a:ext cx="170" cy="166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26" name="Oval 4330"/>
                <p:cNvSpPr>
                  <a:spLocks noChangeArrowheads="1"/>
                </p:cNvSpPr>
                <p:nvPr/>
              </p:nvSpPr>
              <p:spPr bwMode="auto">
                <a:xfrm>
                  <a:off x="1114" y="564"/>
                  <a:ext cx="162" cy="162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27" name="Oval 4331"/>
                <p:cNvSpPr>
                  <a:spLocks noChangeArrowheads="1"/>
                </p:cNvSpPr>
                <p:nvPr/>
              </p:nvSpPr>
              <p:spPr bwMode="auto">
                <a:xfrm>
                  <a:off x="1116" y="566"/>
                  <a:ext cx="158" cy="158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28" name="Oval 4332"/>
                <p:cNvSpPr>
                  <a:spLocks noChangeArrowheads="1"/>
                </p:cNvSpPr>
                <p:nvPr/>
              </p:nvSpPr>
              <p:spPr bwMode="auto">
                <a:xfrm>
                  <a:off x="1118" y="568"/>
                  <a:ext cx="154" cy="154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29" name="Oval 4333"/>
                <p:cNvSpPr>
                  <a:spLocks noChangeArrowheads="1"/>
                </p:cNvSpPr>
                <p:nvPr/>
              </p:nvSpPr>
              <p:spPr bwMode="auto">
                <a:xfrm>
                  <a:off x="1120" y="570"/>
                  <a:ext cx="150" cy="150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0" name="Oval 4334"/>
                <p:cNvSpPr>
                  <a:spLocks noChangeArrowheads="1"/>
                </p:cNvSpPr>
                <p:nvPr/>
              </p:nvSpPr>
              <p:spPr bwMode="auto">
                <a:xfrm>
                  <a:off x="1122" y="572"/>
                  <a:ext cx="146" cy="146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1" name="Oval 4335"/>
                <p:cNvSpPr>
                  <a:spLocks noChangeArrowheads="1"/>
                </p:cNvSpPr>
                <p:nvPr/>
              </p:nvSpPr>
              <p:spPr bwMode="auto">
                <a:xfrm>
                  <a:off x="1124" y="574"/>
                  <a:ext cx="142" cy="142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2" name="Oval 4336"/>
                <p:cNvSpPr>
                  <a:spLocks noChangeArrowheads="1"/>
                </p:cNvSpPr>
                <p:nvPr/>
              </p:nvSpPr>
              <p:spPr bwMode="auto">
                <a:xfrm>
                  <a:off x="1126" y="576"/>
                  <a:ext cx="138" cy="138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3" name="Oval 4337"/>
                <p:cNvSpPr>
                  <a:spLocks noChangeArrowheads="1"/>
                </p:cNvSpPr>
                <p:nvPr/>
              </p:nvSpPr>
              <p:spPr bwMode="auto">
                <a:xfrm>
                  <a:off x="1128" y="578"/>
                  <a:ext cx="134" cy="134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4" name="Oval 4338"/>
                <p:cNvSpPr>
                  <a:spLocks noChangeArrowheads="1"/>
                </p:cNvSpPr>
                <p:nvPr/>
              </p:nvSpPr>
              <p:spPr bwMode="auto">
                <a:xfrm>
                  <a:off x="1130" y="580"/>
                  <a:ext cx="130" cy="130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5" name="Oval 4339"/>
                <p:cNvSpPr>
                  <a:spLocks noChangeArrowheads="1"/>
                </p:cNvSpPr>
                <p:nvPr/>
              </p:nvSpPr>
              <p:spPr bwMode="auto">
                <a:xfrm>
                  <a:off x="1132" y="582"/>
                  <a:ext cx="128" cy="126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6" name="Oval 4340"/>
                <p:cNvSpPr>
                  <a:spLocks noChangeArrowheads="1"/>
                </p:cNvSpPr>
                <p:nvPr/>
              </p:nvSpPr>
              <p:spPr bwMode="auto">
                <a:xfrm>
                  <a:off x="1134" y="584"/>
                  <a:ext cx="124" cy="124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7" name="Oval 4341"/>
                <p:cNvSpPr>
                  <a:spLocks noChangeArrowheads="1"/>
                </p:cNvSpPr>
                <p:nvPr/>
              </p:nvSpPr>
              <p:spPr bwMode="auto">
                <a:xfrm>
                  <a:off x="1136" y="586"/>
                  <a:ext cx="120" cy="120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8" name="Oval 4342"/>
                <p:cNvSpPr>
                  <a:spLocks noChangeArrowheads="1"/>
                </p:cNvSpPr>
                <p:nvPr/>
              </p:nvSpPr>
              <p:spPr bwMode="auto">
                <a:xfrm>
                  <a:off x="1138" y="588"/>
                  <a:ext cx="116" cy="11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39" name="Oval 4343"/>
                <p:cNvSpPr>
                  <a:spLocks noChangeArrowheads="1"/>
                </p:cNvSpPr>
                <p:nvPr/>
              </p:nvSpPr>
              <p:spPr bwMode="auto">
                <a:xfrm>
                  <a:off x="1140" y="590"/>
                  <a:ext cx="112" cy="112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0" name="Oval 4344"/>
                <p:cNvSpPr>
                  <a:spLocks noChangeArrowheads="1"/>
                </p:cNvSpPr>
                <p:nvPr/>
              </p:nvSpPr>
              <p:spPr bwMode="auto">
                <a:xfrm>
                  <a:off x="1142" y="592"/>
                  <a:ext cx="108" cy="108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1" name="Oval 4345"/>
                <p:cNvSpPr>
                  <a:spLocks noChangeArrowheads="1"/>
                </p:cNvSpPr>
                <p:nvPr/>
              </p:nvSpPr>
              <p:spPr bwMode="auto">
                <a:xfrm>
                  <a:off x="1144" y="594"/>
                  <a:ext cx="104" cy="104"/>
                </a:xfrm>
                <a:prstGeom prst="ellipse">
                  <a:avLst/>
                </a:prstGeom>
                <a:solidFill>
                  <a:srgbClr val="8E8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2" name="Oval 4346"/>
                <p:cNvSpPr>
                  <a:spLocks noChangeArrowheads="1"/>
                </p:cNvSpPr>
                <p:nvPr/>
              </p:nvSpPr>
              <p:spPr bwMode="auto">
                <a:xfrm>
                  <a:off x="1146" y="596"/>
                  <a:ext cx="100" cy="100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3" name="Oval 4347"/>
                <p:cNvSpPr>
                  <a:spLocks noChangeArrowheads="1"/>
                </p:cNvSpPr>
                <p:nvPr/>
              </p:nvSpPr>
              <p:spPr bwMode="auto">
                <a:xfrm>
                  <a:off x="1148" y="598"/>
                  <a:ext cx="96" cy="96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4" name="Oval 4348"/>
                <p:cNvSpPr>
                  <a:spLocks noChangeArrowheads="1"/>
                </p:cNvSpPr>
                <p:nvPr/>
              </p:nvSpPr>
              <p:spPr bwMode="auto">
                <a:xfrm>
                  <a:off x="1150" y="600"/>
                  <a:ext cx="92" cy="92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5" name="Oval 4349"/>
                <p:cNvSpPr>
                  <a:spLocks noChangeArrowheads="1"/>
                </p:cNvSpPr>
                <p:nvPr/>
              </p:nvSpPr>
              <p:spPr bwMode="auto">
                <a:xfrm>
                  <a:off x="1152" y="602"/>
                  <a:ext cx="88" cy="88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6" name="Oval 4350"/>
                <p:cNvSpPr>
                  <a:spLocks noChangeArrowheads="1"/>
                </p:cNvSpPr>
                <p:nvPr/>
              </p:nvSpPr>
              <p:spPr bwMode="auto">
                <a:xfrm>
                  <a:off x="1154" y="604"/>
                  <a:ext cx="84" cy="84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7" name="Oval 4351"/>
                <p:cNvSpPr>
                  <a:spLocks noChangeArrowheads="1"/>
                </p:cNvSpPr>
                <p:nvPr/>
              </p:nvSpPr>
              <p:spPr bwMode="auto">
                <a:xfrm>
                  <a:off x="1156" y="606"/>
                  <a:ext cx="80" cy="80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8" name="Oval 4352"/>
                <p:cNvSpPr>
                  <a:spLocks noChangeArrowheads="1"/>
                </p:cNvSpPr>
                <p:nvPr/>
              </p:nvSpPr>
              <p:spPr bwMode="auto">
                <a:xfrm>
                  <a:off x="1158" y="608"/>
                  <a:ext cx="76" cy="76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49" name="Oval 4353"/>
                <p:cNvSpPr>
                  <a:spLocks noChangeArrowheads="1"/>
                </p:cNvSpPr>
                <p:nvPr/>
              </p:nvSpPr>
              <p:spPr bwMode="auto">
                <a:xfrm>
                  <a:off x="1160" y="610"/>
                  <a:ext cx="72" cy="72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0" name="Oval 4354"/>
                <p:cNvSpPr>
                  <a:spLocks noChangeArrowheads="1"/>
                </p:cNvSpPr>
                <p:nvPr/>
              </p:nvSpPr>
              <p:spPr bwMode="auto">
                <a:xfrm>
                  <a:off x="1162" y="612"/>
                  <a:ext cx="68" cy="68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1" name="Oval 4355"/>
                <p:cNvSpPr>
                  <a:spLocks noChangeArrowheads="1"/>
                </p:cNvSpPr>
                <p:nvPr/>
              </p:nvSpPr>
              <p:spPr bwMode="auto">
                <a:xfrm>
                  <a:off x="1164" y="614"/>
                  <a:ext cx="64" cy="64"/>
                </a:xfrm>
                <a:prstGeom prst="ellipse">
                  <a:avLst/>
                </a:prstGeom>
                <a:solidFill>
                  <a:srgbClr val="D3D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2" name="Oval 4356"/>
                <p:cNvSpPr>
                  <a:spLocks noChangeArrowheads="1"/>
                </p:cNvSpPr>
                <p:nvPr/>
              </p:nvSpPr>
              <p:spPr bwMode="auto">
                <a:xfrm>
                  <a:off x="1166" y="616"/>
                  <a:ext cx="60" cy="6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3" name="Oval 4357"/>
                <p:cNvSpPr>
                  <a:spLocks noChangeArrowheads="1"/>
                </p:cNvSpPr>
                <p:nvPr/>
              </p:nvSpPr>
              <p:spPr bwMode="auto">
                <a:xfrm>
                  <a:off x="1168" y="618"/>
                  <a:ext cx="56" cy="56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4" name="Oval 4358"/>
                <p:cNvSpPr>
                  <a:spLocks noChangeArrowheads="1"/>
                </p:cNvSpPr>
                <p:nvPr/>
              </p:nvSpPr>
              <p:spPr bwMode="auto">
                <a:xfrm>
                  <a:off x="1170" y="620"/>
                  <a:ext cx="52" cy="52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5" name="Oval 4359"/>
                <p:cNvSpPr>
                  <a:spLocks noChangeArrowheads="1"/>
                </p:cNvSpPr>
                <p:nvPr/>
              </p:nvSpPr>
              <p:spPr bwMode="auto">
                <a:xfrm>
                  <a:off x="1172" y="622"/>
                  <a:ext cx="48" cy="48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6" name="Oval 4360"/>
                <p:cNvSpPr>
                  <a:spLocks noChangeArrowheads="1"/>
                </p:cNvSpPr>
                <p:nvPr/>
              </p:nvSpPr>
              <p:spPr bwMode="auto">
                <a:xfrm>
                  <a:off x="1174" y="624"/>
                  <a:ext cx="44" cy="44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7" name="Oval 4361"/>
                <p:cNvSpPr>
                  <a:spLocks noChangeArrowheads="1"/>
                </p:cNvSpPr>
                <p:nvPr/>
              </p:nvSpPr>
              <p:spPr bwMode="auto">
                <a:xfrm>
                  <a:off x="1176" y="626"/>
                  <a:ext cx="42" cy="4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8" name="Oval 4362"/>
                <p:cNvSpPr>
                  <a:spLocks noChangeArrowheads="1"/>
                </p:cNvSpPr>
                <p:nvPr/>
              </p:nvSpPr>
              <p:spPr bwMode="auto">
                <a:xfrm>
                  <a:off x="1178" y="628"/>
                  <a:ext cx="38" cy="38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59" name="Oval 4363"/>
                <p:cNvSpPr>
                  <a:spLocks noChangeArrowheads="1"/>
                </p:cNvSpPr>
                <p:nvPr/>
              </p:nvSpPr>
              <p:spPr bwMode="auto">
                <a:xfrm>
                  <a:off x="1180" y="630"/>
                  <a:ext cx="34" cy="34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60" name="Oval 4364"/>
                <p:cNvSpPr>
                  <a:spLocks noChangeArrowheads="1"/>
                </p:cNvSpPr>
                <p:nvPr/>
              </p:nvSpPr>
              <p:spPr bwMode="auto">
                <a:xfrm>
                  <a:off x="1182" y="632"/>
                  <a:ext cx="30" cy="30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61" name="Oval 4365"/>
                <p:cNvSpPr>
                  <a:spLocks noChangeArrowheads="1"/>
                </p:cNvSpPr>
                <p:nvPr/>
              </p:nvSpPr>
              <p:spPr bwMode="auto">
                <a:xfrm>
                  <a:off x="1184" y="634"/>
                  <a:ext cx="26" cy="2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62" name="Oval 4366"/>
                <p:cNvSpPr>
                  <a:spLocks noChangeArrowheads="1"/>
                </p:cNvSpPr>
                <p:nvPr/>
              </p:nvSpPr>
              <p:spPr bwMode="auto">
                <a:xfrm>
                  <a:off x="1186" y="636"/>
                  <a:ext cx="22" cy="22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63" name="Oval 4367"/>
                <p:cNvSpPr>
                  <a:spLocks noChangeArrowheads="1"/>
                </p:cNvSpPr>
                <p:nvPr/>
              </p:nvSpPr>
              <p:spPr bwMode="auto">
                <a:xfrm>
                  <a:off x="1188" y="638"/>
                  <a:ext cx="18" cy="1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64" name="Oval 4368"/>
                <p:cNvSpPr>
                  <a:spLocks noChangeArrowheads="1"/>
                </p:cNvSpPr>
                <p:nvPr/>
              </p:nvSpPr>
              <p:spPr bwMode="auto">
                <a:xfrm>
                  <a:off x="1190" y="640"/>
                  <a:ext cx="14" cy="1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65" name="Oval 4369"/>
                <p:cNvSpPr>
                  <a:spLocks noChangeArrowheads="1"/>
                </p:cNvSpPr>
                <p:nvPr/>
              </p:nvSpPr>
              <p:spPr bwMode="auto">
                <a:xfrm>
                  <a:off x="1192" y="64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66" name="Oval 4370"/>
                <p:cNvSpPr>
                  <a:spLocks noChangeArrowheads="1"/>
                </p:cNvSpPr>
                <p:nvPr/>
              </p:nvSpPr>
              <p:spPr bwMode="auto">
                <a:xfrm>
                  <a:off x="1194" y="644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467" name="Group 4371"/>
              <p:cNvGrpSpPr>
                <a:grpSpLocks/>
              </p:cNvGrpSpPr>
              <p:nvPr/>
            </p:nvGrpSpPr>
            <p:grpSpPr bwMode="auto">
              <a:xfrm>
                <a:off x="1110" y="562"/>
                <a:ext cx="158" cy="154"/>
                <a:chOff x="1110" y="562"/>
                <a:chExt cx="158" cy="154"/>
              </a:xfrm>
            </p:grpSpPr>
            <p:sp>
              <p:nvSpPr>
                <p:cNvPr id="1928468" name="Oval 4372"/>
                <p:cNvSpPr>
                  <a:spLocks noChangeArrowheads="1"/>
                </p:cNvSpPr>
                <p:nvPr/>
              </p:nvSpPr>
              <p:spPr bwMode="auto">
                <a:xfrm>
                  <a:off x="1110" y="562"/>
                  <a:ext cx="158" cy="154"/>
                </a:xfrm>
                <a:prstGeom prst="ellipse">
                  <a:avLst/>
                </a:prstGeom>
                <a:solidFill>
                  <a:srgbClr val="0D0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69" name="Oval 4373"/>
                <p:cNvSpPr>
                  <a:spLocks noChangeArrowheads="1"/>
                </p:cNvSpPr>
                <p:nvPr/>
              </p:nvSpPr>
              <p:spPr bwMode="auto">
                <a:xfrm>
                  <a:off x="1114" y="564"/>
                  <a:ext cx="150" cy="150"/>
                </a:xfrm>
                <a:prstGeom prst="ellipse">
                  <a:avLst/>
                </a:prstGeom>
                <a:solidFill>
                  <a:srgbClr val="1818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0" name="Oval 4374"/>
                <p:cNvSpPr>
                  <a:spLocks noChangeArrowheads="1"/>
                </p:cNvSpPr>
                <p:nvPr/>
              </p:nvSpPr>
              <p:spPr bwMode="auto">
                <a:xfrm>
                  <a:off x="1116" y="566"/>
                  <a:ext cx="146" cy="146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1" name="Oval 4375"/>
                <p:cNvSpPr>
                  <a:spLocks noChangeArrowheads="1"/>
                </p:cNvSpPr>
                <p:nvPr/>
              </p:nvSpPr>
              <p:spPr bwMode="auto">
                <a:xfrm>
                  <a:off x="1118" y="568"/>
                  <a:ext cx="142" cy="14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2" name="Oval 4376"/>
                <p:cNvSpPr>
                  <a:spLocks noChangeArrowheads="1"/>
                </p:cNvSpPr>
                <p:nvPr/>
              </p:nvSpPr>
              <p:spPr bwMode="auto">
                <a:xfrm>
                  <a:off x="1120" y="570"/>
                  <a:ext cx="138" cy="138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3" name="Oval 4377"/>
                <p:cNvSpPr>
                  <a:spLocks noChangeArrowheads="1"/>
                </p:cNvSpPr>
                <p:nvPr/>
              </p:nvSpPr>
              <p:spPr bwMode="auto">
                <a:xfrm>
                  <a:off x="1122" y="572"/>
                  <a:ext cx="134" cy="134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4" name="Oval 4378"/>
                <p:cNvSpPr>
                  <a:spLocks noChangeArrowheads="1"/>
                </p:cNvSpPr>
                <p:nvPr/>
              </p:nvSpPr>
              <p:spPr bwMode="auto">
                <a:xfrm>
                  <a:off x="1124" y="574"/>
                  <a:ext cx="130" cy="130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5" name="Oval 4379"/>
                <p:cNvSpPr>
                  <a:spLocks noChangeArrowheads="1"/>
                </p:cNvSpPr>
                <p:nvPr/>
              </p:nvSpPr>
              <p:spPr bwMode="auto">
                <a:xfrm>
                  <a:off x="1126" y="576"/>
                  <a:ext cx="126" cy="126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6" name="Oval 4380"/>
                <p:cNvSpPr>
                  <a:spLocks noChangeArrowheads="1"/>
                </p:cNvSpPr>
                <p:nvPr/>
              </p:nvSpPr>
              <p:spPr bwMode="auto">
                <a:xfrm>
                  <a:off x="1128" y="578"/>
                  <a:ext cx="122" cy="12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7" name="Oval 4381"/>
                <p:cNvSpPr>
                  <a:spLocks noChangeArrowheads="1"/>
                </p:cNvSpPr>
                <p:nvPr/>
              </p:nvSpPr>
              <p:spPr bwMode="auto">
                <a:xfrm>
                  <a:off x="1130" y="580"/>
                  <a:ext cx="120" cy="118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8" name="Oval 4382"/>
                <p:cNvSpPr>
                  <a:spLocks noChangeArrowheads="1"/>
                </p:cNvSpPr>
                <p:nvPr/>
              </p:nvSpPr>
              <p:spPr bwMode="auto">
                <a:xfrm>
                  <a:off x="1132" y="582"/>
                  <a:ext cx="116" cy="116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79" name="Oval 4383"/>
                <p:cNvSpPr>
                  <a:spLocks noChangeArrowheads="1"/>
                </p:cNvSpPr>
                <p:nvPr/>
              </p:nvSpPr>
              <p:spPr bwMode="auto">
                <a:xfrm>
                  <a:off x="1134" y="584"/>
                  <a:ext cx="112" cy="112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0" name="Oval 4384"/>
                <p:cNvSpPr>
                  <a:spLocks noChangeArrowheads="1"/>
                </p:cNvSpPr>
                <p:nvPr/>
              </p:nvSpPr>
              <p:spPr bwMode="auto">
                <a:xfrm>
                  <a:off x="1136" y="586"/>
                  <a:ext cx="108" cy="10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1" name="Oval 4385"/>
                <p:cNvSpPr>
                  <a:spLocks noChangeArrowheads="1"/>
                </p:cNvSpPr>
                <p:nvPr/>
              </p:nvSpPr>
              <p:spPr bwMode="auto">
                <a:xfrm>
                  <a:off x="1138" y="588"/>
                  <a:ext cx="104" cy="10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2" name="Oval 4386"/>
                <p:cNvSpPr>
                  <a:spLocks noChangeArrowheads="1"/>
                </p:cNvSpPr>
                <p:nvPr/>
              </p:nvSpPr>
              <p:spPr bwMode="auto">
                <a:xfrm>
                  <a:off x="1140" y="590"/>
                  <a:ext cx="100" cy="100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3" name="Oval 4387"/>
                <p:cNvSpPr>
                  <a:spLocks noChangeArrowheads="1"/>
                </p:cNvSpPr>
                <p:nvPr/>
              </p:nvSpPr>
              <p:spPr bwMode="auto">
                <a:xfrm>
                  <a:off x="1142" y="592"/>
                  <a:ext cx="96" cy="96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4" name="Oval 4388"/>
                <p:cNvSpPr>
                  <a:spLocks noChangeArrowheads="1"/>
                </p:cNvSpPr>
                <p:nvPr/>
              </p:nvSpPr>
              <p:spPr bwMode="auto">
                <a:xfrm>
                  <a:off x="1144" y="594"/>
                  <a:ext cx="92" cy="92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5" name="Oval 4389"/>
                <p:cNvSpPr>
                  <a:spLocks noChangeArrowheads="1"/>
                </p:cNvSpPr>
                <p:nvPr/>
              </p:nvSpPr>
              <p:spPr bwMode="auto">
                <a:xfrm>
                  <a:off x="1146" y="596"/>
                  <a:ext cx="88" cy="88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6" name="Oval 4390"/>
                <p:cNvSpPr>
                  <a:spLocks noChangeArrowheads="1"/>
                </p:cNvSpPr>
                <p:nvPr/>
              </p:nvSpPr>
              <p:spPr bwMode="auto">
                <a:xfrm>
                  <a:off x="1148" y="598"/>
                  <a:ext cx="84" cy="84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7" name="Oval 4391"/>
                <p:cNvSpPr>
                  <a:spLocks noChangeArrowheads="1"/>
                </p:cNvSpPr>
                <p:nvPr/>
              </p:nvSpPr>
              <p:spPr bwMode="auto">
                <a:xfrm>
                  <a:off x="1150" y="600"/>
                  <a:ext cx="80" cy="80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8" name="Oval 4392"/>
                <p:cNvSpPr>
                  <a:spLocks noChangeArrowheads="1"/>
                </p:cNvSpPr>
                <p:nvPr/>
              </p:nvSpPr>
              <p:spPr bwMode="auto">
                <a:xfrm>
                  <a:off x="1152" y="602"/>
                  <a:ext cx="76" cy="76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89" name="Oval 4393"/>
                <p:cNvSpPr>
                  <a:spLocks noChangeArrowheads="1"/>
                </p:cNvSpPr>
                <p:nvPr/>
              </p:nvSpPr>
              <p:spPr bwMode="auto">
                <a:xfrm>
                  <a:off x="1154" y="604"/>
                  <a:ext cx="72" cy="72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0" name="Oval 4394"/>
                <p:cNvSpPr>
                  <a:spLocks noChangeArrowheads="1"/>
                </p:cNvSpPr>
                <p:nvPr/>
              </p:nvSpPr>
              <p:spPr bwMode="auto">
                <a:xfrm>
                  <a:off x="1156" y="606"/>
                  <a:ext cx="68" cy="68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1" name="Oval 4395"/>
                <p:cNvSpPr>
                  <a:spLocks noChangeArrowheads="1"/>
                </p:cNvSpPr>
                <p:nvPr/>
              </p:nvSpPr>
              <p:spPr bwMode="auto">
                <a:xfrm>
                  <a:off x="1158" y="608"/>
                  <a:ext cx="64" cy="64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2" name="Oval 4396"/>
                <p:cNvSpPr>
                  <a:spLocks noChangeArrowheads="1"/>
                </p:cNvSpPr>
                <p:nvPr/>
              </p:nvSpPr>
              <p:spPr bwMode="auto">
                <a:xfrm>
                  <a:off x="1160" y="610"/>
                  <a:ext cx="60" cy="60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3" name="Oval 4397"/>
                <p:cNvSpPr>
                  <a:spLocks noChangeArrowheads="1"/>
                </p:cNvSpPr>
                <p:nvPr/>
              </p:nvSpPr>
              <p:spPr bwMode="auto">
                <a:xfrm>
                  <a:off x="1162" y="612"/>
                  <a:ext cx="56" cy="56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4" name="Oval 4398"/>
                <p:cNvSpPr>
                  <a:spLocks noChangeArrowheads="1"/>
                </p:cNvSpPr>
                <p:nvPr/>
              </p:nvSpPr>
              <p:spPr bwMode="auto">
                <a:xfrm>
                  <a:off x="1164" y="614"/>
                  <a:ext cx="52" cy="5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5" name="Oval 4399"/>
                <p:cNvSpPr>
                  <a:spLocks noChangeArrowheads="1"/>
                </p:cNvSpPr>
                <p:nvPr/>
              </p:nvSpPr>
              <p:spPr bwMode="auto">
                <a:xfrm>
                  <a:off x="1166" y="616"/>
                  <a:ext cx="48" cy="48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6" name="Oval 4400"/>
                <p:cNvSpPr>
                  <a:spLocks noChangeArrowheads="1"/>
                </p:cNvSpPr>
                <p:nvPr/>
              </p:nvSpPr>
              <p:spPr bwMode="auto">
                <a:xfrm>
                  <a:off x="1168" y="618"/>
                  <a:ext cx="44" cy="44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7" name="Oval 4401"/>
                <p:cNvSpPr>
                  <a:spLocks noChangeArrowheads="1"/>
                </p:cNvSpPr>
                <p:nvPr/>
              </p:nvSpPr>
              <p:spPr bwMode="auto">
                <a:xfrm>
                  <a:off x="1170" y="620"/>
                  <a:ext cx="42" cy="4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8" name="Oval 4402"/>
                <p:cNvSpPr>
                  <a:spLocks noChangeArrowheads="1"/>
                </p:cNvSpPr>
                <p:nvPr/>
              </p:nvSpPr>
              <p:spPr bwMode="auto">
                <a:xfrm>
                  <a:off x="1172" y="622"/>
                  <a:ext cx="38" cy="3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499" name="Oval 4403"/>
                <p:cNvSpPr>
                  <a:spLocks noChangeArrowheads="1"/>
                </p:cNvSpPr>
                <p:nvPr/>
              </p:nvSpPr>
              <p:spPr bwMode="auto">
                <a:xfrm>
                  <a:off x="1174" y="624"/>
                  <a:ext cx="34" cy="34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00" name="Oval 4404"/>
                <p:cNvSpPr>
                  <a:spLocks noChangeArrowheads="1"/>
                </p:cNvSpPr>
                <p:nvPr/>
              </p:nvSpPr>
              <p:spPr bwMode="auto">
                <a:xfrm>
                  <a:off x="1176" y="626"/>
                  <a:ext cx="30" cy="30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01" name="Oval 4405"/>
                <p:cNvSpPr>
                  <a:spLocks noChangeArrowheads="1"/>
                </p:cNvSpPr>
                <p:nvPr/>
              </p:nvSpPr>
              <p:spPr bwMode="auto">
                <a:xfrm>
                  <a:off x="1178" y="628"/>
                  <a:ext cx="26" cy="26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02" name="Oval 4406"/>
                <p:cNvSpPr>
                  <a:spLocks noChangeArrowheads="1"/>
                </p:cNvSpPr>
                <p:nvPr/>
              </p:nvSpPr>
              <p:spPr bwMode="auto">
                <a:xfrm>
                  <a:off x="1180" y="630"/>
                  <a:ext cx="22" cy="2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03" name="Oval 4407"/>
                <p:cNvSpPr>
                  <a:spLocks noChangeArrowheads="1"/>
                </p:cNvSpPr>
                <p:nvPr/>
              </p:nvSpPr>
              <p:spPr bwMode="auto">
                <a:xfrm>
                  <a:off x="1182" y="632"/>
                  <a:ext cx="18" cy="1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04" name="Oval 4408"/>
                <p:cNvSpPr>
                  <a:spLocks noChangeArrowheads="1"/>
                </p:cNvSpPr>
                <p:nvPr/>
              </p:nvSpPr>
              <p:spPr bwMode="auto">
                <a:xfrm>
                  <a:off x="1184" y="634"/>
                  <a:ext cx="14" cy="1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05" name="Oval 4409"/>
                <p:cNvSpPr>
                  <a:spLocks noChangeArrowheads="1"/>
                </p:cNvSpPr>
                <p:nvPr/>
              </p:nvSpPr>
              <p:spPr bwMode="auto">
                <a:xfrm>
                  <a:off x="1186" y="636"/>
                  <a:ext cx="10" cy="10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06" name="Oval 4410"/>
                <p:cNvSpPr>
                  <a:spLocks noChangeArrowheads="1"/>
                </p:cNvSpPr>
                <p:nvPr/>
              </p:nvSpPr>
              <p:spPr bwMode="auto">
                <a:xfrm>
                  <a:off x="1188" y="638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507" name="Group 4411"/>
              <p:cNvGrpSpPr>
                <a:grpSpLocks/>
              </p:cNvGrpSpPr>
              <p:nvPr/>
            </p:nvGrpSpPr>
            <p:grpSpPr bwMode="auto">
              <a:xfrm>
                <a:off x="1122" y="562"/>
                <a:ext cx="146" cy="140"/>
                <a:chOff x="1122" y="562"/>
                <a:chExt cx="146" cy="140"/>
              </a:xfrm>
            </p:grpSpPr>
            <p:sp>
              <p:nvSpPr>
                <p:cNvPr id="1928508" name="Oval 4412"/>
                <p:cNvSpPr>
                  <a:spLocks noChangeArrowheads="1"/>
                </p:cNvSpPr>
                <p:nvPr/>
              </p:nvSpPr>
              <p:spPr bwMode="auto">
                <a:xfrm>
                  <a:off x="1122" y="562"/>
                  <a:ext cx="146" cy="140"/>
                </a:xfrm>
                <a:prstGeom prst="ellipse">
                  <a:avLst/>
                </a:prstGeom>
                <a:solidFill>
                  <a:srgbClr val="0D0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09" name="Oval 4413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138" cy="136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0" name="Oval 4414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134" cy="132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1" name="Oval 4415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130" cy="128"/>
                </a:xfrm>
                <a:prstGeom prst="ellipse">
                  <a:avLst/>
                </a:prstGeom>
                <a:solidFill>
                  <a:srgbClr val="2C2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2" name="Oval 4416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126" cy="124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3" name="Oval 4417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122" cy="120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4" name="Oval 4418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118" cy="116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5" name="Oval 4419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114" cy="112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6" name="Oval 4420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110" cy="10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7" name="Oval 4421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108" cy="106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8" name="Oval 4422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104" cy="102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19" name="Oval 4423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100" cy="98"/>
                </a:xfrm>
                <a:prstGeom prst="ellipse">
                  <a:avLst/>
                </a:prstGeom>
                <a:solidFill>
                  <a:srgbClr val="747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0" name="Oval 4424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96" cy="9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1" name="Oval 4425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92" cy="90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2" name="Oval 4426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88" cy="86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3" name="Oval 4427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84" cy="82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4" name="Oval 4428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80" cy="78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5" name="Oval 4429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76" cy="74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6" name="Oval 4430"/>
                <p:cNvSpPr>
                  <a:spLocks noChangeArrowheads="1"/>
                </p:cNvSpPr>
                <p:nvPr/>
              </p:nvSpPr>
              <p:spPr bwMode="auto">
                <a:xfrm>
                  <a:off x="1160" y="596"/>
                  <a:ext cx="72" cy="72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7" name="Oval 4431"/>
                <p:cNvSpPr>
                  <a:spLocks noChangeArrowheads="1"/>
                </p:cNvSpPr>
                <p:nvPr/>
              </p:nvSpPr>
              <p:spPr bwMode="auto">
                <a:xfrm>
                  <a:off x="1162" y="598"/>
                  <a:ext cx="68" cy="68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8" name="Oval 4432"/>
                <p:cNvSpPr>
                  <a:spLocks noChangeArrowheads="1"/>
                </p:cNvSpPr>
                <p:nvPr/>
              </p:nvSpPr>
              <p:spPr bwMode="auto">
                <a:xfrm>
                  <a:off x="1164" y="600"/>
                  <a:ext cx="64" cy="64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29" name="Oval 4433"/>
                <p:cNvSpPr>
                  <a:spLocks noChangeArrowheads="1"/>
                </p:cNvSpPr>
                <p:nvPr/>
              </p:nvSpPr>
              <p:spPr bwMode="auto">
                <a:xfrm>
                  <a:off x="1166" y="602"/>
                  <a:ext cx="60" cy="60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0" name="Oval 4434"/>
                <p:cNvSpPr>
                  <a:spLocks noChangeArrowheads="1"/>
                </p:cNvSpPr>
                <p:nvPr/>
              </p:nvSpPr>
              <p:spPr bwMode="auto">
                <a:xfrm>
                  <a:off x="1168" y="604"/>
                  <a:ext cx="56" cy="56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1" name="Oval 4435"/>
                <p:cNvSpPr>
                  <a:spLocks noChangeArrowheads="1"/>
                </p:cNvSpPr>
                <p:nvPr/>
              </p:nvSpPr>
              <p:spPr bwMode="auto">
                <a:xfrm>
                  <a:off x="1170" y="606"/>
                  <a:ext cx="52" cy="52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2" name="Oval 4436"/>
                <p:cNvSpPr>
                  <a:spLocks noChangeArrowheads="1"/>
                </p:cNvSpPr>
                <p:nvPr/>
              </p:nvSpPr>
              <p:spPr bwMode="auto">
                <a:xfrm>
                  <a:off x="1172" y="608"/>
                  <a:ext cx="48" cy="48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3" name="Oval 4437"/>
                <p:cNvSpPr>
                  <a:spLocks noChangeArrowheads="1"/>
                </p:cNvSpPr>
                <p:nvPr/>
              </p:nvSpPr>
              <p:spPr bwMode="auto">
                <a:xfrm>
                  <a:off x="1174" y="610"/>
                  <a:ext cx="44" cy="44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4" name="Oval 4438"/>
                <p:cNvSpPr>
                  <a:spLocks noChangeArrowheads="1"/>
                </p:cNvSpPr>
                <p:nvPr/>
              </p:nvSpPr>
              <p:spPr bwMode="auto">
                <a:xfrm>
                  <a:off x="1176" y="612"/>
                  <a:ext cx="40" cy="40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5" name="Oval 4439"/>
                <p:cNvSpPr>
                  <a:spLocks noChangeArrowheads="1"/>
                </p:cNvSpPr>
                <p:nvPr/>
              </p:nvSpPr>
              <p:spPr bwMode="auto">
                <a:xfrm>
                  <a:off x="1178" y="614"/>
                  <a:ext cx="38" cy="36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6" name="Oval 4440"/>
                <p:cNvSpPr>
                  <a:spLocks noChangeArrowheads="1"/>
                </p:cNvSpPr>
                <p:nvPr/>
              </p:nvSpPr>
              <p:spPr bwMode="auto">
                <a:xfrm>
                  <a:off x="1180" y="616"/>
                  <a:ext cx="34" cy="34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7" name="Oval 4441"/>
                <p:cNvSpPr>
                  <a:spLocks noChangeArrowheads="1"/>
                </p:cNvSpPr>
                <p:nvPr/>
              </p:nvSpPr>
              <p:spPr bwMode="auto">
                <a:xfrm>
                  <a:off x="1182" y="618"/>
                  <a:ext cx="30" cy="3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8" name="Oval 4442"/>
                <p:cNvSpPr>
                  <a:spLocks noChangeArrowheads="1"/>
                </p:cNvSpPr>
                <p:nvPr/>
              </p:nvSpPr>
              <p:spPr bwMode="auto">
                <a:xfrm>
                  <a:off x="1184" y="620"/>
                  <a:ext cx="26" cy="26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39" name="Oval 4443"/>
                <p:cNvSpPr>
                  <a:spLocks noChangeArrowheads="1"/>
                </p:cNvSpPr>
                <p:nvPr/>
              </p:nvSpPr>
              <p:spPr bwMode="auto">
                <a:xfrm>
                  <a:off x="1186" y="622"/>
                  <a:ext cx="22" cy="22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40" name="Oval 4444"/>
                <p:cNvSpPr>
                  <a:spLocks noChangeArrowheads="1"/>
                </p:cNvSpPr>
                <p:nvPr/>
              </p:nvSpPr>
              <p:spPr bwMode="auto">
                <a:xfrm>
                  <a:off x="1188" y="624"/>
                  <a:ext cx="18" cy="1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41" name="Oval 4445"/>
                <p:cNvSpPr>
                  <a:spLocks noChangeArrowheads="1"/>
                </p:cNvSpPr>
                <p:nvPr/>
              </p:nvSpPr>
              <p:spPr bwMode="auto">
                <a:xfrm>
                  <a:off x="1190" y="626"/>
                  <a:ext cx="14" cy="1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42" name="Oval 4446"/>
                <p:cNvSpPr>
                  <a:spLocks noChangeArrowheads="1"/>
                </p:cNvSpPr>
                <p:nvPr/>
              </p:nvSpPr>
              <p:spPr bwMode="auto">
                <a:xfrm>
                  <a:off x="1192" y="628"/>
                  <a:ext cx="10" cy="10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43" name="Oval 4447"/>
                <p:cNvSpPr>
                  <a:spLocks noChangeArrowheads="1"/>
                </p:cNvSpPr>
                <p:nvPr/>
              </p:nvSpPr>
              <p:spPr bwMode="auto">
                <a:xfrm>
                  <a:off x="1194" y="630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544" name="Group 4448"/>
              <p:cNvGrpSpPr>
                <a:grpSpLocks/>
              </p:cNvGrpSpPr>
              <p:nvPr/>
            </p:nvGrpSpPr>
            <p:grpSpPr bwMode="auto">
              <a:xfrm>
                <a:off x="1122" y="562"/>
                <a:ext cx="124" cy="128"/>
                <a:chOff x="1122" y="562"/>
                <a:chExt cx="124" cy="128"/>
              </a:xfrm>
            </p:grpSpPr>
            <p:sp>
              <p:nvSpPr>
                <p:cNvPr id="1928545" name="Oval 4449"/>
                <p:cNvSpPr>
                  <a:spLocks noChangeArrowheads="1"/>
                </p:cNvSpPr>
                <p:nvPr/>
              </p:nvSpPr>
              <p:spPr bwMode="auto">
                <a:xfrm>
                  <a:off x="1122" y="562"/>
                  <a:ext cx="124" cy="128"/>
                </a:xfrm>
                <a:prstGeom prst="ellipse">
                  <a:avLst/>
                </a:prstGeom>
                <a:solidFill>
                  <a:srgbClr val="0D0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46" name="Oval 4450"/>
                <p:cNvSpPr>
                  <a:spLocks noChangeArrowheads="1"/>
                </p:cNvSpPr>
                <p:nvPr/>
              </p:nvSpPr>
              <p:spPr bwMode="auto">
                <a:xfrm>
                  <a:off x="1124" y="564"/>
                  <a:ext cx="120" cy="122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47" name="Oval 4451"/>
                <p:cNvSpPr>
                  <a:spLocks noChangeArrowheads="1"/>
                </p:cNvSpPr>
                <p:nvPr/>
              </p:nvSpPr>
              <p:spPr bwMode="auto">
                <a:xfrm>
                  <a:off x="1126" y="566"/>
                  <a:ext cx="116" cy="118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48" name="Oval 4452"/>
                <p:cNvSpPr>
                  <a:spLocks noChangeArrowheads="1"/>
                </p:cNvSpPr>
                <p:nvPr/>
              </p:nvSpPr>
              <p:spPr bwMode="auto">
                <a:xfrm>
                  <a:off x="1128" y="568"/>
                  <a:ext cx="112" cy="114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49" name="Oval 4453"/>
                <p:cNvSpPr>
                  <a:spLocks noChangeArrowheads="1"/>
                </p:cNvSpPr>
                <p:nvPr/>
              </p:nvSpPr>
              <p:spPr bwMode="auto">
                <a:xfrm>
                  <a:off x="1130" y="570"/>
                  <a:ext cx="108" cy="110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0" name="Oval 4454"/>
                <p:cNvSpPr>
                  <a:spLocks noChangeArrowheads="1"/>
                </p:cNvSpPr>
                <p:nvPr/>
              </p:nvSpPr>
              <p:spPr bwMode="auto">
                <a:xfrm>
                  <a:off x="1132" y="572"/>
                  <a:ext cx="104" cy="10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1" name="Oval 4455"/>
                <p:cNvSpPr>
                  <a:spLocks noChangeArrowheads="1"/>
                </p:cNvSpPr>
                <p:nvPr/>
              </p:nvSpPr>
              <p:spPr bwMode="auto">
                <a:xfrm>
                  <a:off x="1134" y="574"/>
                  <a:ext cx="100" cy="102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2" name="Oval 4456"/>
                <p:cNvSpPr>
                  <a:spLocks noChangeArrowheads="1"/>
                </p:cNvSpPr>
                <p:nvPr/>
              </p:nvSpPr>
              <p:spPr bwMode="auto">
                <a:xfrm>
                  <a:off x="1136" y="576"/>
                  <a:ext cx="96" cy="9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3" name="Oval 4457"/>
                <p:cNvSpPr>
                  <a:spLocks noChangeArrowheads="1"/>
                </p:cNvSpPr>
                <p:nvPr/>
              </p:nvSpPr>
              <p:spPr bwMode="auto">
                <a:xfrm>
                  <a:off x="1138" y="578"/>
                  <a:ext cx="94" cy="96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4" name="Oval 4458"/>
                <p:cNvSpPr>
                  <a:spLocks noChangeArrowheads="1"/>
                </p:cNvSpPr>
                <p:nvPr/>
              </p:nvSpPr>
              <p:spPr bwMode="auto">
                <a:xfrm>
                  <a:off x="1140" y="580"/>
                  <a:ext cx="90" cy="92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5" name="Oval 4459"/>
                <p:cNvSpPr>
                  <a:spLocks noChangeArrowheads="1"/>
                </p:cNvSpPr>
                <p:nvPr/>
              </p:nvSpPr>
              <p:spPr bwMode="auto">
                <a:xfrm>
                  <a:off x="1142" y="582"/>
                  <a:ext cx="86" cy="88"/>
                </a:xfrm>
                <a:prstGeom prst="ellipse">
                  <a:avLst/>
                </a:prstGeom>
                <a:solidFill>
                  <a:srgbClr val="777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6" name="Oval 4460"/>
                <p:cNvSpPr>
                  <a:spLocks noChangeArrowheads="1"/>
                </p:cNvSpPr>
                <p:nvPr/>
              </p:nvSpPr>
              <p:spPr bwMode="auto">
                <a:xfrm>
                  <a:off x="1144" y="584"/>
                  <a:ext cx="82" cy="84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7" name="Oval 4461"/>
                <p:cNvSpPr>
                  <a:spLocks noChangeArrowheads="1"/>
                </p:cNvSpPr>
                <p:nvPr/>
              </p:nvSpPr>
              <p:spPr bwMode="auto">
                <a:xfrm>
                  <a:off x="1146" y="586"/>
                  <a:ext cx="78" cy="80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8" name="Oval 4462"/>
                <p:cNvSpPr>
                  <a:spLocks noChangeArrowheads="1"/>
                </p:cNvSpPr>
                <p:nvPr/>
              </p:nvSpPr>
              <p:spPr bwMode="auto">
                <a:xfrm>
                  <a:off x="1148" y="588"/>
                  <a:ext cx="74" cy="76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59" name="Oval 4463"/>
                <p:cNvSpPr>
                  <a:spLocks noChangeArrowheads="1"/>
                </p:cNvSpPr>
                <p:nvPr/>
              </p:nvSpPr>
              <p:spPr bwMode="auto">
                <a:xfrm>
                  <a:off x="1150" y="590"/>
                  <a:ext cx="70" cy="72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0" name="Oval 4464"/>
                <p:cNvSpPr>
                  <a:spLocks noChangeArrowheads="1"/>
                </p:cNvSpPr>
                <p:nvPr/>
              </p:nvSpPr>
              <p:spPr bwMode="auto">
                <a:xfrm>
                  <a:off x="1152" y="592"/>
                  <a:ext cx="66" cy="68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1" name="Oval 4465"/>
                <p:cNvSpPr>
                  <a:spLocks noChangeArrowheads="1"/>
                </p:cNvSpPr>
                <p:nvPr/>
              </p:nvSpPr>
              <p:spPr bwMode="auto">
                <a:xfrm>
                  <a:off x="1152" y="594"/>
                  <a:ext cx="64" cy="64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2" name="Oval 4466"/>
                <p:cNvSpPr>
                  <a:spLocks noChangeArrowheads="1"/>
                </p:cNvSpPr>
                <p:nvPr/>
              </p:nvSpPr>
              <p:spPr bwMode="auto">
                <a:xfrm>
                  <a:off x="1154" y="596"/>
                  <a:ext cx="60" cy="60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3" name="Oval 4467"/>
                <p:cNvSpPr>
                  <a:spLocks noChangeArrowheads="1"/>
                </p:cNvSpPr>
                <p:nvPr/>
              </p:nvSpPr>
              <p:spPr bwMode="auto">
                <a:xfrm>
                  <a:off x="1156" y="598"/>
                  <a:ext cx="56" cy="56"/>
                </a:xfrm>
                <a:prstGeom prst="ellipse">
                  <a:avLst/>
                </a:prstGeom>
                <a:solidFill>
                  <a:srgbClr val="C5C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4" name="Oval 4468"/>
                <p:cNvSpPr>
                  <a:spLocks noChangeArrowheads="1"/>
                </p:cNvSpPr>
                <p:nvPr/>
              </p:nvSpPr>
              <p:spPr bwMode="auto">
                <a:xfrm>
                  <a:off x="1158" y="600"/>
                  <a:ext cx="52" cy="52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5" name="Oval 4469"/>
                <p:cNvSpPr>
                  <a:spLocks noChangeArrowheads="1"/>
                </p:cNvSpPr>
                <p:nvPr/>
              </p:nvSpPr>
              <p:spPr bwMode="auto">
                <a:xfrm>
                  <a:off x="1160" y="602"/>
                  <a:ext cx="48" cy="48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6" name="Oval 4470"/>
                <p:cNvSpPr>
                  <a:spLocks noChangeArrowheads="1"/>
                </p:cNvSpPr>
                <p:nvPr/>
              </p:nvSpPr>
              <p:spPr bwMode="auto">
                <a:xfrm>
                  <a:off x="1162" y="604"/>
                  <a:ext cx="44" cy="4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7" name="Oval 4471"/>
                <p:cNvSpPr>
                  <a:spLocks noChangeArrowheads="1"/>
                </p:cNvSpPr>
                <p:nvPr/>
              </p:nvSpPr>
              <p:spPr bwMode="auto">
                <a:xfrm>
                  <a:off x="1164" y="606"/>
                  <a:ext cx="40" cy="40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8" name="Oval 4472"/>
                <p:cNvSpPr>
                  <a:spLocks noChangeArrowheads="1"/>
                </p:cNvSpPr>
                <p:nvPr/>
              </p:nvSpPr>
              <p:spPr bwMode="auto">
                <a:xfrm>
                  <a:off x="1166" y="608"/>
                  <a:ext cx="36" cy="3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69" name="Oval 4473"/>
                <p:cNvSpPr>
                  <a:spLocks noChangeArrowheads="1"/>
                </p:cNvSpPr>
                <p:nvPr/>
              </p:nvSpPr>
              <p:spPr bwMode="auto">
                <a:xfrm>
                  <a:off x="1168" y="610"/>
                  <a:ext cx="32" cy="34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70" name="Oval 4474"/>
                <p:cNvSpPr>
                  <a:spLocks noChangeArrowheads="1"/>
                </p:cNvSpPr>
                <p:nvPr/>
              </p:nvSpPr>
              <p:spPr bwMode="auto">
                <a:xfrm>
                  <a:off x="1170" y="612"/>
                  <a:ext cx="30" cy="3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71" name="Oval 4475"/>
                <p:cNvSpPr>
                  <a:spLocks noChangeArrowheads="1"/>
                </p:cNvSpPr>
                <p:nvPr/>
              </p:nvSpPr>
              <p:spPr bwMode="auto">
                <a:xfrm>
                  <a:off x="1172" y="614"/>
                  <a:ext cx="26" cy="2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72" name="Oval 4476"/>
                <p:cNvSpPr>
                  <a:spLocks noChangeArrowheads="1"/>
                </p:cNvSpPr>
                <p:nvPr/>
              </p:nvSpPr>
              <p:spPr bwMode="auto">
                <a:xfrm>
                  <a:off x="1174" y="616"/>
                  <a:ext cx="22" cy="2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73" name="Oval 4477"/>
                <p:cNvSpPr>
                  <a:spLocks noChangeArrowheads="1"/>
                </p:cNvSpPr>
                <p:nvPr/>
              </p:nvSpPr>
              <p:spPr bwMode="auto">
                <a:xfrm>
                  <a:off x="1176" y="618"/>
                  <a:ext cx="18" cy="18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74" name="Oval 4478"/>
                <p:cNvSpPr>
                  <a:spLocks noChangeArrowheads="1"/>
                </p:cNvSpPr>
                <p:nvPr/>
              </p:nvSpPr>
              <p:spPr bwMode="auto">
                <a:xfrm>
                  <a:off x="1178" y="620"/>
                  <a:ext cx="14" cy="1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75" name="Oval 4479"/>
                <p:cNvSpPr>
                  <a:spLocks noChangeArrowheads="1"/>
                </p:cNvSpPr>
                <p:nvPr/>
              </p:nvSpPr>
              <p:spPr bwMode="auto">
                <a:xfrm>
                  <a:off x="1180" y="622"/>
                  <a:ext cx="10" cy="10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76" name="Oval 4480"/>
                <p:cNvSpPr>
                  <a:spLocks noChangeArrowheads="1"/>
                </p:cNvSpPr>
                <p:nvPr/>
              </p:nvSpPr>
              <p:spPr bwMode="auto">
                <a:xfrm>
                  <a:off x="1182" y="624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577" name="Group 4481"/>
              <p:cNvGrpSpPr>
                <a:grpSpLocks/>
              </p:cNvGrpSpPr>
              <p:nvPr/>
            </p:nvGrpSpPr>
            <p:grpSpPr bwMode="auto">
              <a:xfrm>
                <a:off x="1122" y="574"/>
                <a:ext cx="124" cy="116"/>
                <a:chOff x="1122" y="574"/>
                <a:chExt cx="124" cy="116"/>
              </a:xfrm>
            </p:grpSpPr>
            <p:sp>
              <p:nvSpPr>
                <p:cNvPr id="1928578" name="Oval 4482"/>
                <p:cNvSpPr>
                  <a:spLocks noChangeArrowheads="1"/>
                </p:cNvSpPr>
                <p:nvPr/>
              </p:nvSpPr>
              <p:spPr bwMode="auto">
                <a:xfrm>
                  <a:off x="1122" y="574"/>
                  <a:ext cx="124" cy="116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79" name="Oval 4483"/>
                <p:cNvSpPr>
                  <a:spLocks noChangeArrowheads="1"/>
                </p:cNvSpPr>
                <p:nvPr/>
              </p:nvSpPr>
              <p:spPr bwMode="auto">
                <a:xfrm>
                  <a:off x="1124" y="576"/>
                  <a:ext cx="118" cy="112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0" name="Oval 4484"/>
                <p:cNvSpPr>
                  <a:spLocks noChangeArrowheads="1"/>
                </p:cNvSpPr>
                <p:nvPr/>
              </p:nvSpPr>
              <p:spPr bwMode="auto">
                <a:xfrm>
                  <a:off x="1126" y="578"/>
                  <a:ext cx="114" cy="108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1" name="Oval 4485"/>
                <p:cNvSpPr>
                  <a:spLocks noChangeArrowheads="1"/>
                </p:cNvSpPr>
                <p:nvPr/>
              </p:nvSpPr>
              <p:spPr bwMode="auto">
                <a:xfrm>
                  <a:off x="1128" y="580"/>
                  <a:ext cx="110" cy="104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2" name="Oval 4486"/>
                <p:cNvSpPr>
                  <a:spLocks noChangeArrowheads="1"/>
                </p:cNvSpPr>
                <p:nvPr/>
              </p:nvSpPr>
              <p:spPr bwMode="auto">
                <a:xfrm>
                  <a:off x="1130" y="582"/>
                  <a:ext cx="106" cy="100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3" name="Oval 4487"/>
                <p:cNvSpPr>
                  <a:spLocks noChangeArrowheads="1"/>
                </p:cNvSpPr>
                <p:nvPr/>
              </p:nvSpPr>
              <p:spPr bwMode="auto">
                <a:xfrm>
                  <a:off x="1132" y="584"/>
                  <a:ext cx="102" cy="96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4" name="Oval 4488"/>
                <p:cNvSpPr>
                  <a:spLocks noChangeArrowheads="1"/>
                </p:cNvSpPr>
                <p:nvPr/>
              </p:nvSpPr>
              <p:spPr bwMode="auto">
                <a:xfrm>
                  <a:off x="1134" y="586"/>
                  <a:ext cx="98" cy="92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5" name="Oval 4489"/>
                <p:cNvSpPr>
                  <a:spLocks noChangeArrowheads="1"/>
                </p:cNvSpPr>
                <p:nvPr/>
              </p:nvSpPr>
              <p:spPr bwMode="auto">
                <a:xfrm>
                  <a:off x="1136" y="588"/>
                  <a:ext cx="94" cy="88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6" name="Oval 4490"/>
                <p:cNvSpPr>
                  <a:spLocks noChangeArrowheads="1"/>
                </p:cNvSpPr>
                <p:nvPr/>
              </p:nvSpPr>
              <p:spPr bwMode="auto">
                <a:xfrm>
                  <a:off x="1138" y="590"/>
                  <a:ext cx="92" cy="86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7" name="Oval 4491"/>
                <p:cNvSpPr>
                  <a:spLocks noChangeArrowheads="1"/>
                </p:cNvSpPr>
                <p:nvPr/>
              </p:nvSpPr>
              <p:spPr bwMode="auto">
                <a:xfrm>
                  <a:off x="1140" y="592"/>
                  <a:ext cx="88" cy="8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8" name="Oval 4492"/>
                <p:cNvSpPr>
                  <a:spLocks noChangeArrowheads="1"/>
                </p:cNvSpPr>
                <p:nvPr/>
              </p:nvSpPr>
              <p:spPr bwMode="auto">
                <a:xfrm>
                  <a:off x="1142" y="592"/>
                  <a:ext cx="84" cy="80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89" name="Oval 4493"/>
                <p:cNvSpPr>
                  <a:spLocks noChangeArrowheads="1"/>
                </p:cNvSpPr>
                <p:nvPr/>
              </p:nvSpPr>
              <p:spPr bwMode="auto">
                <a:xfrm>
                  <a:off x="1144" y="594"/>
                  <a:ext cx="80" cy="76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0" name="Oval 4494"/>
                <p:cNvSpPr>
                  <a:spLocks noChangeArrowheads="1"/>
                </p:cNvSpPr>
                <p:nvPr/>
              </p:nvSpPr>
              <p:spPr bwMode="auto">
                <a:xfrm>
                  <a:off x="1146" y="596"/>
                  <a:ext cx="76" cy="72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1" name="Oval 4495"/>
                <p:cNvSpPr>
                  <a:spLocks noChangeArrowheads="1"/>
                </p:cNvSpPr>
                <p:nvPr/>
              </p:nvSpPr>
              <p:spPr bwMode="auto">
                <a:xfrm>
                  <a:off x="1148" y="598"/>
                  <a:ext cx="72" cy="68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2" name="Oval 4496"/>
                <p:cNvSpPr>
                  <a:spLocks noChangeArrowheads="1"/>
                </p:cNvSpPr>
                <p:nvPr/>
              </p:nvSpPr>
              <p:spPr bwMode="auto">
                <a:xfrm>
                  <a:off x="1150" y="600"/>
                  <a:ext cx="68" cy="64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3" name="Oval 4497"/>
                <p:cNvSpPr>
                  <a:spLocks noChangeArrowheads="1"/>
                </p:cNvSpPr>
                <p:nvPr/>
              </p:nvSpPr>
              <p:spPr bwMode="auto">
                <a:xfrm>
                  <a:off x="1152" y="602"/>
                  <a:ext cx="64" cy="60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4" name="Oval 4498"/>
                <p:cNvSpPr>
                  <a:spLocks noChangeArrowheads="1"/>
                </p:cNvSpPr>
                <p:nvPr/>
              </p:nvSpPr>
              <p:spPr bwMode="auto">
                <a:xfrm>
                  <a:off x="1154" y="604"/>
                  <a:ext cx="60" cy="58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5" name="Oval 4499"/>
                <p:cNvSpPr>
                  <a:spLocks noChangeArrowheads="1"/>
                </p:cNvSpPr>
                <p:nvPr/>
              </p:nvSpPr>
              <p:spPr bwMode="auto">
                <a:xfrm>
                  <a:off x="1156" y="606"/>
                  <a:ext cx="56" cy="54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6" name="Oval 4500"/>
                <p:cNvSpPr>
                  <a:spLocks noChangeArrowheads="1"/>
                </p:cNvSpPr>
                <p:nvPr/>
              </p:nvSpPr>
              <p:spPr bwMode="auto">
                <a:xfrm>
                  <a:off x="1158" y="608"/>
                  <a:ext cx="52" cy="50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7" name="Oval 4501"/>
                <p:cNvSpPr>
                  <a:spLocks noChangeArrowheads="1"/>
                </p:cNvSpPr>
                <p:nvPr/>
              </p:nvSpPr>
              <p:spPr bwMode="auto">
                <a:xfrm>
                  <a:off x="1160" y="610"/>
                  <a:ext cx="48" cy="46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8" name="Oval 4502"/>
                <p:cNvSpPr>
                  <a:spLocks noChangeArrowheads="1"/>
                </p:cNvSpPr>
                <p:nvPr/>
              </p:nvSpPr>
              <p:spPr bwMode="auto">
                <a:xfrm>
                  <a:off x="1162" y="612"/>
                  <a:ext cx="44" cy="42"/>
                </a:xfrm>
                <a:prstGeom prst="ellipse">
                  <a:avLst/>
                </a:prstGeom>
                <a:solidFill>
                  <a:srgbClr val="D9D9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599" name="Oval 4503"/>
                <p:cNvSpPr>
                  <a:spLocks noChangeArrowheads="1"/>
                </p:cNvSpPr>
                <p:nvPr/>
              </p:nvSpPr>
              <p:spPr bwMode="auto">
                <a:xfrm>
                  <a:off x="1164" y="612"/>
                  <a:ext cx="40" cy="4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00" name="Oval 4504"/>
                <p:cNvSpPr>
                  <a:spLocks noChangeArrowheads="1"/>
                </p:cNvSpPr>
                <p:nvPr/>
              </p:nvSpPr>
              <p:spPr bwMode="auto">
                <a:xfrm>
                  <a:off x="1166" y="614"/>
                  <a:ext cx="36" cy="36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01" name="Oval 4505"/>
                <p:cNvSpPr>
                  <a:spLocks noChangeArrowheads="1"/>
                </p:cNvSpPr>
                <p:nvPr/>
              </p:nvSpPr>
              <p:spPr bwMode="auto">
                <a:xfrm>
                  <a:off x="1168" y="616"/>
                  <a:ext cx="32" cy="32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02" name="Oval 4506"/>
                <p:cNvSpPr>
                  <a:spLocks noChangeArrowheads="1"/>
                </p:cNvSpPr>
                <p:nvPr/>
              </p:nvSpPr>
              <p:spPr bwMode="auto">
                <a:xfrm>
                  <a:off x="1170" y="618"/>
                  <a:ext cx="30" cy="30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03" name="Oval 4507"/>
                <p:cNvSpPr>
                  <a:spLocks noChangeArrowheads="1"/>
                </p:cNvSpPr>
                <p:nvPr/>
              </p:nvSpPr>
              <p:spPr bwMode="auto">
                <a:xfrm>
                  <a:off x="1172" y="620"/>
                  <a:ext cx="26" cy="2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04" name="Oval 4508"/>
                <p:cNvSpPr>
                  <a:spLocks noChangeArrowheads="1"/>
                </p:cNvSpPr>
                <p:nvPr/>
              </p:nvSpPr>
              <p:spPr bwMode="auto">
                <a:xfrm>
                  <a:off x="1174" y="622"/>
                  <a:ext cx="22" cy="2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05" name="Oval 4509"/>
                <p:cNvSpPr>
                  <a:spLocks noChangeArrowheads="1"/>
                </p:cNvSpPr>
                <p:nvPr/>
              </p:nvSpPr>
              <p:spPr bwMode="auto">
                <a:xfrm>
                  <a:off x="1176" y="624"/>
                  <a:ext cx="18" cy="18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06" name="Oval 4510"/>
                <p:cNvSpPr>
                  <a:spLocks noChangeArrowheads="1"/>
                </p:cNvSpPr>
                <p:nvPr/>
              </p:nvSpPr>
              <p:spPr bwMode="auto">
                <a:xfrm>
                  <a:off x="1178" y="626"/>
                  <a:ext cx="14" cy="1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07" name="Oval 4511"/>
                <p:cNvSpPr>
                  <a:spLocks noChangeArrowheads="1"/>
                </p:cNvSpPr>
                <p:nvPr/>
              </p:nvSpPr>
              <p:spPr bwMode="auto">
                <a:xfrm>
                  <a:off x="1180" y="628"/>
                  <a:ext cx="10" cy="10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08" name="Oval 4512"/>
                <p:cNvSpPr>
                  <a:spLocks noChangeArrowheads="1"/>
                </p:cNvSpPr>
                <p:nvPr/>
              </p:nvSpPr>
              <p:spPr bwMode="auto">
                <a:xfrm>
                  <a:off x="1182" y="630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609" name="Group 4513"/>
              <p:cNvGrpSpPr>
                <a:grpSpLocks/>
              </p:cNvGrpSpPr>
              <p:nvPr/>
            </p:nvGrpSpPr>
            <p:grpSpPr bwMode="auto">
              <a:xfrm>
                <a:off x="1122" y="562"/>
                <a:ext cx="112" cy="114"/>
                <a:chOff x="1122" y="562"/>
                <a:chExt cx="112" cy="114"/>
              </a:xfrm>
            </p:grpSpPr>
            <p:sp>
              <p:nvSpPr>
                <p:cNvPr id="1928610" name="Oval 4514"/>
                <p:cNvSpPr>
                  <a:spLocks noChangeArrowheads="1"/>
                </p:cNvSpPr>
                <p:nvPr/>
              </p:nvSpPr>
              <p:spPr bwMode="auto">
                <a:xfrm>
                  <a:off x="1122" y="562"/>
                  <a:ext cx="112" cy="114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11" name="Oval 4515"/>
                <p:cNvSpPr>
                  <a:spLocks noChangeArrowheads="1"/>
                </p:cNvSpPr>
                <p:nvPr/>
              </p:nvSpPr>
              <p:spPr bwMode="auto">
                <a:xfrm>
                  <a:off x="1124" y="566"/>
                  <a:ext cx="106" cy="106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12" name="Oval 4516"/>
                <p:cNvSpPr>
                  <a:spLocks noChangeArrowheads="1"/>
                </p:cNvSpPr>
                <p:nvPr/>
              </p:nvSpPr>
              <p:spPr bwMode="auto">
                <a:xfrm>
                  <a:off x="1126" y="568"/>
                  <a:ext cx="102" cy="10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13" name="Oval 4517"/>
                <p:cNvSpPr>
                  <a:spLocks noChangeArrowheads="1"/>
                </p:cNvSpPr>
                <p:nvPr/>
              </p:nvSpPr>
              <p:spPr bwMode="auto">
                <a:xfrm>
                  <a:off x="1128" y="570"/>
                  <a:ext cx="98" cy="98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14" name="Oval 4518"/>
                <p:cNvSpPr>
                  <a:spLocks noChangeArrowheads="1"/>
                </p:cNvSpPr>
                <p:nvPr/>
              </p:nvSpPr>
              <p:spPr bwMode="auto">
                <a:xfrm>
                  <a:off x="1130" y="572"/>
                  <a:ext cx="94" cy="94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15" name="Oval 4519"/>
                <p:cNvSpPr>
                  <a:spLocks noChangeArrowheads="1"/>
                </p:cNvSpPr>
                <p:nvPr/>
              </p:nvSpPr>
              <p:spPr bwMode="auto">
                <a:xfrm>
                  <a:off x="1132" y="574"/>
                  <a:ext cx="90" cy="90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16" name="Oval 4520"/>
                <p:cNvSpPr>
                  <a:spLocks noChangeArrowheads="1"/>
                </p:cNvSpPr>
                <p:nvPr/>
              </p:nvSpPr>
              <p:spPr bwMode="auto">
                <a:xfrm>
                  <a:off x="1134" y="576"/>
                  <a:ext cx="86" cy="86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17" name="Oval 4521"/>
                <p:cNvSpPr>
                  <a:spLocks noChangeArrowheads="1"/>
                </p:cNvSpPr>
                <p:nvPr/>
              </p:nvSpPr>
              <p:spPr bwMode="auto">
                <a:xfrm>
                  <a:off x="1136" y="578"/>
                  <a:ext cx="84" cy="84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18" name="Oval 4522"/>
                <p:cNvSpPr>
                  <a:spLocks noChangeArrowheads="1"/>
                </p:cNvSpPr>
                <p:nvPr/>
              </p:nvSpPr>
              <p:spPr bwMode="auto">
                <a:xfrm>
                  <a:off x="1138" y="580"/>
                  <a:ext cx="80" cy="80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19" name="Oval 4523"/>
                <p:cNvSpPr>
                  <a:spLocks noChangeArrowheads="1"/>
                </p:cNvSpPr>
                <p:nvPr/>
              </p:nvSpPr>
              <p:spPr bwMode="auto">
                <a:xfrm>
                  <a:off x="1140" y="582"/>
                  <a:ext cx="76" cy="76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0" name="Oval 4524"/>
                <p:cNvSpPr>
                  <a:spLocks noChangeArrowheads="1"/>
                </p:cNvSpPr>
                <p:nvPr/>
              </p:nvSpPr>
              <p:spPr bwMode="auto">
                <a:xfrm>
                  <a:off x="1142" y="584"/>
                  <a:ext cx="72" cy="7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1" name="Oval 4525"/>
                <p:cNvSpPr>
                  <a:spLocks noChangeArrowheads="1"/>
                </p:cNvSpPr>
                <p:nvPr/>
              </p:nvSpPr>
              <p:spPr bwMode="auto">
                <a:xfrm>
                  <a:off x="1144" y="586"/>
                  <a:ext cx="68" cy="6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2" name="Oval 4526"/>
                <p:cNvSpPr>
                  <a:spLocks noChangeArrowheads="1"/>
                </p:cNvSpPr>
                <p:nvPr/>
              </p:nvSpPr>
              <p:spPr bwMode="auto">
                <a:xfrm>
                  <a:off x="1146" y="588"/>
                  <a:ext cx="64" cy="64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3" name="Oval 4527"/>
                <p:cNvSpPr>
                  <a:spLocks noChangeArrowheads="1"/>
                </p:cNvSpPr>
                <p:nvPr/>
              </p:nvSpPr>
              <p:spPr bwMode="auto">
                <a:xfrm>
                  <a:off x="1148" y="590"/>
                  <a:ext cx="60" cy="60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4" name="Oval 4528"/>
                <p:cNvSpPr>
                  <a:spLocks noChangeArrowheads="1"/>
                </p:cNvSpPr>
                <p:nvPr/>
              </p:nvSpPr>
              <p:spPr bwMode="auto">
                <a:xfrm>
                  <a:off x="1150" y="592"/>
                  <a:ext cx="56" cy="56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5" name="Oval 4529"/>
                <p:cNvSpPr>
                  <a:spLocks noChangeArrowheads="1"/>
                </p:cNvSpPr>
                <p:nvPr/>
              </p:nvSpPr>
              <p:spPr bwMode="auto">
                <a:xfrm>
                  <a:off x="1152" y="594"/>
                  <a:ext cx="52" cy="52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6" name="Oval 4530"/>
                <p:cNvSpPr>
                  <a:spLocks noChangeArrowheads="1"/>
                </p:cNvSpPr>
                <p:nvPr/>
              </p:nvSpPr>
              <p:spPr bwMode="auto">
                <a:xfrm>
                  <a:off x="1154" y="596"/>
                  <a:ext cx="48" cy="48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7" name="Oval 4531"/>
                <p:cNvSpPr>
                  <a:spLocks noChangeArrowheads="1"/>
                </p:cNvSpPr>
                <p:nvPr/>
              </p:nvSpPr>
              <p:spPr bwMode="auto">
                <a:xfrm>
                  <a:off x="1156" y="598"/>
                  <a:ext cx="44" cy="44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8" name="Oval 4532"/>
                <p:cNvSpPr>
                  <a:spLocks noChangeArrowheads="1"/>
                </p:cNvSpPr>
                <p:nvPr/>
              </p:nvSpPr>
              <p:spPr bwMode="auto">
                <a:xfrm>
                  <a:off x="1158" y="600"/>
                  <a:ext cx="40" cy="4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29" name="Oval 4533"/>
                <p:cNvSpPr>
                  <a:spLocks noChangeArrowheads="1"/>
                </p:cNvSpPr>
                <p:nvPr/>
              </p:nvSpPr>
              <p:spPr bwMode="auto">
                <a:xfrm>
                  <a:off x="1160" y="602"/>
                  <a:ext cx="36" cy="36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30" name="Oval 4534"/>
                <p:cNvSpPr>
                  <a:spLocks noChangeArrowheads="1"/>
                </p:cNvSpPr>
                <p:nvPr/>
              </p:nvSpPr>
              <p:spPr bwMode="auto">
                <a:xfrm>
                  <a:off x="1162" y="604"/>
                  <a:ext cx="32" cy="32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31" name="Oval 4535"/>
                <p:cNvSpPr>
                  <a:spLocks noChangeArrowheads="1"/>
                </p:cNvSpPr>
                <p:nvPr/>
              </p:nvSpPr>
              <p:spPr bwMode="auto">
                <a:xfrm>
                  <a:off x="1164" y="606"/>
                  <a:ext cx="30" cy="3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32" name="Oval 4536"/>
                <p:cNvSpPr>
                  <a:spLocks noChangeArrowheads="1"/>
                </p:cNvSpPr>
                <p:nvPr/>
              </p:nvSpPr>
              <p:spPr bwMode="auto">
                <a:xfrm>
                  <a:off x="1166" y="608"/>
                  <a:ext cx="26" cy="26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33" name="Oval 4537"/>
                <p:cNvSpPr>
                  <a:spLocks noChangeArrowheads="1"/>
                </p:cNvSpPr>
                <p:nvPr/>
              </p:nvSpPr>
              <p:spPr bwMode="auto">
                <a:xfrm>
                  <a:off x="1168" y="610"/>
                  <a:ext cx="22" cy="22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34" name="Oval 4538"/>
                <p:cNvSpPr>
                  <a:spLocks noChangeArrowheads="1"/>
                </p:cNvSpPr>
                <p:nvPr/>
              </p:nvSpPr>
              <p:spPr bwMode="auto">
                <a:xfrm>
                  <a:off x="1170" y="612"/>
                  <a:ext cx="18" cy="1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35" name="Oval 4539"/>
                <p:cNvSpPr>
                  <a:spLocks noChangeArrowheads="1"/>
                </p:cNvSpPr>
                <p:nvPr/>
              </p:nvSpPr>
              <p:spPr bwMode="auto">
                <a:xfrm>
                  <a:off x="1172" y="614"/>
                  <a:ext cx="14" cy="1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36" name="Oval 4540"/>
                <p:cNvSpPr>
                  <a:spLocks noChangeArrowheads="1"/>
                </p:cNvSpPr>
                <p:nvPr/>
              </p:nvSpPr>
              <p:spPr bwMode="auto">
                <a:xfrm>
                  <a:off x="1174" y="616"/>
                  <a:ext cx="10" cy="1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37" name="Oval 4541"/>
                <p:cNvSpPr>
                  <a:spLocks noChangeArrowheads="1"/>
                </p:cNvSpPr>
                <p:nvPr/>
              </p:nvSpPr>
              <p:spPr bwMode="auto">
                <a:xfrm>
                  <a:off x="1176" y="618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638" name="Group 4542"/>
              <p:cNvGrpSpPr>
                <a:grpSpLocks/>
              </p:cNvGrpSpPr>
              <p:nvPr/>
            </p:nvGrpSpPr>
            <p:grpSpPr bwMode="auto">
              <a:xfrm>
                <a:off x="1122" y="574"/>
                <a:ext cx="112" cy="90"/>
                <a:chOff x="1122" y="574"/>
                <a:chExt cx="112" cy="90"/>
              </a:xfrm>
            </p:grpSpPr>
            <p:sp>
              <p:nvSpPr>
                <p:cNvPr id="1928639" name="Oval 4543"/>
                <p:cNvSpPr>
                  <a:spLocks noChangeArrowheads="1"/>
                </p:cNvSpPr>
                <p:nvPr/>
              </p:nvSpPr>
              <p:spPr bwMode="auto">
                <a:xfrm>
                  <a:off x="1122" y="574"/>
                  <a:ext cx="112" cy="90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0" name="Oval 4544"/>
                <p:cNvSpPr>
                  <a:spLocks noChangeArrowheads="1"/>
                </p:cNvSpPr>
                <p:nvPr/>
              </p:nvSpPr>
              <p:spPr bwMode="auto">
                <a:xfrm>
                  <a:off x="1124" y="576"/>
                  <a:ext cx="106" cy="86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1" name="Oval 4545"/>
                <p:cNvSpPr>
                  <a:spLocks noChangeArrowheads="1"/>
                </p:cNvSpPr>
                <p:nvPr/>
              </p:nvSpPr>
              <p:spPr bwMode="auto">
                <a:xfrm>
                  <a:off x="1126" y="578"/>
                  <a:ext cx="102" cy="8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2" name="Oval 4546"/>
                <p:cNvSpPr>
                  <a:spLocks noChangeArrowheads="1"/>
                </p:cNvSpPr>
                <p:nvPr/>
              </p:nvSpPr>
              <p:spPr bwMode="auto">
                <a:xfrm>
                  <a:off x="1128" y="580"/>
                  <a:ext cx="98" cy="78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3" name="Oval 4547"/>
                <p:cNvSpPr>
                  <a:spLocks noChangeArrowheads="1"/>
                </p:cNvSpPr>
                <p:nvPr/>
              </p:nvSpPr>
              <p:spPr bwMode="auto">
                <a:xfrm>
                  <a:off x="1130" y="580"/>
                  <a:ext cx="94" cy="78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4" name="Oval 4548"/>
                <p:cNvSpPr>
                  <a:spLocks noChangeArrowheads="1"/>
                </p:cNvSpPr>
                <p:nvPr/>
              </p:nvSpPr>
              <p:spPr bwMode="auto">
                <a:xfrm>
                  <a:off x="1132" y="582"/>
                  <a:ext cx="90" cy="74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5" name="Oval 4549"/>
                <p:cNvSpPr>
                  <a:spLocks noChangeArrowheads="1"/>
                </p:cNvSpPr>
                <p:nvPr/>
              </p:nvSpPr>
              <p:spPr bwMode="auto">
                <a:xfrm>
                  <a:off x="1134" y="584"/>
                  <a:ext cx="86" cy="70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6" name="Oval 4550"/>
                <p:cNvSpPr>
                  <a:spLocks noChangeArrowheads="1"/>
                </p:cNvSpPr>
                <p:nvPr/>
              </p:nvSpPr>
              <p:spPr bwMode="auto">
                <a:xfrm>
                  <a:off x="1136" y="586"/>
                  <a:ext cx="84" cy="68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7" name="Oval 4551"/>
                <p:cNvSpPr>
                  <a:spLocks noChangeArrowheads="1"/>
                </p:cNvSpPr>
                <p:nvPr/>
              </p:nvSpPr>
              <p:spPr bwMode="auto">
                <a:xfrm>
                  <a:off x="1138" y="588"/>
                  <a:ext cx="80" cy="64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8" name="Oval 4552"/>
                <p:cNvSpPr>
                  <a:spLocks noChangeArrowheads="1"/>
                </p:cNvSpPr>
                <p:nvPr/>
              </p:nvSpPr>
              <p:spPr bwMode="auto">
                <a:xfrm>
                  <a:off x="1140" y="588"/>
                  <a:ext cx="76" cy="64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49" name="Oval 4553"/>
                <p:cNvSpPr>
                  <a:spLocks noChangeArrowheads="1"/>
                </p:cNvSpPr>
                <p:nvPr/>
              </p:nvSpPr>
              <p:spPr bwMode="auto">
                <a:xfrm>
                  <a:off x="1142" y="590"/>
                  <a:ext cx="72" cy="60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0" name="Oval 4554"/>
                <p:cNvSpPr>
                  <a:spLocks noChangeArrowheads="1"/>
                </p:cNvSpPr>
                <p:nvPr/>
              </p:nvSpPr>
              <p:spPr bwMode="auto">
                <a:xfrm>
                  <a:off x="1144" y="592"/>
                  <a:ext cx="68" cy="56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1" name="Oval 4555"/>
                <p:cNvSpPr>
                  <a:spLocks noChangeArrowheads="1"/>
                </p:cNvSpPr>
                <p:nvPr/>
              </p:nvSpPr>
              <p:spPr bwMode="auto">
                <a:xfrm>
                  <a:off x="1146" y="594"/>
                  <a:ext cx="64" cy="52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2" name="Oval 4556"/>
                <p:cNvSpPr>
                  <a:spLocks noChangeArrowheads="1"/>
                </p:cNvSpPr>
                <p:nvPr/>
              </p:nvSpPr>
              <p:spPr bwMode="auto">
                <a:xfrm>
                  <a:off x="1148" y="596"/>
                  <a:ext cx="60" cy="48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3" name="Oval 4557"/>
                <p:cNvSpPr>
                  <a:spLocks noChangeArrowheads="1"/>
                </p:cNvSpPr>
                <p:nvPr/>
              </p:nvSpPr>
              <p:spPr bwMode="auto">
                <a:xfrm>
                  <a:off x="1150" y="596"/>
                  <a:ext cx="56" cy="4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4" name="Oval 4558"/>
                <p:cNvSpPr>
                  <a:spLocks noChangeArrowheads="1"/>
                </p:cNvSpPr>
                <p:nvPr/>
              </p:nvSpPr>
              <p:spPr bwMode="auto">
                <a:xfrm>
                  <a:off x="1152" y="598"/>
                  <a:ext cx="52" cy="4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5" name="Oval 4559"/>
                <p:cNvSpPr>
                  <a:spLocks noChangeArrowheads="1"/>
                </p:cNvSpPr>
                <p:nvPr/>
              </p:nvSpPr>
              <p:spPr bwMode="auto">
                <a:xfrm>
                  <a:off x="1154" y="600"/>
                  <a:ext cx="48" cy="40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6" name="Oval 4560"/>
                <p:cNvSpPr>
                  <a:spLocks noChangeArrowheads="1"/>
                </p:cNvSpPr>
                <p:nvPr/>
              </p:nvSpPr>
              <p:spPr bwMode="auto">
                <a:xfrm>
                  <a:off x="1156" y="602"/>
                  <a:ext cx="44" cy="3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7" name="Oval 4561"/>
                <p:cNvSpPr>
                  <a:spLocks noChangeArrowheads="1"/>
                </p:cNvSpPr>
                <p:nvPr/>
              </p:nvSpPr>
              <p:spPr bwMode="auto">
                <a:xfrm>
                  <a:off x="1158" y="604"/>
                  <a:ext cx="40" cy="32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8" name="Oval 4562"/>
                <p:cNvSpPr>
                  <a:spLocks noChangeArrowheads="1"/>
                </p:cNvSpPr>
                <p:nvPr/>
              </p:nvSpPr>
              <p:spPr bwMode="auto">
                <a:xfrm>
                  <a:off x="1160" y="604"/>
                  <a:ext cx="36" cy="32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59" name="Oval 4563"/>
                <p:cNvSpPr>
                  <a:spLocks noChangeArrowheads="1"/>
                </p:cNvSpPr>
                <p:nvPr/>
              </p:nvSpPr>
              <p:spPr bwMode="auto">
                <a:xfrm>
                  <a:off x="1162" y="606"/>
                  <a:ext cx="32" cy="28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60" name="Oval 4564"/>
                <p:cNvSpPr>
                  <a:spLocks noChangeArrowheads="1"/>
                </p:cNvSpPr>
                <p:nvPr/>
              </p:nvSpPr>
              <p:spPr bwMode="auto">
                <a:xfrm>
                  <a:off x="1164" y="608"/>
                  <a:ext cx="30" cy="24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61" name="Oval 4565"/>
                <p:cNvSpPr>
                  <a:spLocks noChangeArrowheads="1"/>
                </p:cNvSpPr>
                <p:nvPr/>
              </p:nvSpPr>
              <p:spPr bwMode="auto">
                <a:xfrm>
                  <a:off x="1166" y="610"/>
                  <a:ext cx="26" cy="22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62" name="Oval 4566"/>
                <p:cNvSpPr>
                  <a:spLocks noChangeArrowheads="1"/>
                </p:cNvSpPr>
                <p:nvPr/>
              </p:nvSpPr>
              <p:spPr bwMode="auto">
                <a:xfrm>
                  <a:off x="1168" y="612"/>
                  <a:ext cx="22" cy="18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63" name="Oval 4567"/>
                <p:cNvSpPr>
                  <a:spLocks noChangeArrowheads="1"/>
                </p:cNvSpPr>
                <p:nvPr/>
              </p:nvSpPr>
              <p:spPr bwMode="auto">
                <a:xfrm>
                  <a:off x="1170" y="612"/>
                  <a:ext cx="18" cy="1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64" name="Oval 4568"/>
                <p:cNvSpPr>
                  <a:spLocks noChangeArrowheads="1"/>
                </p:cNvSpPr>
                <p:nvPr/>
              </p:nvSpPr>
              <p:spPr bwMode="auto">
                <a:xfrm>
                  <a:off x="1172" y="614"/>
                  <a:ext cx="14" cy="1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65" name="Oval 4569"/>
                <p:cNvSpPr>
                  <a:spLocks noChangeArrowheads="1"/>
                </p:cNvSpPr>
                <p:nvPr/>
              </p:nvSpPr>
              <p:spPr bwMode="auto">
                <a:xfrm>
                  <a:off x="1174" y="616"/>
                  <a:ext cx="10" cy="1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66" name="Oval 4570"/>
                <p:cNvSpPr>
                  <a:spLocks noChangeArrowheads="1"/>
                </p:cNvSpPr>
                <p:nvPr/>
              </p:nvSpPr>
              <p:spPr bwMode="auto">
                <a:xfrm>
                  <a:off x="1176" y="618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667" name="Group 4571"/>
              <p:cNvGrpSpPr>
                <a:grpSpLocks/>
              </p:cNvGrpSpPr>
              <p:nvPr/>
            </p:nvGrpSpPr>
            <p:grpSpPr bwMode="auto">
              <a:xfrm>
                <a:off x="1122" y="574"/>
                <a:ext cx="98" cy="78"/>
                <a:chOff x="1122" y="574"/>
                <a:chExt cx="98" cy="78"/>
              </a:xfrm>
            </p:grpSpPr>
            <p:sp>
              <p:nvSpPr>
                <p:cNvPr id="1928668" name="Oval 4572"/>
                <p:cNvSpPr>
                  <a:spLocks noChangeArrowheads="1"/>
                </p:cNvSpPr>
                <p:nvPr/>
              </p:nvSpPr>
              <p:spPr bwMode="auto">
                <a:xfrm>
                  <a:off x="1122" y="574"/>
                  <a:ext cx="98" cy="78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69" name="Oval 4573"/>
                <p:cNvSpPr>
                  <a:spLocks noChangeArrowheads="1"/>
                </p:cNvSpPr>
                <p:nvPr/>
              </p:nvSpPr>
              <p:spPr bwMode="auto">
                <a:xfrm>
                  <a:off x="1126" y="576"/>
                  <a:ext cx="90" cy="74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0" name="Oval 4574"/>
                <p:cNvSpPr>
                  <a:spLocks noChangeArrowheads="1"/>
                </p:cNvSpPr>
                <p:nvPr/>
              </p:nvSpPr>
              <p:spPr bwMode="auto">
                <a:xfrm>
                  <a:off x="1128" y="578"/>
                  <a:ext cx="86" cy="70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1" name="Oval 4575"/>
                <p:cNvSpPr>
                  <a:spLocks noChangeArrowheads="1"/>
                </p:cNvSpPr>
                <p:nvPr/>
              </p:nvSpPr>
              <p:spPr bwMode="auto">
                <a:xfrm>
                  <a:off x="1130" y="580"/>
                  <a:ext cx="82" cy="66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2" name="Oval 4576"/>
                <p:cNvSpPr>
                  <a:spLocks noChangeArrowheads="1"/>
                </p:cNvSpPr>
                <p:nvPr/>
              </p:nvSpPr>
              <p:spPr bwMode="auto">
                <a:xfrm>
                  <a:off x="1132" y="582"/>
                  <a:ext cx="78" cy="62"/>
                </a:xfrm>
                <a:prstGeom prst="ellipse">
                  <a:avLst/>
                </a:prstGeom>
                <a:solidFill>
                  <a:srgbClr val="484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3" name="Oval 4577"/>
                <p:cNvSpPr>
                  <a:spLocks noChangeArrowheads="1"/>
                </p:cNvSpPr>
                <p:nvPr/>
              </p:nvSpPr>
              <p:spPr bwMode="auto">
                <a:xfrm>
                  <a:off x="1134" y="582"/>
                  <a:ext cx="74" cy="62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4" name="Oval 4578"/>
                <p:cNvSpPr>
                  <a:spLocks noChangeArrowheads="1"/>
                </p:cNvSpPr>
                <p:nvPr/>
              </p:nvSpPr>
              <p:spPr bwMode="auto">
                <a:xfrm>
                  <a:off x="1136" y="584"/>
                  <a:ext cx="72" cy="60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5" name="Oval 4579"/>
                <p:cNvSpPr>
                  <a:spLocks noChangeArrowheads="1"/>
                </p:cNvSpPr>
                <p:nvPr/>
              </p:nvSpPr>
              <p:spPr bwMode="auto">
                <a:xfrm>
                  <a:off x="1138" y="586"/>
                  <a:ext cx="68" cy="56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6" name="Oval 4580"/>
                <p:cNvSpPr>
                  <a:spLocks noChangeArrowheads="1"/>
                </p:cNvSpPr>
                <p:nvPr/>
              </p:nvSpPr>
              <p:spPr bwMode="auto">
                <a:xfrm>
                  <a:off x="1140" y="588"/>
                  <a:ext cx="64" cy="52"/>
                </a:xfrm>
                <a:prstGeom prst="ellipse">
                  <a:avLst/>
                </a:prstGeom>
                <a:solidFill>
                  <a:srgbClr val="7F7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7" name="Oval 4581"/>
                <p:cNvSpPr>
                  <a:spLocks noChangeArrowheads="1"/>
                </p:cNvSpPr>
                <p:nvPr/>
              </p:nvSpPr>
              <p:spPr bwMode="auto">
                <a:xfrm>
                  <a:off x="1142" y="590"/>
                  <a:ext cx="60" cy="48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8" name="Oval 4582"/>
                <p:cNvSpPr>
                  <a:spLocks noChangeArrowheads="1"/>
                </p:cNvSpPr>
                <p:nvPr/>
              </p:nvSpPr>
              <p:spPr bwMode="auto">
                <a:xfrm>
                  <a:off x="1144" y="590"/>
                  <a:ext cx="56" cy="48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79" name="Oval 4583"/>
                <p:cNvSpPr>
                  <a:spLocks noChangeArrowheads="1"/>
                </p:cNvSpPr>
                <p:nvPr/>
              </p:nvSpPr>
              <p:spPr bwMode="auto">
                <a:xfrm>
                  <a:off x="1146" y="592"/>
                  <a:ext cx="52" cy="44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0" name="Oval 4584"/>
                <p:cNvSpPr>
                  <a:spLocks noChangeArrowheads="1"/>
                </p:cNvSpPr>
                <p:nvPr/>
              </p:nvSpPr>
              <p:spPr bwMode="auto">
                <a:xfrm>
                  <a:off x="1148" y="594"/>
                  <a:ext cx="48" cy="40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1" name="Oval 4585"/>
                <p:cNvSpPr>
                  <a:spLocks noChangeArrowheads="1"/>
                </p:cNvSpPr>
                <p:nvPr/>
              </p:nvSpPr>
              <p:spPr bwMode="auto">
                <a:xfrm>
                  <a:off x="1150" y="596"/>
                  <a:ext cx="44" cy="36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2" name="Oval 4586"/>
                <p:cNvSpPr>
                  <a:spLocks noChangeArrowheads="1"/>
                </p:cNvSpPr>
                <p:nvPr/>
              </p:nvSpPr>
              <p:spPr bwMode="auto">
                <a:xfrm>
                  <a:off x="1152" y="598"/>
                  <a:ext cx="40" cy="32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3" name="Oval 4587"/>
                <p:cNvSpPr>
                  <a:spLocks noChangeArrowheads="1"/>
                </p:cNvSpPr>
                <p:nvPr/>
              </p:nvSpPr>
              <p:spPr bwMode="auto">
                <a:xfrm>
                  <a:off x="1154" y="598"/>
                  <a:ext cx="36" cy="3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4" name="Oval 4588"/>
                <p:cNvSpPr>
                  <a:spLocks noChangeArrowheads="1"/>
                </p:cNvSpPr>
                <p:nvPr/>
              </p:nvSpPr>
              <p:spPr bwMode="auto">
                <a:xfrm>
                  <a:off x="1156" y="600"/>
                  <a:ext cx="32" cy="28"/>
                </a:xfrm>
                <a:prstGeom prst="ellipse">
                  <a:avLst/>
                </a:prstGeom>
                <a:solidFill>
                  <a:srgbClr val="DCD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5" name="Oval 4589"/>
                <p:cNvSpPr>
                  <a:spLocks noChangeArrowheads="1"/>
                </p:cNvSpPr>
                <p:nvPr/>
              </p:nvSpPr>
              <p:spPr bwMode="auto">
                <a:xfrm>
                  <a:off x="1158" y="602"/>
                  <a:ext cx="28" cy="2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6" name="Oval 4590"/>
                <p:cNvSpPr>
                  <a:spLocks noChangeArrowheads="1"/>
                </p:cNvSpPr>
                <p:nvPr/>
              </p:nvSpPr>
              <p:spPr bwMode="auto">
                <a:xfrm>
                  <a:off x="1160" y="604"/>
                  <a:ext cx="26" cy="22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7" name="Oval 4591"/>
                <p:cNvSpPr>
                  <a:spLocks noChangeArrowheads="1"/>
                </p:cNvSpPr>
                <p:nvPr/>
              </p:nvSpPr>
              <p:spPr bwMode="auto">
                <a:xfrm>
                  <a:off x="1162" y="606"/>
                  <a:ext cx="22" cy="18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8" name="Oval 4592"/>
                <p:cNvSpPr>
                  <a:spLocks noChangeArrowheads="1"/>
                </p:cNvSpPr>
                <p:nvPr/>
              </p:nvSpPr>
              <p:spPr bwMode="auto">
                <a:xfrm>
                  <a:off x="1164" y="606"/>
                  <a:ext cx="18" cy="18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89" name="Oval 4593"/>
                <p:cNvSpPr>
                  <a:spLocks noChangeArrowheads="1"/>
                </p:cNvSpPr>
                <p:nvPr/>
              </p:nvSpPr>
              <p:spPr bwMode="auto">
                <a:xfrm>
                  <a:off x="1166" y="608"/>
                  <a:ext cx="14" cy="1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90" name="Oval 4594"/>
                <p:cNvSpPr>
                  <a:spLocks noChangeArrowheads="1"/>
                </p:cNvSpPr>
                <p:nvPr/>
              </p:nvSpPr>
              <p:spPr bwMode="auto">
                <a:xfrm>
                  <a:off x="1168" y="610"/>
                  <a:ext cx="10" cy="10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91" name="Oval 4595"/>
                <p:cNvSpPr>
                  <a:spLocks noChangeArrowheads="1"/>
                </p:cNvSpPr>
                <p:nvPr/>
              </p:nvSpPr>
              <p:spPr bwMode="auto">
                <a:xfrm>
                  <a:off x="1170" y="612"/>
                  <a:ext cx="6" cy="6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692" name="Group 4596"/>
              <p:cNvGrpSpPr>
                <a:grpSpLocks/>
              </p:cNvGrpSpPr>
              <p:nvPr/>
            </p:nvGrpSpPr>
            <p:grpSpPr bwMode="auto">
              <a:xfrm>
                <a:off x="1134" y="574"/>
                <a:ext cx="74" cy="78"/>
                <a:chOff x="1134" y="574"/>
                <a:chExt cx="74" cy="78"/>
              </a:xfrm>
            </p:grpSpPr>
            <p:sp>
              <p:nvSpPr>
                <p:cNvPr id="1928693" name="Oval 4597"/>
                <p:cNvSpPr>
                  <a:spLocks noChangeArrowheads="1"/>
                </p:cNvSpPr>
                <p:nvPr/>
              </p:nvSpPr>
              <p:spPr bwMode="auto">
                <a:xfrm>
                  <a:off x="1134" y="574"/>
                  <a:ext cx="74" cy="78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94" name="Oval 4598"/>
                <p:cNvSpPr>
                  <a:spLocks noChangeArrowheads="1"/>
                </p:cNvSpPr>
                <p:nvPr/>
              </p:nvSpPr>
              <p:spPr bwMode="auto">
                <a:xfrm>
                  <a:off x="1136" y="578"/>
                  <a:ext cx="70" cy="70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95" name="Oval 4599"/>
                <p:cNvSpPr>
                  <a:spLocks noChangeArrowheads="1"/>
                </p:cNvSpPr>
                <p:nvPr/>
              </p:nvSpPr>
              <p:spPr bwMode="auto">
                <a:xfrm>
                  <a:off x="1138" y="580"/>
                  <a:ext cx="66" cy="66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96" name="Oval 4600"/>
                <p:cNvSpPr>
                  <a:spLocks noChangeArrowheads="1"/>
                </p:cNvSpPr>
                <p:nvPr/>
              </p:nvSpPr>
              <p:spPr bwMode="auto">
                <a:xfrm>
                  <a:off x="1140" y="582"/>
                  <a:ext cx="62" cy="62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97" name="Oval 4601"/>
                <p:cNvSpPr>
                  <a:spLocks noChangeArrowheads="1"/>
                </p:cNvSpPr>
                <p:nvPr/>
              </p:nvSpPr>
              <p:spPr bwMode="auto">
                <a:xfrm>
                  <a:off x="1142" y="584"/>
                  <a:ext cx="58" cy="60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98" name="Oval 4602"/>
                <p:cNvSpPr>
                  <a:spLocks noChangeArrowheads="1"/>
                </p:cNvSpPr>
                <p:nvPr/>
              </p:nvSpPr>
              <p:spPr bwMode="auto">
                <a:xfrm>
                  <a:off x="1144" y="586"/>
                  <a:ext cx="56" cy="56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699" name="Oval 4603"/>
                <p:cNvSpPr>
                  <a:spLocks noChangeArrowheads="1"/>
                </p:cNvSpPr>
                <p:nvPr/>
              </p:nvSpPr>
              <p:spPr bwMode="auto">
                <a:xfrm>
                  <a:off x="1146" y="588"/>
                  <a:ext cx="52" cy="52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0" name="Oval 4604"/>
                <p:cNvSpPr>
                  <a:spLocks noChangeArrowheads="1"/>
                </p:cNvSpPr>
                <p:nvPr/>
              </p:nvSpPr>
              <p:spPr bwMode="auto">
                <a:xfrm>
                  <a:off x="1148" y="590"/>
                  <a:ext cx="48" cy="48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1" name="Oval 4605"/>
                <p:cNvSpPr>
                  <a:spLocks noChangeArrowheads="1"/>
                </p:cNvSpPr>
                <p:nvPr/>
              </p:nvSpPr>
              <p:spPr bwMode="auto">
                <a:xfrm>
                  <a:off x="1150" y="592"/>
                  <a:ext cx="44" cy="44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2" name="Oval 4606"/>
                <p:cNvSpPr>
                  <a:spLocks noChangeArrowheads="1"/>
                </p:cNvSpPr>
                <p:nvPr/>
              </p:nvSpPr>
              <p:spPr bwMode="auto">
                <a:xfrm>
                  <a:off x="1152" y="594"/>
                  <a:ext cx="40" cy="40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3" name="Oval 4607"/>
                <p:cNvSpPr>
                  <a:spLocks noChangeArrowheads="1"/>
                </p:cNvSpPr>
                <p:nvPr/>
              </p:nvSpPr>
              <p:spPr bwMode="auto">
                <a:xfrm>
                  <a:off x="1154" y="596"/>
                  <a:ext cx="36" cy="36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4" name="Oval 4608"/>
                <p:cNvSpPr>
                  <a:spLocks noChangeArrowheads="1"/>
                </p:cNvSpPr>
                <p:nvPr/>
              </p:nvSpPr>
              <p:spPr bwMode="auto">
                <a:xfrm>
                  <a:off x="1156" y="598"/>
                  <a:ext cx="32" cy="32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5" name="Oval 4609"/>
                <p:cNvSpPr>
                  <a:spLocks noChangeArrowheads="1"/>
                </p:cNvSpPr>
                <p:nvPr/>
              </p:nvSpPr>
              <p:spPr bwMode="auto">
                <a:xfrm>
                  <a:off x="1158" y="600"/>
                  <a:ext cx="28" cy="28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6" name="Oval 4610"/>
                <p:cNvSpPr>
                  <a:spLocks noChangeArrowheads="1"/>
                </p:cNvSpPr>
                <p:nvPr/>
              </p:nvSpPr>
              <p:spPr bwMode="auto">
                <a:xfrm>
                  <a:off x="1160" y="602"/>
                  <a:ext cx="24" cy="24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7" name="Oval 4611"/>
                <p:cNvSpPr>
                  <a:spLocks noChangeArrowheads="1"/>
                </p:cNvSpPr>
                <p:nvPr/>
              </p:nvSpPr>
              <p:spPr bwMode="auto">
                <a:xfrm>
                  <a:off x="1162" y="604"/>
                  <a:ext cx="20" cy="22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8" name="Oval 4612"/>
                <p:cNvSpPr>
                  <a:spLocks noChangeArrowheads="1"/>
                </p:cNvSpPr>
                <p:nvPr/>
              </p:nvSpPr>
              <p:spPr bwMode="auto">
                <a:xfrm>
                  <a:off x="1164" y="606"/>
                  <a:ext cx="18" cy="18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09" name="Oval 4613"/>
                <p:cNvSpPr>
                  <a:spLocks noChangeArrowheads="1"/>
                </p:cNvSpPr>
                <p:nvPr/>
              </p:nvSpPr>
              <p:spPr bwMode="auto">
                <a:xfrm>
                  <a:off x="1166" y="608"/>
                  <a:ext cx="14" cy="1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10" name="Oval 4614"/>
                <p:cNvSpPr>
                  <a:spLocks noChangeArrowheads="1"/>
                </p:cNvSpPr>
                <p:nvPr/>
              </p:nvSpPr>
              <p:spPr bwMode="auto">
                <a:xfrm>
                  <a:off x="1168" y="610"/>
                  <a:ext cx="10" cy="10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11" name="Oval 4615"/>
                <p:cNvSpPr>
                  <a:spLocks noChangeArrowheads="1"/>
                </p:cNvSpPr>
                <p:nvPr/>
              </p:nvSpPr>
              <p:spPr bwMode="auto">
                <a:xfrm>
                  <a:off x="1170" y="612"/>
                  <a:ext cx="6" cy="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712" name="Group 4616"/>
              <p:cNvGrpSpPr>
                <a:grpSpLocks/>
              </p:cNvGrpSpPr>
              <p:nvPr/>
            </p:nvGrpSpPr>
            <p:grpSpPr bwMode="auto">
              <a:xfrm>
                <a:off x="1090" y="528"/>
                <a:ext cx="334" cy="334"/>
                <a:chOff x="1090" y="528"/>
                <a:chExt cx="334" cy="334"/>
              </a:xfrm>
            </p:grpSpPr>
            <p:sp>
              <p:nvSpPr>
                <p:cNvPr id="1928713" name="Oval 4617"/>
                <p:cNvSpPr>
                  <a:spLocks noChangeArrowheads="1"/>
                </p:cNvSpPr>
                <p:nvPr/>
              </p:nvSpPr>
              <p:spPr bwMode="auto">
                <a:xfrm>
                  <a:off x="1090" y="528"/>
                  <a:ext cx="334" cy="334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14" name="Oval 4618"/>
                <p:cNvSpPr>
                  <a:spLocks noChangeArrowheads="1"/>
                </p:cNvSpPr>
                <p:nvPr/>
              </p:nvSpPr>
              <p:spPr bwMode="auto">
                <a:xfrm>
                  <a:off x="1094" y="532"/>
                  <a:ext cx="326" cy="326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15" name="Oval 4619"/>
                <p:cNvSpPr>
                  <a:spLocks noChangeArrowheads="1"/>
                </p:cNvSpPr>
                <p:nvPr/>
              </p:nvSpPr>
              <p:spPr bwMode="auto">
                <a:xfrm>
                  <a:off x="1096" y="534"/>
                  <a:ext cx="322" cy="322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16" name="Oval 4620"/>
                <p:cNvSpPr>
                  <a:spLocks noChangeArrowheads="1"/>
                </p:cNvSpPr>
                <p:nvPr/>
              </p:nvSpPr>
              <p:spPr bwMode="auto">
                <a:xfrm>
                  <a:off x="1098" y="536"/>
                  <a:ext cx="318" cy="318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17" name="Oval 4621"/>
                <p:cNvSpPr>
                  <a:spLocks noChangeArrowheads="1"/>
                </p:cNvSpPr>
                <p:nvPr/>
              </p:nvSpPr>
              <p:spPr bwMode="auto">
                <a:xfrm>
                  <a:off x="1100" y="538"/>
                  <a:ext cx="314" cy="314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18" name="Oval 4622"/>
                <p:cNvSpPr>
                  <a:spLocks noChangeArrowheads="1"/>
                </p:cNvSpPr>
                <p:nvPr/>
              </p:nvSpPr>
              <p:spPr bwMode="auto">
                <a:xfrm>
                  <a:off x="1102" y="540"/>
                  <a:ext cx="310" cy="310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19" name="Oval 4623"/>
                <p:cNvSpPr>
                  <a:spLocks noChangeArrowheads="1"/>
                </p:cNvSpPr>
                <p:nvPr/>
              </p:nvSpPr>
              <p:spPr bwMode="auto">
                <a:xfrm>
                  <a:off x="1104" y="542"/>
                  <a:ext cx="306" cy="306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0" name="Oval 4624"/>
                <p:cNvSpPr>
                  <a:spLocks noChangeArrowheads="1"/>
                </p:cNvSpPr>
                <p:nvPr/>
              </p:nvSpPr>
              <p:spPr bwMode="auto">
                <a:xfrm>
                  <a:off x="1106" y="544"/>
                  <a:ext cx="302" cy="30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1" name="Oval 4625"/>
                <p:cNvSpPr>
                  <a:spLocks noChangeArrowheads="1"/>
                </p:cNvSpPr>
                <p:nvPr/>
              </p:nvSpPr>
              <p:spPr bwMode="auto">
                <a:xfrm>
                  <a:off x="1108" y="546"/>
                  <a:ext cx="298" cy="298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2" name="Oval 4626"/>
                <p:cNvSpPr>
                  <a:spLocks noChangeArrowheads="1"/>
                </p:cNvSpPr>
                <p:nvPr/>
              </p:nvSpPr>
              <p:spPr bwMode="auto">
                <a:xfrm>
                  <a:off x="1110" y="548"/>
                  <a:ext cx="294" cy="294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3" name="Oval 4627"/>
                <p:cNvSpPr>
                  <a:spLocks noChangeArrowheads="1"/>
                </p:cNvSpPr>
                <p:nvPr/>
              </p:nvSpPr>
              <p:spPr bwMode="auto">
                <a:xfrm>
                  <a:off x="1112" y="550"/>
                  <a:ext cx="290" cy="290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4" name="Oval 4628"/>
                <p:cNvSpPr>
                  <a:spLocks noChangeArrowheads="1"/>
                </p:cNvSpPr>
                <p:nvPr/>
              </p:nvSpPr>
              <p:spPr bwMode="auto">
                <a:xfrm>
                  <a:off x="1114" y="552"/>
                  <a:ext cx="286" cy="286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5" name="Oval 4629"/>
                <p:cNvSpPr>
                  <a:spLocks noChangeArrowheads="1"/>
                </p:cNvSpPr>
                <p:nvPr/>
              </p:nvSpPr>
              <p:spPr bwMode="auto">
                <a:xfrm>
                  <a:off x="1116" y="554"/>
                  <a:ext cx="282" cy="282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6" name="Oval 4630"/>
                <p:cNvSpPr>
                  <a:spLocks noChangeArrowheads="1"/>
                </p:cNvSpPr>
                <p:nvPr/>
              </p:nvSpPr>
              <p:spPr bwMode="auto">
                <a:xfrm>
                  <a:off x="1118" y="556"/>
                  <a:ext cx="278" cy="27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7" name="Oval 4631"/>
                <p:cNvSpPr>
                  <a:spLocks noChangeArrowheads="1"/>
                </p:cNvSpPr>
                <p:nvPr/>
              </p:nvSpPr>
              <p:spPr bwMode="auto">
                <a:xfrm>
                  <a:off x="1120" y="558"/>
                  <a:ext cx="274" cy="27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8" name="Oval 4632"/>
                <p:cNvSpPr>
                  <a:spLocks noChangeArrowheads="1"/>
                </p:cNvSpPr>
                <p:nvPr/>
              </p:nvSpPr>
              <p:spPr bwMode="auto">
                <a:xfrm>
                  <a:off x="1122" y="560"/>
                  <a:ext cx="270" cy="27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29" name="Oval 4633"/>
                <p:cNvSpPr>
                  <a:spLocks noChangeArrowheads="1"/>
                </p:cNvSpPr>
                <p:nvPr/>
              </p:nvSpPr>
              <p:spPr bwMode="auto">
                <a:xfrm>
                  <a:off x="1124" y="562"/>
                  <a:ext cx="266" cy="26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0" name="Oval 4634"/>
                <p:cNvSpPr>
                  <a:spLocks noChangeArrowheads="1"/>
                </p:cNvSpPr>
                <p:nvPr/>
              </p:nvSpPr>
              <p:spPr bwMode="auto">
                <a:xfrm>
                  <a:off x="1126" y="564"/>
                  <a:ext cx="262" cy="26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1" name="Oval 4635"/>
                <p:cNvSpPr>
                  <a:spLocks noChangeArrowheads="1"/>
                </p:cNvSpPr>
                <p:nvPr/>
              </p:nvSpPr>
              <p:spPr bwMode="auto">
                <a:xfrm>
                  <a:off x="1128" y="566"/>
                  <a:ext cx="258" cy="258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2" name="Oval 4636"/>
                <p:cNvSpPr>
                  <a:spLocks noChangeArrowheads="1"/>
                </p:cNvSpPr>
                <p:nvPr/>
              </p:nvSpPr>
              <p:spPr bwMode="auto">
                <a:xfrm>
                  <a:off x="1130" y="568"/>
                  <a:ext cx="254" cy="254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3" name="Oval 4637"/>
                <p:cNvSpPr>
                  <a:spLocks noChangeArrowheads="1"/>
                </p:cNvSpPr>
                <p:nvPr/>
              </p:nvSpPr>
              <p:spPr bwMode="auto">
                <a:xfrm>
                  <a:off x="1132" y="570"/>
                  <a:ext cx="252" cy="252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4" name="Oval 4638"/>
                <p:cNvSpPr>
                  <a:spLocks noChangeArrowheads="1"/>
                </p:cNvSpPr>
                <p:nvPr/>
              </p:nvSpPr>
              <p:spPr bwMode="auto">
                <a:xfrm>
                  <a:off x="1134" y="572"/>
                  <a:ext cx="248" cy="248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5" name="Oval 4639"/>
                <p:cNvSpPr>
                  <a:spLocks noChangeArrowheads="1"/>
                </p:cNvSpPr>
                <p:nvPr/>
              </p:nvSpPr>
              <p:spPr bwMode="auto">
                <a:xfrm>
                  <a:off x="1136" y="574"/>
                  <a:ext cx="244" cy="244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6" name="Oval 4640"/>
                <p:cNvSpPr>
                  <a:spLocks noChangeArrowheads="1"/>
                </p:cNvSpPr>
                <p:nvPr/>
              </p:nvSpPr>
              <p:spPr bwMode="auto">
                <a:xfrm>
                  <a:off x="1138" y="576"/>
                  <a:ext cx="240" cy="240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7" name="Oval 4641"/>
                <p:cNvSpPr>
                  <a:spLocks noChangeArrowheads="1"/>
                </p:cNvSpPr>
                <p:nvPr/>
              </p:nvSpPr>
              <p:spPr bwMode="auto">
                <a:xfrm>
                  <a:off x="1140" y="578"/>
                  <a:ext cx="236" cy="236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8" name="Oval 4642"/>
                <p:cNvSpPr>
                  <a:spLocks noChangeArrowheads="1"/>
                </p:cNvSpPr>
                <p:nvPr/>
              </p:nvSpPr>
              <p:spPr bwMode="auto">
                <a:xfrm>
                  <a:off x="1142" y="580"/>
                  <a:ext cx="232" cy="232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39" name="Oval 4643"/>
                <p:cNvSpPr>
                  <a:spLocks noChangeArrowheads="1"/>
                </p:cNvSpPr>
                <p:nvPr/>
              </p:nvSpPr>
              <p:spPr bwMode="auto">
                <a:xfrm>
                  <a:off x="1144" y="582"/>
                  <a:ext cx="228" cy="22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0" name="Oval 4644"/>
                <p:cNvSpPr>
                  <a:spLocks noChangeArrowheads="1"/>
                </p:cNvSpPr>
                <p:nvPr/>
              </p:nvSpPr>
              <p:spPr bwMode="auto">
                <a:xfrm>
                  <a:off x="1146" y="584"/>
                  <a:ext cx="224" cy="224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1" name="Oval 4645"/>
                <p:cNvSpPr>
                  <a:spLocks noChangeArrowheads="1"/>
                </p:cNvSpPr>
                <p:nvPr/>
              </p:nvSpPr>
              <p:spPr bwMode="auto">
                <a:xfrm>
                  <a:off x="1148" y="586"/>
                  <a:ext cx="220" cy="22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2" name="Oval 4646"/>
                <p:cNvSpPr>
                  <a:spLocks noChangeArrowheads="1"/>
                </p:cNvSpPr>
                <p:nvPr/>
              </p:nvSpPr>
              <p:spPr bwMode="auto">
                <a:xfrm>
                  <a:off x="1150" y="588"/>
                  <a:ext cx="216" cy="21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3" name="Oval 4647"/>
                <p:cNvSpPr>
                  <a:spLocks noChangeArrowheads="1"/>
                </p:cNvSpPr>
                <p:nvPr/>
              </p:nvSpPr>
              <p:spPr bwMode="auto">
                <a:xfrm>
                  <a:off x="1152" y="590"/>
                  <a:ext cx="212" cy="21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4" name="Oval 4648"/>
                <p:cNvSpPr>
                  <a:spLocks noChangeArrowheads="1"/>
                </p:cNvSpPr>
                <p:nvPr/>
              </p:nvSpPr>
              <p:spPr bwMode="auto">
                <a:xfrm>
                  <a:off x="1154" y="592"/>
                  <a:ext cx="208" cy="208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5" name="Oval 4649"/>
                <p:cNvSpPr>
                  <a:spLocks noChangeArrowheads="1"/>
                </p:cNvSpPr>
                <p:nvPr/>
              </p:nvSpPr>
              <p:spPr bwMode="auto">
                <a:xfrm>
                  <a:off x="1156" y="594"/>
                  <a:ext cx="204" cy="204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6" name="Oval 4650"/>
                <p:cNvSpPr>
                  <a:spLocks noChangeArrowheads="1"/>
                </p:cNvSpPr>
                <p:nvPr/>
              </p:nvSpPr>
              <p:spPr bwMode="auto">
                <a:xfrm>
                  <a:off x="1158" y="596"/>
                  <a:ext cx="200" cy="200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7" name="Oval 4651"/>
                <p:cNvSpPr>
                  <a:spLocks noChangeArrowheads="1"/>
                </p:cNvSpPr>
                <p:nvPr/>
              </p:nvSpPr>
              <p:spPr bwMode="auto">
                <a:xfrm>
                  <a:off x="1160" y="598"/>
                  <a:ext cx="196" cy="196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8" name="Oval 4652"/>
                <p:cNvSpPr>
                  <a:spLocks noChangeArrowheads="1"/>
                </p:cNvSpPr>
                <p:nvPr/>
              </p:nvSpPr>
              <p:spPr bwMode="auto">
                <a:xfrm>
                  <a:off x="1162" y="600"/>
                  <a:ext cx="192" cy="192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49" name="Oval 4653"/>
                <p:cNvSpPr>
                  <a:spLocks noChangeArrowheads="1"/>
                </p:cNvSpPr>
                <p:nvPr/>
              </p:nvSpPr>
              <p:spPr bwMode="auto">
                <a:xfrm>
                  <a:off x="1164" y="602"/>
                  <a:ext cx="188" cy="188"/>
                </a:xfrm>
                <a:prstGeom prst="ellipse">
                  <a:avLst/>
                </a:prstGeom>
                <a:solidFill>
                  <a:srgbClr val="9F9F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0" name="Oval 4654"/>
                <p:cNvSpPr>
                  <a:spLocks noChangeArrowheads="1"/>
                </p:cNvSpPr>
                <p:nvPr/>
              </p:nvSpPr>
              <p:spPr bwMode="auto">
                <a:xfrm>
                  <a:off x="1166" y="604"/>
                  <a:ext cx="184" cy="184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1" name="Oval 4655"/>
                <p:cNvSpPr>
                  <a:spLocks noChangeArrowheads="1"/>
                </p:cNvSpPr>
                <p:nvPr/>
              </p:nvSpPr>
              <p:spPr bwMode="auto">
                <a:xfrm>
                  <a:off x="1168" y="606"/>
                  <a:ext cx="180" cy="180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2" name="Oval 4656"/>
                <p:cNvSpPr>
                  <a:spLocks noChangeArrowheads="1"/>
                </p:cNvSpPr>
                <p:nvPr/>
              </p:nvSpPr>
              <p:spPr bwMode="auto">
                <a:xfrm>
                  <a:off x="1170" y="608"/>
                  <a:ext cx="176" cy="176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3" name="Oval 4657"/>
                <p:cNvSpPr>
                  <a:spLocks noChangeArrowheads="1"/>
                </p:cNvSpPr>
                <p:nvPr/>
              </p:nvSpPr>
              <p:spPr bwMode="auto">
                <a:xfrm>
                  <a:off x="1172" y="610"/>
                  <a:ext cx="172" cy="172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4" name="Oval 4658"/>
                <p:cNvSpPr>
                  <a:spLocks noChangeArrowheads="1"/>
                </p:cNvSpPr>
                <p:nvPr/>
              </p:nvSpPr>
              <p:spPr bwMode="auto">
                <a:xfrm>
                  <a:off x="1174" y="612"/>
                  <a:ext cx="168" cy="168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5" name="Oval 4659"/>
                <p:cNvSpPr>
                  <a:spLocks noChangeArrowheads="1"/>
                </p:cNvSpPr>
                <p:nvPr/>
              </p:nvSpPr>
              <p:spPr bwMode="auto">
                <a:xfrm>
                  <a:off x="1176" y="614"/>
                  <a:ext cx="164" cy="164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6" name="Oval 4660"/>
                <p:cNvSpPr>
                  <a:spLocks noChangeArrowheads="1"/>
                </p:cNvSpPr>
                <p:nvPr/>
              </p:nvSpPr>
              <p:spPr bwMode="auto">
                <a:xfrm>
                  <a:off x="1178" y="616"/>
                  <a:ext cx="160" cy="160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7" name="Oval 4661"/>
                <p:cNvSpPr>
                  <a:spLocks noChangeArrowheads="1"/>
                </p:cNvSpPr>
                <p:nvPr/>
              </p:nvSpPr>
              <p:spPr bwMode="auto">
                <a:xfrm>
                  <a:off x="1180" y="618"/>
                  <a:ext cx="156" cy="156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8" name="Oval 4662"/>
                <p:cNvSpPr>
                  <a:spLocks noChangeArrowheads="1"/>
                </p:cNvSpPr>
                <p:nvPr/>
              </p:nvSpPr>
              <p:spPr bwMode="auto">
                <a:xfrm>
                  <a:off x="1182" y="620"/>
                  <a:ext cx="152" cy="15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59" name="Oval 4663"/>
                <p:cNvSpPr>
                  <a:spLocks noChangeArrowheads="1"/>
                </p:cNvSpPr>
                <p:nvPr/>
              </p:nvSpPr>
              <p:spPr bwMode="auto">
                <a:xfrm>
                  <a:off x="1184" y="622"/>
                  <a:ext cx="148" cy="148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0" name="Oval 4664"/>
                <p:cNvSpPr>
                  <a:spLocks noChangeArrowheads="1"/>
                </p:cNvSpPr>
                <p:nvPr/>
              </p:nvSpPr>
              <p:spPr bwMode="auto">
                <a:xfrm>
                  <a:off x="1186" y="624"/>
                  <a:ext cx="144" cy="144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1" name="Oval 4665"/>
                <p:cNvSpPr>
                  <a:spLocks noChangeArrowheads="1"/>
                </p:cNvSpPr>
                <p:nvPr/>
              </p:nvSpPr>
              <p:spPr bwMode="auto">
                <a:xfrm>
                  <a:off x="1188" y="626"/>
                  <a:ext cx="140" cy="140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2" name="Oval 4666"/>
                <p:cNvSpPr>
                  <a:spLocks noChangeArrowheads="1"/>
                </p:cNvSpPr>
                <p:nvPr/>
              </p:nvSpPr>
              <p:spPr bwMode="auto">
                <a:xfrm>
                  <a:off x="1190" y="628"/>
                  <a:ext cx="136" cy="136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3" name="Oval 4667"/>
                <p:cNvSpPr>
                  <a:spLocks noChangeArrowheads="1"/>
                </p:cNvSpPr>
                <p:nvPr/>
              </p:nvSpPr>
              <p:spPr bwMode="auto">
                <a:xfrm>
                  <a:off x="1192" y="630"/>
                  <a:ext cx="132" cy="132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4" name="Oval 4668"/>
                <p:cNvSpPr>
                  <a:spLocks noChangeArrowheads="1"/>
                </p:cNvSpPr>
                <p:nvPr/>
              </p:nvSpPr>
              <p:spPr bwMode="auto">
                <a:xfrm>
                  <a:off x="1194" y="632"/>
                  <a:ext cx="128" cy="128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5" name="Oval 4669"/>
                <p:cNvSpPr>
                  <a:spLocks noChangeArrowheads="1"/>
                </p:cNvSpPr>
                <p:nvPr/>
              </p:nvSpPr>
              <p:spPr bwMode="auto">
                <a:xfrm>
                  <a:off x="1196" y="634"/>
                  <a:ext cx="124" cy="124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6" name="Oval 4670"/>
                <p:cNvSpPr>
                  <a:spLocks noChangeArrowheads="1"/>
                </p:cNvSpPr>
                <p:nvPr/>
              </p:nvSpPr>
              <p:spPr bwMode="auto">
                <a:xfrm>
                  <a:off x="1198" y="636"/>
                  <a:ext cx="120" cy="12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7" name="Oval 4671"/>
                <p:cNvSpPr>
                  <a:spLocks noChangeArrowheads="1"/>
                </p:cNvSpPr>
                <p:nvPr/>
              </p:nvSpPr>
              <p:spPr bwMode="auto">
                <a:xfrm>
                  <a:off x="1200" y="638"/>
                  <a:ext cx="116" cy="116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8" name="Oval 4672"/>
                <p:cNvSpPr>
                  <a:spLocks noChangeArrowheads="1"/>
                </p:cNvSpPr>
                <p:nvPr/>
              </p:nvSpPr>
              <p:spPr bwMode="auto">
                <a:xfrm>
                  <a:off x="1202" y="640"/>
                  <a:ext cx="112" cy="11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69" name="Oval 4673"/>
                <p:cNvSpPr>
                  <a:spLocks noChangeArrowheads="1"/>
                </p:cNvSpPr>
                <p:nvPr/>
              </p:nvSpPr>
              <p:spPr bwMode="auto">
                <a:xfrm>
                  <a:off x="1204" y="642"/>
                  <a:ext cx="108" cy="108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0" name="Oval 4674"/>
                <p:cNvSpPr>
                  <a:spLocks noChangeArrowheads="1"/>
                </p:cNvSpPr>
                <p:nvPr/>
              </p:nvSpPr>
              <p:spPr bwMode="auto">
                <a:xfrm>
                  <a:off x="1206" y="644"/>
                  <a:ext cx="104" cy="104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1" name="Oval 4675"/>
                <p:cNvSpPr>
                  <a:spLocks noChangeArrowheads="1"/>
                </p:cNvSpPr>
                <p:nvPr/>
              </p:nvSpPr>
              <p:spPr bwMode="auto">
                <a:xfrm>
                  <a:off x="1208" y="646"/>
                  <a:ext cx="100" cy="100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2" name="Oval 4676"/>
                <p:cNvSpPr>
                  <a:spLocks noChangeArrowheads="1"/>
                </p:cNvSpPr>
                <p:nvPr/>
              </p:nvSpPr>
              <p:spPr bwMode="auto">
                <a:xfrm>
                  <a:off x="1210" y="648"/>
                  <a:ext cx="96" cy="9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3" name="Oval 4677"/>
                <p:cNvSpPr>
                  <a:spLocks noChangeArrowheads="1"/>
                </p:cNvSpPr>
                <p:nvPr/>
              </p:nvSpPr>
              <p:spPr bwMode="auto">
                <a:xfrm>
                  <a:off x="1212" y="650"/>
                  <a:ext cx="92" cy="92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4" name="Oval 4678"/>
                <p:cNvSpPr>
                  <a:spLocks noChangeArrowheads="1"/>
                </p:cNvSpPr>
                <p:nvPr/>
              </p:nvSpPr>
              <p:spPr bwMode="auto">
                <a:xfrm>
                  <a:off x="1214" y="652"/>
                  <a:ext cx="88" cy="8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5" name="Oval 4679"/>
                <p:cNvSpPr>
                  <a:spLocks noChangeArrowheads="1"/>
                </p:cNvSpPr>
                <p:nvPr/>
              </p:nvSpPr>
              <p:spPr bwMode="auto">
                <a:xfrm>
                  <a:off x="1216" y="654"/>
                  <a:ext cx="86" cy="86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6" name="Oval 4680"/>
                <p:cNvSpPr>
                  <a:spLocks noChangeArrowheads="1"/>
                </p:cNvSpPr>
                <p:nvPr/>
              </p:nvSpPr>
              <p:spPr bwMode="auto">
                <a:xfrm>
                  <a:off x="1218" y="656"/>
                  <a:ext cx="82" cy="8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7" name="Oval 4681"/>
                <p:cNvSpPr>
                  <a:spLocks noChangeArrowheads="1"/>
                </p:cNvSpPr>
                <p:nvPr/>
              </p:nvSpPr>
              <p:spPr bwMode="auto">
                <a:xfrm>
                  <a:off x="1220" y="658"/>
                  <a:ext cx="78" cy="7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8" name="Oval 4682"/>
                <p:cNvSpPr>
                  <a:spLocks noChangeArrowheads="1"/>
                </p:cNvSpPr>
                <p:nvPr/>
              </p:nvSpPr>
              <p:spPr bwMode="auto">
                <a:xfrm>
                  <a:off x="1222" y="660"/>
                  <a:ext cx="74" cy="7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79" name="Oval 4683"/>
                <p:cNvSpPr>
                  <a:spLocks noChangeArrowheads="1"/>
                </p:cNvSpPr>
                <p:nvPr/>
              </p:nvSpPr>
              <p:spPr bwMode="auto">
                <a:xfrm>
                  <a:off x="1224" y="662"/>
                  <a:ext cx="70" cy="70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0" name="Oval 4684"/>
                <p:cNvSpPr>
                  <a:spLocks noChangeArrowheads="1"/>
                </p:cNvSpPr>
                <p:nvPr/>
              </p:nvSpPr>
              <p:spPr bwMode="auto">
                <a:xfrm>
                  <a:off x="1226" y="664"/>
                  <a:ext cx="66" cy="6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1" name="Oval 4685"/>
                <p:cNvSpPr>
                  <a:spLocks noChangeArrowheads="1"/>
                </p:cNvSpPr>
                <p:nvPr/>
              </p:nvSpPr>
              <p:spPr bwMode="auto">
                <a:xfrm>
                  <a:off x="1228" y="666"/>
                  <a:ext cx="62" cy="62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2" name="Oval 4686"/>
                <p:cNvSpPr>
                  <a:spLocks noChangeArrowheads="1"/>
                </p:cNvSpPr>
                <p:nvPr/>
              </p:nvSpPr>
              <p:spPr bwMode="auto">
                <a:xfrm>
                  <a:off x="1230" y="668"/>
                  <a:ext cx="58" cy="5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3" name="Oval 4687"/>
                <p:cNvSpPr>
                  <a:spLocks noChangeArrowheads="1"/>
                </p:cNvSpPr>
                <p:nvPr/>
              </p:nvSpPr>
              <p:spPr bwMode="auto">
                <a:xfrm>
                  <a:off x="1232" y="670"/>
                  <a:ext cx="54" cy="54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4" name="Oval 4688"/>
                <p:cNvSpPr>
                  <a:spLocks noChangeArrowheads="1"/>
                </p:cNvSpPr>
                <p:nvPr/>
              </p:nvSpPr>
              <p:spPr bwMode="auto">
                <a:xfrm>
                  <a:off x="1234" y="672"/>
                  <a:ext cx="50" cy="5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5" name="Oval 4689"/>
                <p:cNvSpPr>
                  <a:spLocks noChangeArrowheads="1"/>
                </p:cNvSpPr>
                <p:nvPr/>
              </p:nvSpPr>
              <p:spPr bwMode="auto">
                <a:xfrm>
                  <a:off x="1236" y="674"/>
                  <a:ext cx="46" cy="4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6" name="Oval 4690"/>
                <p:cNvSpPr>
                  <a:spLocks noChangeArrowheads="1"/>
                </p:cNvSpPr>
                <p:nvPr/>
              </p:nvSpPr>
              <p:spPr bwMode="auto">
                <a:xfrm>
                  <a:off x="1238" y="676"/>
                  <a:ext cx="42" cy="42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7" name="Oval 4691"/>
                <p:cNvSpPr>
                  <a:spLocks noChangeArrowheads="1"/>
                </p:cNvSpPr>
                <p:nvPr/>
              </p:nvSpPr>
              <p:spPr bwMode="auto">
                <a:xfrm>
                  <a:off x="1240" y="678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8" name="Oval 4692"/>
                <p:cNvSpPr>
                  <a:spLocks noChangeArrowheads="1"/>
                </p:cNvSpPr>
                <p:nvPr/>
              </p:nvSpPr>
              <p:spPr bwMode="auto">
                <a:xfrm>
                  <a:off x="1242" y="680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89" name="Oval 4693"/>
                <p:cNvSpPr>
                  <a:spLocks noChangeArrowheads="1"/>
                </p:cNvSpPr>
                <p:nvPr/>
              </p:nvSpPr>
              <p:spPr bwMode="auto">
                <a:xfrm>
                  <a:off x="1244" y="682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90" name="Oval 4694"/>
                <p:cNvSpPr>
                  <a:spLocks noChangeArrowheads="1"/>
                </p:cNvSpPr>
                <p:nvPr/>
              </p:nvSpPr>
              <p:spPr bwMode="auto">
                <a:xfrm>
                  <a:off x="1246" y="684"/>
                  <a:ext cx="26" cy="2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91" name="Oval 4695"/>
                <p:cNvSpPr>
                  <a:spLocks noChangeArrowheads="1"/>
                </p:cNvSpPr>
                <p:nvPr/>
              </p:nvSpPr>
              <p:spPr bwMode="auto">
                <a:xfrm>
                  <a:off x="1248" y="686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92" name="Oval 4696"/>
                <p:cNvSpPr>
                  <a:spLocks noChangeArrowheads="1"/>
                </p:cNvSpPr>
                <p:nvPr/>
              </p:nvSpPr>
              <p:spPr bwMode="auto">
                <a:xfrm>
                  <a:off x="1250" y="688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93" name="Oval 4697"/>
                <p:cNvSpPr>
                  <a:spLocks noChangeArrowheads="1"/>
                </p:cNvSpPr>
                <p:nvPr/>
              </p:nvSpPr>
              <p:spPr bwMode="auto">
                <a:xfrm>
                  <a:off x="1252" y="690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94" name="Oval 4698"/>
                <p:cNvSpPr>
                  <a:spLocks noChangeArrowheads="1"/>
                </p:cNvSpPr>
                <p:nvPr/>
              </p:nvSpPr>
              <p:spPr bwMode="auto">
                <a:xfrm>
                  <a:off x="1254" y="692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795" name="Oval 4699"/>
                <p:cNvSpPr>
                  <a:spLocks noChangeArrowheads="1"/>
                </p:cNvSpPr>
                <p:nvPr/>
              </p:nvSpPr>
              <p:spPr bwMode="auto">
                <a:xfrm>
                  <a:off x="1256" y="694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</p:grpSp>
        <p:sp>
          <p:nvSpPr>
            <p:cNvPr id="1928796" name="Rectangle 4700"/>
            <p:cNvSpPr>
              <a:spLocks noChangeArrowheads="1"/>
            </p:cNvSpPr>
            <p:nvPr/>
          </p:nvSpPr>
          <p:spPr bwMode="auto">
            <a:xfrm>
              <a:off x="4110" y="2866"/>
              <a:ext cx="31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28797" name="Rectangle 4701"/>
            <p:cNvSpPr>
              <a:spLocks noChangeArrowheads="1"/>
            </p:cNvSpPr>
            <p:nvPr/>
          </p:nvSpPr>
          <p:spPr bwMode="auto">
            <a:xfrm>
              <a:off x="4168" y="2908"/>
              <a:ext cx="1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e-DE" sz="2800">
                  <a:solidFill>
                    <a:srgbClr val="000000"/>
                  </a:solidFill>
                </a:rPr>
                <a:t>Fe</a:t>
              </a:r>
              <a:endParaRPr lang="de-DE" sz="2800"/>
            </a:p>
          </p:txBody>
        </p:sp>
      </p:grpSp>
      <p:grpSp>
        <p:nvGrpSpPr>
          <p:cNvPr id="1928798" name="Group 4702"/>
          <p:cNvGrpSpPr>
            <a:grpSpLocks/>
          </p:cNvGrpSpPr>
          <p:nvPr/>
        </p:nvGrpSpPr>
        <p:grpSpPr bwMode="auto">
          <a:xfrm>
            <a:off x="6654800" y="5013325"/>
            <a:ext cx="876300" cy="860425"/>
            <a:chOff x="4760" y="2902"/>
            <a:chExt cx="368" cy="358"/>
          </a:xfrm>
        </p:grpSpPr>
        <p:grpSp>
          <p:nvGrpSpPr>
            <p:cNvPr id="1928799" name="Group 4703"/>
            <p:cNvGrpSpPr>
              <a:grpSpLocks/>
            </p:cNvGrpSpPr>
            <p:nvPr/>
          </p:nvGrpSpPr>
          <p:grpSpPr bwMode="auto">
            <a:xfrm>
              <a:off x="4760" y="2902"/>
              <a:ext cx="368" cy="358"/>
              <a:chOff x="1736" y="558"/>
              <a:chExt cx="368" cy="358"/>
            </a:xfrm>
          </p:grpSpPr>
          <p:grpSp>
            <p:nvGrpSpPr>
              <p:cNvPr id="1928800" name="Group 4704"/>
              <p:cNvGrpSpPr>
                <a:grpSpLocks/>
              </p:cNvGrpSpPr>
              <p:nvPr/>
            </p:nvGrpSpPr>
            <p:grpSpPr bwMode="auto">
              <a:xfrm>
                <a:off x="1736" y="558"/>
                <a:ext cx="368" cy="358"/>
                <a:chOff x="1736" y="558"/>
                <a:chExt cx="368" cy="358"/>
              </a:xfrm>
            </p:grpSpPr>
            <p:sp>
              <p:nvSpPr>
                <p:cNvPr id="1928801" name="Oval 4705"/>
                <p:cNvSpPr>
                  <a:spLocks noChangeArrowheads="1"/>
                </p:cNvSpPr>
                <p:nvPr/>
              </p:nvSpPr>
              <p:spPr bwMode="auto">
                <a:xfrm>
                  <a:off x="1736" y="558"/>
                  <a:ext cx="368" cy="358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02" name="Oval 4706"/>
                <p:cNvSpPr>
                  <a:spLocks noChangeArrowheads="1"/>
                </p:cNvSpPr>
                <p:nvPr/>
              </p:nvSpPr>
              <p:spPr bwMode="auto">
                <a:xfrm>
                  <a:off x="1738" y="560"/>
                  <a:ext cx="362" cy="354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03" name="Oval 4707"/>
                <p:cNvSpPr>
                  <a:spLocks noChangeArrowheads="1"/>
                </p:cNvSpPr>
                <p:nvPr/>
              </p:nvSpPr>
              <p:spPr bwMode="auto">
                <a:xfrm>
                  <a:off x="1740" y="562"/>
                  <a:ext cx="358" cy="350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04" name="Oval 4708"/>
                <p:cNvSpPr>
                  <a:spLocks noChangeArrowheads="1"/>
                </p:cNvSpPr>
                <p:nvPr/>
              </p:nvSpPr>
              <p:spPr bwMode="auto">
                <a:xfrm>
                  <a:off x="1742" y="564"/>
                  <a:ext cx="354" cy="346"/>
                </a:xfrm>
                <a:prstGeom prst="ellipse">
                  <a:avLst/>
                </a:prstGeom>
                <a:solidFill>
                  <a:srgbClr val="1818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05" name="Oval 4709"/>
                <p:cNvSpPr>
                  <a:spLocks noChangeArrowheads="1"/>
                </p:cNvSpPr>
                <p:nvPr/>
              </p:nvSpPr>
              <p:spPr bwMode="auto">
                <a:xfrm>
                  <a:off x="1744" y="566"/>
                  <a:ext cx="350" cy="342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06" name="Oval 4710"/>
                <p:cNvSpPr>
                  <a:spLocks noChangeArrowheads="1"/>
                </p:cNvSpPr>
                <p:nvPr/>
              </p:nvSpPr>
              <p:spPr bwMode="auto">
                <a:xfrm>
                  <a:off x="1746" y="568"/>
                  <a:ext cx="346" cy="338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07" name="Oval 4711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42" cy="334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08" name="Oval 4712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338" cy="330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09" name="Oval 4713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334" cy="326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0" name="Oval 4714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330" cy="322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1" name="Oval 4715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326" cy="318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2" name="Oval 4716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322" cy="314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3" name="Oval 4717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318" cy="310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4" name="Oval 4718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314" cy="306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5" name="Oval 4719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310" cy="302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6" name="Oval 4720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306" cy="298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7" name="Oval 4721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302" cy="294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8" name="Oval 4722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98" cy="290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19" name="Oval 4723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94" cy="28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0" name="Oval 4724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90" cy="28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1" name="Oval 4725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86" cy="278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2" name="Oval 4726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82" cy="274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3" name="Oval 4727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78" cy="270"/>
                </a:xfrm>
                <a:prstGeom prst="ellipse">
                  <a:avLst/>
                </a:prstGeom>
                <a:solidFill>
                  <a:srgbClr val="5C5C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4" name="Oval 4728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76" cy="268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5" name="Oval 4729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72" cy="264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6" name="Oval 4730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68" cy="260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7" name="Oval 4731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64" cy="25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8" name="Oval 4732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60" cy="252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29" name="Oval 4733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56" cy="248"/>
                </a:xfrm>
                <a:prstGeom prst="ellipse">
                  <a:avLst/>
                </a:prstGeom>
                <a:solidFill>
                  <a:srgbClr val="7373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0" name="Oval 4734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52" cy="244"/>
                </a:xfrm>
                <a:prstGeom prst="ellipse">
                  <a:avLst/>
                </a:prstGeom>
                <a:solidFill>
                  <a:srgbClr val="777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1" name="Oval 4735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48" cy="240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2" name="Oval 4736"/>
                <p:cNvSpPr>
                  <a:spLocks noChangeArrowheads="1"/>
                </p:cNvSpPr>
                <p:nvPr/>
              </p:nvSpPr>
              <p:spPr bwMode="auto">
                <a:xfrm>
                  <a:off x="1798" y="618"/>
                  <a:ext cx="244" cy="24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3" name="Oval 4737"/>
                <p:cNvSpPr>
                  <a:spLocks noChangeArrowheads="1"/>
                </p:cNvSpPr>
                <p:nvPr/>
              </p:nvSpPr>
              <p:spPr bwMode="auto">
                <a:xfrm>
                  <a:off x="1800" y="620"/>
                  <a:ext cx="240" cy="23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4" name="Oval 4738"/>
                <p:cNvSpPr>
                  <a:spLocks noChangeArrowheads="1"/>
                </p:cNvSpPr>
                <p:nvPr/>
              </p:nvSpPr>
              <p:spPr bwMode="auto">
                <a:xfrm>
                  <a:off x="1802" y="622"/>
                  <a:ext cx="236" cy="23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5" name="Oval 4739"/>
                <p:cNvSpPr>
                  <a:spLocks noChangeArrowheads="1"/>
                </p:cNvSpPr>
                <p:nvPr/>
              </p:nvSpPr>
              <p:spPr bwMode="auto">
                <a:xfrm>
                  <a:off x="1804" y="624"/>
                  <a:ext cx="232" cy="228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6" name="Oval 4740"/>
                <p:cNvSpPr>
                  <a:spLocks noChangeArrowheads="1"/>
                </p:cNvSpPr>
                <p:nvPr/>
              </p:nvSpPr>
              <p:spPr bwMode="auto">
                <a:xfrm>
                  <a:off x="1806" y="626"/>
                  <a:ext cx="228" cy="224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7" name="Oval 4741"/>
                <p:cNvSpPr>
                  <a:spLocks noChangeArrowheads="1"/>
                </p:cNvSpPr>
                <p:nvPr/>
              </p:nvSpPr>
              <p:spPr bwMode="auto">
                <a:xfrm>
                  <a:off x="1808" y="628"/>
                  <a:ext cx="224" cy="220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8" name="Oval 4742"/>
                <p:cNvSpPr>
                  <a:spLocks noChangeArrowheads="1"/>
                </p:cNvSpPr>
                <p:nvPr/>
              </p:nvSpPr>
              <p:spPr bwMode="auto">
                <a:xfrm>
                  <a:off x="1810" y="630"/>
                  <a:ext cx="220" cy="216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39" name="Oval 4743"/>
                <p:cNvSpPr>
                  <a:spLocks noChangeArrowheads="1"/>
                </p:cNvSpPr>
                <p:nvPr/>
              </p:nvSpPr>
              <p:spPr bwMode="auto">
                <a:xfrm>
                  <a:off x="1812" y="632"/>
                  <a:ext cx="216" cy="212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0" name="Oval 4744"/>
                <p:cNvSpPr>
                  <a:spLocks noChangeArrowheads="1"/>
                </p:cNvSpPr>
                <p:nvPr/>
              </p:nvSpPr>
              <p:spPr bwMode="auto">
                <a:xfrm>
                  <a:off x="1814" y="634"/>
                  <a:ext cx="212" cy="208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1" name="Oval 4745"/>
                <p:cNvSpPr>
                  <a:spLocks noChangeArrowheads="1"/>
                </p:cNvSpPr>
                <p:nvPr/>
              </p:nvSpPr>
              <p:spPr bwMode="auto">
                <a:xfrm>
                  <a:off x="1816" y="636"/>
                  <a:ext cx="208" cy="204"/>
                </a:xfrm>
                <a:prstGeom prst="ellipse">
                  <a:avLst/>
                </a:prstGeom>
                <a:solidFill>
                  <a:srgbClr val="9F9F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2" name="Oval 4746"/>
                <p:cNvSpPr>
                  <a:spLocks noChangeArrowheads="1"/>
                </p:cNvSpPr>
                <p:nvPr/>
              </p:nvSpPr>
              <p:spPr bwMode="auto">
                <a:xfrm>
                  <a:off x="1818" y="638"/>
                  <a:ext cx="204" cy="200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3" name="Oval 4747"/>
                <p:cNvSpPr>
                  <a:spLocks noChangeArrowheads="1"/>
                </p:cNvSpPr>
                <p:nvPr/>
              </p:nvSpPr>
              <p:spPr bwMode="auto">
                <a:xfrm>
                  <a:off x="1820" y="640"/>
                  <a:ext cx="200" cy="196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4" name="Oval 4748"/>
                <p:cNvSpPr>
                  <a:spLocks noChangeArrowheads="1"/>
                </p:cNvSpPr>
                <p:nvPr/>
              </p:nvSpPr>
              <p:spPr bwMode="auto">
                <a:xfrm>
                  <a:off x="1822" y="642"/>
                  <a:ext cx="196" cy="192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5" name="Oval 4749"/>
                <p:cNvSpPr>
                  <a:spLocks noChangeArrowheads="1"/>
                </p:cNvSpPr>
                <p:nvPr/>
              </p:nvSpPr>
              <p:spPr bwMode="auto">
                <a:xfrm>
                  <a:off x="1824" y="644"/>
                  <a:ext cx="192" cy="188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6" name="Oval 4750"/>
                <p:cNvSpPr>
                  <a:spLocks noChangeArrowheads="1"/>
                </p:cNvSpPr>
                <p:nvPr/>
              </p:nvSpPr>
              <p:spPr bwMode="auto">
                <a:xfrm>
                  <a:off x="1826" y="646"/>
                  <a:ext cx="188" cy="184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7" name="Oval 4751"/>
                <p:cNvSpPr>
                  <a:spLocks noChangeArrowheads="1"/>
                </p:cNvSpPr>
                <p:nvPr/>
              </p:nvSpPr>
              <p:spPr bwMode="auto">
                <a:xfrm>
                  <a:off x="1828" y="648"/>
                  <a:ext cx="184" cy="180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8" name="Oval 4752"/>
                <p:cNvSpPr>
                  <a:spLocks noChangeArrowheads="1"/>
                </p:cNvSpPr>
                <p:nvPr/>
              </p:nvSpPr>
              <p:spPr bwMode="auto">
                <a:xfrm>
                  <a:off x="1830" y="650"/>
                  <a:ext cx="180" cy="176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49" name="Oval 4753"/>
                <p:cNvSpPr>
                  <a:spLocks noChangeArrowheads="1"/>
                </p:cNvSpPr>
                <p:nvPr/>
              </p:nvSpPr>
              <p:spPr bwMode="auto">
                <a:xfrm>
                  <a:off x="1832" y="652"/>
                  <a:ext cx="176" cy="172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0" name="Oval 4754"/>
                <p:cNvSpPr>
                  <a:spLocks noChangeArrowheads="1"/>
                </p:cNvSpPr>
                <p:nvPr/>
              </p:nvSpPr>
              <p:spPr bwMode="auto">
                <a:xfrm>
                  <a:off x="1834" y="654"/>
                  <a:ext cx="172" cy="168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1" name="Oval 4755"/>
                <p:cNvSpPr>
                  <a:spLocks noChangeArrowheads="1"/>
                </p:cNvSpPr>
                <p:nvPr/>
              </p:nvSpPr>
              <p:spPr bwMode="auto">
                <a:xfrm>
                  <a:off x="1836" y="656"/>
                  <a:ext cx="168" cy="164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2" name="Oval 4756"/>
                <p:cNvSpPr>
                  <a:spLocks noChangeArrowheads="1"/>
                </p:cNvSpPr>
                <p:nvPr/>
              </p:nvSpPr>
              <p:spPr bwMode="auto">
                <a:xfrm>
                  <a:off x="1838" y="658"/>
                  <a:ext cx="164" cy="160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3" name="Oval 4757"/>
                <p:cNvSpPr>
                  <a:spLocks noChangeArrowheads="1"/>
                </p:cNvSpPr>
                <p:nvPr/>
              </p:nvSpPr>
              <p:spPr bwMode="auto">
                <a:xfrm>
                  <a:off x="1840" y="660"/>
                  <a:ext cx="160" cy="156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4" name="Oval 4758"/>
                <p:cNvSpPr>
                  <a:spLocks noChangeArrowheads="1"/>
                </p:cNvSpPr>
                <p:nvPr/>
              </p:nvSpPr>
              <p:spPr bwMode="auto">
                <a:xfrm>
                  <a:off x="1842" y="662"/>
                  <a:ext cx="156" cy="152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5" name="Oval 4759"/>
                <p:cNvSpPr>
                  <a:spLocks noChangeArrowheads="1"/>
                </p:cNvSpPr>
                <p:nvPr/>
              </p:nvSpPr>
              <p:spPr bwMode="auto">
                <a:xfrm>
                  <a:off x="1844" y="664"/>
                  <a:ext cx="152" cy="148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6" name="Oval 4760"/>
                <p:cNvSpPr>
                  <a:spLocks noChangeArrowheads="1"/>
                </p:cNvSpPr>
                <p:nvPr/>
              </p:nvSpPr>
              <p:spPr bwMode="auto">
                <a:xfrm>
                  <a:off x="1846" y="666"/>
                  <a:ext cx="148" cy="14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7" name="Oval 4761"/>
                <p:cNvSpPr>
                  <a:spLocks noChangeArrowheads="1"/>
                </p:cNvSpPr>
                <p:nvPr/>
              </p:nvSpPr>
              <p:spPr bwMode="auto">
                <a:xfrm>
                  <a:off x="1848" y="668"/>
                  <a:ext cx="144" cy="14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8" name="Oval 4762"/>
                <p:cNvSpPr>
                  <a:spLocks noChangeArrowheads="1"/>
                </p:cNvSpPr>
                <p:nvPr/>
              </p:nvSpPr>
              <p:spPr bwMode="auto">
                <a:xfrm>
                  <a:off x="1850" y="670"/>
                  <a:ext cx="140" cy="136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59" name="Oval 4763"/>
                <p:cNvSpPr>
                  <a:spLocks noChangeArrowheads="1"/>
                </p:cNvSpPr>
                <p:nvPr/>
              </p:nvSpPr>
              <p:spPr bwMode="auto">
                <a:xfrm>
                  <a:off x="1852" y="672"/>
                  <a:ext cx="136" cy="132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0" name="Oval 4764"/>
                <p:cNvSpPr>
                  <a:spLocks noChangeArrowheads="1"/>
                </p:cNvSpPr>
                <p:nvPr/>
              </p:nvSpPr>
              <p:spPr bwMode="auto">
                <a:xfrm>
                  <a:off x="1854" y="674"/>
                  <a:ext cx="132" cy="128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1" name="Oval 4765"/>
                <p:cNvSpPr>
                  <a:spLocks noChangeArrowheads="1"/>
                </p:cNvSpPr>
                <p:nvPr/>
              </p:nvSpPr>
              <p:spPr bwMode="auto">
                <a:xfrm>
                  <a:off x="1856" y="676"/>
                  <a:ext cx="128" cy="12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2" name="Oval 4766"/>
                <p:cNvSpPr>
                  <a:spLocks noChangeArrowheads="1"/>
                </p:cNvSpPr>
                <p:nvPr/>
              </p:nvSpPr>
              <p:spPr bwMode="auto">
                <a:xfrm>
                  <a:off x="1858" y="678"/>
                  <a:ext cx="124" cy="120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3" name="Oval 4767"/>
                <p:cNvSpPr>
                  <a:spLocks noChangeArrowheads="1"/>
                </p:cNvSpPr>
                <p:nvPr/>
              </p:nvSpPr>
              <p:spPr bwMode="auto">
                <a:xfrm>
                  <a:off x="1860" y="678"/>
                  <a:ext cx="120" cy="12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4" name="Oval 4768"/>
                <p:cNvSpPr>
                  <a:spLocks noChangeArrowheads="1"/>
                </p:cNvSpPr>
                <p:nvPr/>
              </p:nvSpPr>
              <p:spPr bwMode="auto">
                <a:xfrm>
                  <a:off x="1862" y="680"/>
                  <a:ext cx="116" cy="11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5" name="Oval 4769"/>
                <p:cNvSpPr>
                  <a:spLocks noChangeArrowheads="1"/>
                </p:cNvSpPr>
                <p:nvPr/>
              </p:nvSpPr>
              <p:spPr bwMode="auto">
                <a:xfrm>
                  <a:off x="1864" y="682"/>
                  <a:ext cx="112" cy="112"/>
                </a:xfrm>
                <a:prstGeom prst="ellipse">
                  <a:avLst/>
                </a:prstGeom>
                <a:solidFill>
                  <a:srgbClr val="E3E3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6" name="Oval 4770"/>
                <p:cNvSpPr>
                  <a:spLocks noChangeArrowheads="1"/>
                </p:cNvSpPr>
                <p:nvPr/>
              </p:nvSpPr>
              <p:spPr bwMode="auto">
                <a:xfrm>
                  <a:off x="1866" y="684"/>
                  <a:ext cx="108" cy="108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7" name="Oval 4771"/>
                <p:cNvSpPr>
                  <a:spLocks noChangeArrowheads="1"/>
                </p:cNvSpPr>
                <p:nvPr/>
              </p:nvSpPr>
              <p:spPr bwMode="auto">
                <a:xfrm>
                  <a:off x="1868" y="686"/>
                  <a:ext cx="104" cy="104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8" name="Oval 4772"/>
                <p:cNvSpPr>
                  <a:spLocks noChangeArrowheads="1"/>
                </p:cNvSpPr>
                <p:nvPr/>
              </p:nvSpPr>
              <p:spPr bwMode="auto">
                <a:xfrm>
                  <a:off x="1870" y="688"/>
                  <a:ext cx="100" cy="100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69" name="Oval 4773"/>
                <p:cNvSpPr>
                  <a:spLocks noChangeArrowheads="1"/>
                </p:cNvSpPr>
                <p:nvPr/>
              </p:nvSpPr>
              <p:spPr bwMode="auto">
                <a:xfrm>
                  <a:off x="1872" y="690"/>
                  <a:ext cx="96" cy="96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0" name="Oval 4774"/>
                <p:cNvSpPr>
                  <a:spLocks noChangeArrowheads="1"/>
                </p:cNvSpPr>
                <p:nvPr/>
              </p:nvSpPr>
              <p:spPr bwMode="auto">
                <a:xfrm>
                  <a:off x="1874" y="692"/>
                  <a:ext cx="94" cy="9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1" name="Oval 4775"/>
                <p:cNvSpPr>
                  <a:spLocks noChangeArrowheads="1"/>
                </p:cNvSpPr>
                <p:nvPr/>
              </p:nvSpPr>
              <p:spPr bwMode="auto">
                <a:xfrm>
                  <a:off x="1876" y="694"/>
                  <a:ext cx="90" cy="90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2" name="Oval 4776"/>
                <p:cNvSpPr>
                  <a:spLocks noChangeArrowheads="1"/>
                </p:cNvSpPr>
                <p:nvPr/>
              </p:nvSpPr>
              <p:spPr bwMode="auto">
                <a:xfrm>
                  <a:off x="1878" y="696"/>
                  <a:ext cx="86" cy="86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3" name="Oval 4777"/>
                <p:cNvSpPr>
                  <a:spLocks noChangeArrowheads="1"/>
                </p:cNvSpPr>
                <p:nvPr/>
              </p:nvSpPr>
              <p:spPr bwMode="auto">
                <a:xfrm>
                  <a:off x="1880" y="698"/>
                  <a:ext cx="82" cy="82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4" name="Oval 4778"/>
                <p:cNvSpPr>
                  <a:spLocks noChangeArrowheads="1"/>
                </p:cNvSpPr>
                <p:nvPr/>
              </p:nvSpPr>
              <p:spPr bwMode="auto">
                <a:xfrm>
                  <a:off x="1882" y="700"/>
                  <a:ext cx="78" cy="78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5" name="Oval 4779"/>
                <p:cNvSpPr>
                  <a:spLocks noChangeArrowheads="1"/>
                </p:cNvSpPr>
                <p:nvPr/>
              </p:nvSpPr>
              <p:spPr bwMode="auto">
                <a:xfrm>
                  <a:off x="1884" y="702"/>
                  <a:ext cx="74" cy="74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6" name="Oval 4780"/>
                <p:cNvSpPr>
                  <a:spLocks noChangeArrowheads="1"/>
                </p:cNvSpPr>
                <p:nvPr/>
              </p:nvSpPr>
              <p:spPr bwMode="auto">
                <a:xfrm>
                  <a:off x="1886" y="704"/>
                  <a:ext cx="70" cy="70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7" name="Oval 4781"/>
                <p:cNvSpPr>
                  <a:spLocks noChangeArrowheads="1"/>
                </p:cNvSpPr>
                <p:nvPr/>
              </p:nvSpPr>
              <p:spPr bwMode="auto">
                <a:xfrm>
                  <a:off x="1888" y="706"/>
                  <a:ext cx="66" cy="66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8" name="Oval 4782"/>
                <p:cNvSpPr>
                  <a:spLocks noChangeArrowheads="1"/>
                </p:cNvSpPr>
                <p:nvPr/>
              </p:nvSpPr>
              <p:spPr bwMode="auto">
                <a:xfrm>
                  <a:off x="1890" y="708"/>
                  <a:ext cx="62" cy="6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79" name="Oval 4783"/>
                <p:cNvSpPr>
                  <a:spLocks noChangeArrowheads="1"/>
                </p:cNvSpPr>
                <p:nvPr/>
              </p:nvSpPr>
              <p:spPr bwMode="auto">
                <a:xfrm>
                  <a:off x="1892" y="710"/>
                  <a:ext cx="58" cy="5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0" name="Oval 4784"/>
                <p:cNvSpPr>
                  <a:spLocks noChangeArrowheads="1"/>
                </p:cNvSpPr>
                <p:nvPr/>
              </p:nvSpPr>
              <p:spPr bwMode="auto">
                <a:xfrm>
                  <a:off x="1894" y="712"/>
                  <a:ext cx="54" cy="54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1" name="Oval 4785"/>
                <p:cNvSpPr>
                  <a:spLocks noChangeArrowheads="1"/>
                </p:cNvSpPr>
                <p:nvPr/>
              </p:nvSpPr>
              <p:spPr bwMode="auto">
                <a:xfrm>
                  <a:off x="1896" y="714"/>
                  <a:ext cx="50" cy="50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2" name="Oval 4786"/>
                <p:cNvSpPr>
                  <a:spLocks noChangeArrowheads="1"/>
                </p:cNvSpPr>
                <p:nvPr/>
              </p:nvSpPr>
              <p:spPr bwMode="auto">
                <a:xfrm>
                  <a:off x="1898" y="716"/>
                  <a:ext cx="46" cy="46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3" name="Oval 4787"/>
                <p:cNvSpPr>
                  <a:spLocks noChangeArrowheads="1"/>
                </p:cNvSpPr>
                <p:nvPr/>
              </p:nvSpPr>
              <p:spPr bwMode="auto">
                <a:xfrm>
                  <a:off x="1900" y="718"/>
                  <a:ext cx="42" cy="4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4" name="Oval 4788"/>
                <p:cNvSpPr>
                  <a:spLocks noChangeArrowheads="1"/>
                </p:cNvSpPr>
                <p:nvPr/>
              </p:nvSpPr>
              <p:spPr bwMode="auto">
                <a:xfrm>
                  <a:off x="1902" y="720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5" name="Oval 4789"/>
                <p:cNvSpPr>
                  <a:spLocks noChangeArrowheads="1"/>
                </p:cNvSpPr>
                <p:nvPr/>
              </p:nvSpPr>
              <p:spPr bwMode="auto">
                <a:xfrm>
                  <a:off x="1904" y="722"/>
                  <a:ext cx="34" cy="3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6" name="Oval 4790"/>
                <p:cNvSpPr>
                  <a:spLocks noChangeArrowheads="1"/>
                </p:cNvSpPr>
                <p:nvPr/>
              </p:nvSpPr>
              <p:spPr bwMode="auto">
                <a:xfrm>
                  <a:off x="1906" y="724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7" name="Oval 4791"/>
                <p:cNvSpPr>
                  <a:spLocks noChangeArrowheads="1"/>
                </p:cNvSpPr>
                <p:nvPr/>
              </p:nvSpPr>
              <p:spPr bwMode="auto">
                <a:xfrm>
                  <a:off x="1908" y="726"/>
                  <a:ext cx="26" cy="26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8" name="Oval 4792"/>
                <p:cNvSpPr>
                  <a:spLocks noChangeArrowheads="1"/>
                </p:cNvSpPr>
                <p:nvPr/>
              </p:nvSpPr>
              <p:spPr bwMode="auto">
                <a:xfrm>
                  <a:off x="1910" y="728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89" name="Oval 4793"/>
                <p:cNvSpPr>
                  <a:spLocks noChangeArrowheads="1"/>
                </p:cNvSpPr>
                <p:nvPr/>
              </p:nvSpPr>
              <p:spPr bwMode="auto">
                <a:xfrm>
                  <a:off x="1912" y="730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90" name="Oval 4794"/>
                <p:cNvSpPr>
                  <a:spLocks noChangeArrowheads="1"/>
                </p:cNvSpPr>
                <p:nvPr/>
              </p:nvSpPr>
              <p:spPr bwMode="auto">
                <a:xfrm>
                  <a:off x="1914" y="732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91" name="Oval 4795"/>
                <p:cNvSpPr>
                  <a:spLocks noChangeArrowheads="1"/>
                </p:cNvSpPr>
                <p:nvPr/>
              </p:nvSpPr>
              <p:spPr bwMode="auto">
                <a:xfrm>
                  <a:off x="1916" y="734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92" name="Oval 4796"/>
                <p:cNvSpPr>
                  <a:spLocks noChangeArrowheads="1"/>
                </p:cNvSpPr>
                <p:nvPr/>
              </p:nvSpPr>
              <p:spPr bwMode="auto">
                <a:xfrm>
                  <a:off x="1918" y="736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893" name="Group 4797"/>
              <p:cNvGrpSpPr>
                <a:grpSpLocks/>
              </p:cNvGrpSpPr>
              <p:nvPr/>
            </p:nvGrpSpPr>
            <p:grpSpPr bwMode="auto">
              <a:xfrm>
                <a:off x="1736" y="558"/>
                <a:ext cx="344" cy="346"/>
                <a:chOff x="1736" y="558"/>
                <a:chExt cx="344" cy="346"/>
              </a:xfrm>
            </p:grpSpPr>
            <p:sp>
              <p:nvSpPr>
                <p:cNvPr id="1928894" name="Oval 4798"/>
                <p:cNvSpPr>
                  <a:spLocks noChangeArrowheads="1"/>
                </p:cNvSpPr>
                <p:nvPr/>
              </p:nvSpPr>
              <p:spPr bwMode="auto">
                <a:xfrm>
                  <a:off x="1736" y="558"/>
                  <a:ext cx="344" cy="346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95" name="Oval 4799"/>
                <p:cNvSpPr>
                  <a:spLocks noChangeArrowheads="1"/>
                </p:cNvSpPr>
                <p:nvPr/>
              </p:nvSpPr>
              <p:spPr bwMode="auto">
                <a:xfrm>
                  <a:off x="1738" y="562"/>
                  <a:ext cx="338" cy="338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96" name="Oval 4800"/>
                <p:cNvSpPr>
                  <a:spLocks noChangeArrowheads="1"/>
                </p:cNvSpPr>
                <p:nvPr/>
              </p:nvSpPr>
              <p:spPr bwMode="auto">
                <a:xfrm>
                  <a:off x="1740" y="564"/>
                  <a:ext cx="334" cy="334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97" name="Oval 4801"/>
                <p:cNvSpPr>
                  <a:spLocks noChangeArrowheads="1"/>
                </p:cNvSpPr>
                <p:nvPr/>
              </p:nvSpPr>
              <p:spPr bwMode="auto">
                <a:xfrm>
                  <a:off x="1742" y="566"/>
                  <a:ext cx="330" cy="330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98" name="Oval 4802"/>
                <p:cNvSpPr>
                  <a:spLocks noChangeArrowheads="1"/>
                </p:cNvSpPr>
                <p:nvPr/>
              </p:nvSpPr>
              <p:spPr bwMode="auto">
                <a:xfrm>
                  <a:off x="1744" y="568"/>
                  <a:ext cx="326" cy="326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899" name="Oval 4803"/>
                <p:cNvSpPr>
                  <a:spLocks noChangeArrowheads="1"/>
                </p:cNvSpPr>
                <p:nvPr/>
              </p:nvSpPr>
              <p:spPr bwMode="auto">
                <a:xfrm>
                  <a:off x="1746" y="570"/>
                  <a:ext cx="322" cy="322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0" name="Oval 4804"/>
                <p:cNvSpPr>
                  <a:spLocks noChangeArrowheads="1"/>
                </p:cNvSpPr>
                <p:nvPr/>
              </p:nvSpPr>
              <p:spPr bwMode="auto">
                <a:xfrm>
                  <a:off x="1748" y="572"/>
                  <a:ext cx="318" cy="318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1" name="Oval 4805"/>
                <p:cNvSpPr>
                  <a:spLocks noChangeArrowheads="1"/>
                </p:cNvSpPr>
                <p:nvPr/>
              </p:nvSpPr>
              <p:spPr bwMode="auto">
                <a:xfrm>
                  <a:off x="1750" y="574"/>
                  <a:ext cx="314" cy="314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2" name="Oval 4806"/>
                <p:cNvSpPr>
                  <a:spLocks noChangeArrowheads="1"/>
                </p:cNvSpPr>
                <p:nvPr/>
              </p:nvSpPr>
              <p:spPr bwMode="auto">
                <a:xfrm>
                  <a:off x="1752" y="576"/>
                  <a:ext cx="310" cy="310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3" name="Oval 4807"/>
                <p:cNvSpPr>
                  <a:spLocks noChangeArrowheads="1"/>
                </p:cNvSpPr>
                <p:nvPr/>
              </p:nvSpPr>
              <p:spPr bwMode="auto">
                <a:xfrm>
                  <a:off x="1754" y="578"/>
                  <a:ext cx="306" cy="306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4" name="Oval 4808"/>
                <p:cNvSpPr>
                  <a:spLocks noChangeArrowheads="1"/>
                </p:cNvSpPr>
                <p:nvPr/>
              </p:nvSpPr>
              <p:spPr bwMode="auto">
                <a:xfrm>
                  <a:off x="1756" y="580"/>
                  <a:ext cx="302" cy="302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5" name="Oval 4809"/>
                <p:cNvSpPr>
                  <a:spLocks noChangeArrowheads="1"/>
                </p:cNvSpPr>
                <p:nvPr/>
              </p:nvSpPr>
              <p:spPr bwMode="auto">
                <a:xfrm>
                  <a:off x="1758" y="582"/>
                  <a:ext cx="298" cy="298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6" name="Oval 4810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94" cy="294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7" name="Oval 4811"/>
                <p:cNvSpPr>
                  <a:spLocks noChangeArrowheads="1"/>
                </p:cNvSpPr>
                <p:nvPr/>
              </p:nvSpPr>
              <p:spPr bwMode="auto">
                <a:xfrm>
                  <a:off x="1762" y="586"/>
                  <a:ext cx="290" cy="290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8" name="Oval 4812"/>
                <p:cNvSpPr>
                  <a:spLocks noChangeArrowheads="1"/>
                </p:cNvSpPr>
                <p:nvPr/>
              </p:nvSpPr>
              <p:spPr bwMode="auto">
                <a:xfrm>
                  <a:off x="1764" y="588"/>
                  <a:ext cx="286" cy="28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09" name="Oval 4813"/>
                <p:cNvSpPr>
                  <a:spLocks noChangeArrowheads="1"/>
                </p:cNvSpPr>
                <p:nvPr/>
              </p:nvSpPr>
              <p:spPr bwMode="auto">
                <a:xfrm>
                  <a:off x="1766" y="590"/>
                  <a:ext cx="282" cy="282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0" name="Oval 4814"/>
                <p:cNvSpPr>
                  <a:spLocks noChangeArrowheads="1"/>
                </p:cNvSpPr>
                <p:nvPr/>
              </p:nvSpPr>
              <p:spPr bwMode="auto">
                <a:xfrm>
                  <a:off x="1768" y="592"/>
                  <a:ext cx="278" cy="278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1" name="Oval 4815"/>
                <p:cNvSpPr>
                  <a:spLocks noChangeArrowheads="1"/>
                </p:cNvSpPr>
                <p:nvPr/>
              </p:nvSpPr>
              <p:spPr bwMode="auto">
                <a:xfrm>
                  <a:off x="1770" y="594"/>
                  <a:ext cx="274" cy="274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2" name="Oval 4816"/>
                <p:cNvSpPr>
                  <a:spLocks noChangeArrowheads="1"/>
                </p:cNvSpPr>
                <p:nvPr/>
              </p:nvSpPr>
              <p:spPr bwMode="auto">
                <a:xfrm>
                  <a:off x="1772" y="596"/>
                  <a:ext cx="270" cy="270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3" name="Oval 4817"/>
                <p:cNvSpPr>
                  <a:spLocks noChangeArrowheads="1"/>
                </p:cNvSpPr>
                <p:nvPr/>
              </p:nvSpPr>
              <p:spPr bwMode="auto">
                <a:xfrm>
                  <a:off x="1774" y="598"/>
                  <a:ext cx="266" cy="266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4" name="Oval 4818"/>
                <p:cNvSpPr>
                  <a:spLocks noChangeArrowheads="1"/>
                </p:cNvSpPr>
                <p:nvPr/>
              </p:nvSpPr>
              <p:spPr bwMode="auto">
                <a:xfrm>
                  <a:off x="1776" y="600"/>
                  <a:ext cx="262" cy="262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5" name="Oval 4819"/>
                <p:cNvSpPr>
                  <a:spLocks noChangeArrowheads="1"/>
                </p:cNvSpPr>
                <p:nvPr/>
              </p:nvSpPr>
              <p:spPr bwMode="auto">
                <a:xfrm>
                  <a:off x="1778" y="602"/>
                  <a:ext cx="258" cy="260"/>
                </a:xfrm>
                <a:prstGeom prst="ellipse">
                  <a:avLst/>
                </a:prstGeom>
                <a:solidFill>
                  <a:srgbClr val="5F5F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6" name="Oval 4820"/>
                <p:cNvSpPr>
                  <a:spLocks noChangeArrowheads="1"/>
                </p:cNvSpPr>
                <p:nvPr/>
              </p:nvSpPr>
              <p:spPr bwMode="auto">
                <a:xfrm>
                  <a:off x="1780" y="604"/>
                  <a:ext cx="256" cy="256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7" name="Oval 4821"/>
                <p:cNvSpPr>
                  <a:spLocks noChangeArrowheads="1"/>
                </p:cNvSpPr>
                <p:nvPr/>
              </p:nvSpPr>
              <p:spPr bwMode="auto">
                <a:xfrm>
                  <a:off x="1782" y="606"/>
                  <a:ext cx="252" cy="252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8" name="Oval 4822"/>
                <p:cNvSpPr>
                  <a:spLocks noChangeArrowheads="1"/>
                </p:cNvSpPr>
                <p:nvPr/>
              </p:nvSpPr>
              <p:spPr bwMode="auto">
                <a:xfrm>
                  <a:off x="1784" y="608"/>
                  <a:ext cx="248" cy="248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19" name="Oval 4823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244" cy="244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0" name="Oval 4824"/>
                <p:cNvSpPr>
                  <a:spLocks noChangeArrowheads="1"/>
                </p:cNvSpPr>
                <p:nvPr/>
              </p:nvSpPr>
              <p:spPr bwMode="auto">
                <a:xfrm>
                  <a:off x="1788" y="612"/>
                  <a:ext cx="240" cy="240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1" name="Oval 4825"/>
                <p:cNvSpPr>
                  <a:spLocks noChangeArrowheads="1"/>
                </p:cNvSpPr>
                <p:nvPr/>
              </p:nvSpPr>
              <p:spPr bwMode="auto">
                <a:xfrm>
                  <a:off x="1790" y="614"/>
                  <a:ext cx="236" cy="23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2" name="Oval 4826"/>
                <p:cNvSpPr>
                  <a:spLocks noChangeArrowheads="1"/>
                </p:cNvSpPr>
                <p:nvPr/>
              </p:nvSpPr>
              <p:spPr bwMode="auto">
                <a:xfrm>
                  <a:off x="1792" y="616"/>
                  <a:ext cx="232" cy="232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3" name="Oval 4827"/>
                <p:cNvSpPr>
                  <a:spLocks noChangeArrowheads="1"/>
                </p:cNvSpPr>
                <p:nvPr/>
              </p:nvSpPr>
              <p:spPr bwMode="auto">
                <a:xfrm>
                  <a:off x="1794" y="618"/>
                  <a:ext cx="228" cy="228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4" name="Oval 4828"/>
                <p:cNvSpPr>
                  <a:spLocks noChangeArrowheads="1"/>
                </p:cNvSpPr>
                <p:nvPr/>
              </p:nvSpPr>
              <p:spPr bwMode="auto">
                <a:xfrm>
                  <a:off x="1796" y="620"/>
                  <a:ext cx="224" cy="224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5" name="Oval 4829"/>
                <p:cNvSpPr>
                  <a:spLocks noChangeArrowheads="1"/>
                </p:cNvSpPr>
                <p:nvPr/>
              </p:nvSpPr>
              <p:spPr bwMode="auto">
                <a:xfrm>
                  <a:off x="1798" y="622"/>
                  <a:ext cx="220" cy="220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6" name="Oval 4830"/>
                <p:cNvSpPr>
                  <a:spLocks noChangeArrowheads="1"/>
                </p:cNvSpPr>
                <p:nvPr/>
              </p:nvSpPr>
              <p:spPr bwMode="auto">
                <a:xfrm>
                  <a:off x="1800" y="624"/>
                  <a:ext cx="216" cy="216"/>
                </a:xfrm>
                <a:prstGeom prst="ellipse">
                  <a:avLst/>
                </a:prstGeom>
                <a:solidFill>
                  <a:srgbClr val="8A8A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7" name="Oval 4831"/>
                <p:cNvSpPr>
                  <a:spLocks noChangeArrowheads="1"/>
                </p:cNvSpPr>
                <p:nvPr/>
              </p:nvSpPr>
              <p:spPr bwMode="auto">
                <a:xfrm>
                  <a:off x="1802" y="626"/>
                  <a:ext cx="212" cy="212"/>
                </a:xfrm>
                <a:prstGeom prst="ellipse">
                  <a:avLst/>
                </a:prstGeom>
                <a:solidFill>
                  <a:srgbClr val="8E8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8" name="Oval 4832"/>
                <p:cNvSpPr>
                  <a:spLocks noChangeArrowheads="1"/>
                </p:cNvSpPr>
                <p:nvPr/>
              </p:nvSpPr>
              <p:spPr bwMode="auto">
                <a:xfrm>
                  <a:off x="1804" y="628"/>
                  <a:ext cx="208" cy="20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29" name="Oval 4833"/>
                <p:cNvSpPr>
                  <a:spLocks noChangeArrowheads="1"/>
                </p:cNvSpPr>
                <p:nvPr/>
              </p:nvSpPr>
              <p:spPr bwMode="auto">
                <a:xfrm>
                  <a:off x="1806" y="630"/>
                  <a:ext cx="204" cy="204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0" name="Oval 4834"/>
                <p:cNvSpPr>
                  <a:spLocks noChangeArrowheads="1"/>
                </p:cNvSpPr>
                <p:nvPr/>
              </p:nvSpPr>
              <p:spPr bwMode="auto">
                <a:xfrm>
                  <a:off x="1808" y="632"/>
                  <a:ext cx="200" cy="200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1" name="Oval 4835"/>
                <p:cNvSpPr>
                  <a:spLocks noChangeArrowheads="1"/>
                </p:cNvSpPr>
                <p:nvPr/>
              </p:nvSpPr>
              <p:spPr bwMode="auto">
                <a:xfrm>
                  <a:off x="1810" y="634"/>
                  <a:ext cx="196" cy="196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2" name="Oval 4836"/>
                <p:cNvSpPr>
                  <a:spLocks noChangeArrowheads="1"/>
                </p:cNvSpPr>
                <p:nvPr/>
              </p:nvSpPr>
              <p:spPr bwMode="auto">
                <a:xfrm>
                  <a:off x="1812" y="636"/>
                  <a:ext cx="192" cy="192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3" name="Oval 4837"/>
                <p:cNvSpPr>
                  <a:spLocks noChangeArrowheads="1"/>
                </p:cNvSpPr>
                <p:nvPr/>
              </p:nvSpPr>
              <p:spPr bwMode="auto">
                <a:xfrm>
                  <a:off x="1814" y="638"/>
                  <a:ext cx="188" cy="188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4" name="Oval 4838"/>
                <p:cNvSpPr>
                  <a:spLocks noChangeArrowheads="1"/>
                </p:cNvSpPr>
                <p:nvPr/>
              </p:nvSpPr>
              <p:spPr bwMode="auto">
                <a:xfrm>
                  <a:off x="1816" y="640"/>
                  <a:ext cx="184" cy="18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5" name="Oval 4839"/>
                <p:cNvSpPr>
                  <a:spLocks noChangeArrowheads="1"/>
                </p:cNvSpPr>
                <p:nvPr/>
              </p:nvSpPr>
              <p:spPr bwMode="auto">
                <a:xfrm>
                  <a:off x="1818" y="642"/>
                  <a:ext cx="180" cy="180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6" name="Oval 4840"/>
                <p:cNvSpPr>
                  <a:spLocks noChangeArrowheads="1"/>
                </p:cNvSpPr>
                <p:nvPr/>
              </p:nvSpPr>
              <p:spPr bwMode="auto">
                <a:xfrm>
                  <a:off x="1820" y="644"/>
                  <a:ext cx="176" cy="176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7" name="Oval 4841"/>
                <p:cNvSpPr>
                  <a:spLocks noChangeArrowheads="1"/>
                </p:cNvSpPr>
                <p:nvPr/>
              </p:nvSpPr>
              <p:spPr bwMode="auto">
                <a:xfrm>
                  <a:off x="1822" y="646"/>
                  <a:ext cx="172" cy="172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8" name="Oval 4842"/>
                <p:cNvSpPr>
                  <a:spLocks noChangeArrowheads="1"/>
                </p:cNvSpPr>
                <p:nvPr/>
              </p:nvSpPr>
              <p:spPr bwMode="auto">
                <a:xfrm>
                  <a:off x="1824" y="648"/>
                  <a:ext cx="168" cy="168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39" name="Oval 4843"/>
                <p:cNvSpPr>
                  <a:spLocks noChangeArrowheads="1"/>
                </p:cNvSpPr>
                <p:nvPr/>
              </p:nvSpPr>
              <p:spPr bwMode="auto">
                <a:xfrm>
                  <a:off x="1826" y="650"/>
                  <a:ext cx="164" cy="164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0" name="Oval 4844"/>
                <p:cNvSpPr>
                  <a:spLocks noChangeArrowheads="1"/>
                </p:cNvSpPr>
                <p:nvPr/>
              </p:nvSpPr>
              <p:spPr bwMode="auto">
                <a:xfrm>
                  <a:off x="1828" y="652"/>
                  <a:ext cx="160" cy="160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1" name="Oval 4845"/>
                <p:cNvSpPr>
                  <a:spLocks noChangeArrowheads="1"/>
                </p:cNvSpPr>
                <p:nvPr/>
              </p:nvSpPr>
              <p:spPr bwMode="auto">
                <a:xfrm>
                  <a:off x="1830" y="654"/>
                  <a:ext cx="156" cy="156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2" name="Oval 4846"/>
                <p:cNvSpPr>
                  <a:spLocks noChangeArrowheads="1"/>
                </p:cNvSpPr>
                <p:nvPr/>
              </p:nvSpPr>
              <p:spPr bwMode="auto">
                <a:xfrm>
                  <a:off x="1832" y="656"/>
                  <a:ext cx="152" cy="152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3" name="Oval 4847"/>
                <p:cNvSpPr>
                  <a:spLocks noChangeArrowheads="1"/>
                </p:cNvSpPr>
                <p:nvPr/>
              </p:nvSpPr>
              <p:spPr bwMode="auto">
                <a:xfrm>
                  <a:off x="1834" y="658"/>
                  <a:ext cx="148" cy="148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4" name="Oval 4848"/>
                <p:cNvSpPr>
                  <a:spLocks noChangeArrowheads="1"/>
                </p:cNvSpPr>
                <p:nvPr/>
              </p:nvSpPr>
              <p:spPr bwMode="auto">
                <a:xfrm>
                  <a:off x="1836" y="660"/>
                  <a:ext cx="144" cy="144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5" name="Oval 4849"/>
                <p:cNvSpPr>
                  <a:spLocks noChangeArrowheads="1"/>
                </p:cNvSpPr>
                <p:nvPr/>
              </p:nvSpPr>
              <p:spPr bwMode="auto">
                <a:xfrm>
                  <a:off x="1838" y="662"/>
                  <a:ext cx="140" cy="140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6" name="Oval 4850"/>
                <p:cNvSpPr>
                  <a:spLocks noChangeArrowheads="1"/>
                </p:cNvSpPr>
                <p:nvPr/>
              </p:nvSpPr>
              <p:spPr bwMode="auto">
                <a:xfrm>
                  <a:off x="1840" y="664"/>
                  <a:ext cx="136" cy="13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7" name="Oval 4851"/>
                <p:cNvSpPr>
                  <a:spLocks noChangeArrowheads="1"/>
                </p:cNvSpPr>
                <p:nvPr/>
              </p:nvSpPr>
              <p:spPr bwMode="auto">
                <a:xfrm>
                  <a:off x="1842" y="666"/>
                  <a:ext cx="132" cy="132"/>
                </a:xfrm>
                <a:prstGeom prst="ellipse">
                  <a:avLst/>
                </a:prstGeom>
                <a:solidFill>
                  <a:srgbClr val="D3D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8" name="Oval 4852"/>
                <p:cNvSpPr>
                  <a:spLocks noChangeArrowheads="1"/>
                </p:cNvSpPr>
                <p:nvPr/>
              </p:nvSpPr>
              <p:spPr bwMode="auto">
                <a:xfrm>
                  <a:off x="1844" y="668"/>
                  <a:ext cx="128" cy="128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49" name="Oval 4853"/>
                <p:cNvSpPr>
                  <a:spLocks noChangeArrowheads="1"/>
                </p:cNvSpPr>
                <p:nvPr/>
              </p:nvSpPr>
              <p:spPr bwMode="auto">
                <a:xfrm>
                  <a:off x="1846" y="670"/>
                  <a:ext cx="124" cy="124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0" name="Oval 4854"/>
                <p:cNvSpPr>
                  <a:spLocks noChangeArrowheads="1"/>
                </p:cNvSpPr>
                <p:nvPr/>
              </p:nvSpPr>
              <p:spPr bwMode="auto">
                <a:xfrm>
                  <a:off x="1848" y="672"/>
                  <a:ext cx="120" cy="120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1" name="Oval 4855"/>
                <p:cNvSpPr>
                  <a:spLocks noChangeArrowheads="1"/>
                </p:cNvSpPr>
                <p:nvPr/>
              </p:nvSpPr>
              <p:spPr bwMode="auto">
                <a:xfrm>
                  <a:off x="1850" y="674"/>
                  <a:ext cx="116" cy="116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2" name="Oval 4856"/>
                <p:cNvSpPr>
                  <a:spLocks noChangeArrowheads="1"/>
                </p:cNvSpPr>
                <p:nvPr/>
              </p:nvSpPr>
              <p:spPr bwMode="auto">
                <a:xfrm>
                  <a:off x="1852" y="676"/>
                  <a:ext cx="112" cy="112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3" name="Oval 4857"/>
                <p:cNvSpPr>
                  <a:spLocks noChangeArrowheads="1"/>
                </p:cNvSpPr>
                <p:nvPr/>
              </p:nvSpPr>
              <p:spPr bwMode="auto">
                <a:xfrm>
                  <a:off x="1854" y="678"/>
                  <a:ext cx="108" cy="108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4" name="Oval 4858"/>
                <p:cNvSpPr>
                  <a:spLocks noChangeArrowheads="1"/>
                </p:cNvSpPr>
                <p:nvPr/>
              </p:nvSpPr>
              <p:spPr bwMode="auto">
                <a:xfrm>
                  <a:off x="1856" y="680"/>
                  <a:ext cx="104" cy="10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5" name="Oval 4859"/>
                <p:cNvSpPr>
                  <a:spLocks noChangeArrowheads="1"/>
                </p:cNvSpPr>
                <p:nvPr/>
              </p:nvSpPr>
              <p:spPr bwMode="auto">
                <a:xfrm>
                  <a:off x="1858" y="682"/>
                  <a:ext cx="100" cy="100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6" name="Oval 4860"/>
                <p:cNvSpPr>
                  <a:spLocks noChangeArrowheads="1"/>
                </p:cNvSpPr>
                <p:nvPr/>
              </p:nvSpPr>
              <p:spPr bwMode="auto">
                <a:xfrm>
                  <a:off x="1860" y="684"/>
                  <a:ext cx="96" cy="96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7" name="Oval 4861"/>
                <p:cNvSpPr>
                  <a:spLocks noChangeArrowheads="1"/>
                </p:cNvSpPr>
                <p:nvPr/>
              </p:nvSpPr>
              <p:spPr bwMode="auto">
                <a:xfrm>
                  <a:off x="1862" y="686"/>
                  <a:ext cx="92" cy="92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8" name="Oval 4862"/>
                <p:cNvSpPr>
                  <a:spLocks noChangeArrowheads="1"/>
                </p:cNvSpPr>
                <p:nvPr/>
              </p:nvSpPr>
              <p:spPr bwMode="auto">
                <a:xfrm>
                  <a:off x="1864" y="688"/>
                  <a:ext cx="88" cy="88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59" name="Oval 4863"/>
                <p:cNvSpPr>
                  <a:spLocks noChangeArrowheads="1"/>
                </p:cNvSpPr>
                <p:nvPr/>
              </p:nvSpPr>
              <p:spPr bwMode="auto">
                <a:xfrm>
                  <a:off x="1866" y="690"/>
                  <a:ext cx="86" cy="86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0" name="Oval 4864"/>
                <p:cNvSpPr>
                  <a:spLocks noChangeArrowheads="1"/>
                </p:cNvSpPr>
                <p:nvPr/>
              </p:nvSpPr>
              <p:spPr bwMode="auto">
                <a:xfrm>
                  <a:off x="1868" y="692"/>
                  <a:ext cx="82" cy="82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1" name="Oval 4865"/>
                <p:cNvSpPr>
                  <a:spLocks noChangeArrowheads="1"/>
                </p:cNvSpPr>
                <p:nvPr/>
              </p:nvSpPr>
              <p:spPr bwMode="auto">
                <a:xfrm>
                  <a:off x="1870" y="694"/>
                  <a:ext cx="78" cy="78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2" name="Oval 4866"/>
                <p:cNvSpPr>
                  <a:spLocks noChangeArrowheads="1"/>
                </p:cNvSpPr>
                <p:nvPr/>
              </p:nvSpPr>
              <p:spPr bwMode="auto">
                <a:xfrm>
                  <a:off x="1872" y="696"/>
                  <a:ext cx="74" cy="74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3" name="Oval 4867"/>
                <p:cNvSpPr>
                  <a:spLocks noChangeArrowheads="1"/>
                </p:cNvSpPr>
                <p:nvPr/>
              </p:nvSpPr>
              <p:spPr bwMode="auto">
                <a:xfrm>
                  <a:off x="1874" y="698"/>
                  <a:ext cx="70" cy="7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4" name="Oval 4868"/>
                <p:cNvSpPr>
                  <a:spLocks noChangeArrowheads="1"/>
                </p:cNvSpPr>
                <p:nvPr/>
              </p:nvSpPr>
              <p:spPr bwMode="auto">
                <a:xfrm>
                  <a:off x="1876" y="700"/>
                  <a:ext cx="66" cy="66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5" name="Oval 4869"/>
                <p:cNvSpPr>
                  <a:spLocks noChangeArrowheads="1"/>
                </p:cNvSpPr>
                <p:nvPr/>
              </p:nvSpPr>
              <p:spPr bwMode="auto">
                <a:xfrm>
                  <a:off x="1878" y="702"/>
                  <a:ext cx="62" cy="62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6" name="Oval 4870"/>
                <p:cNvSpPr>
                  <a:spLocks noChangeArrowheads="1"/>
                </p:cNvSpPr>
                <p:nvPr/>
              </p:nvSpPr>
              <p:spPr bwMode="auto">
                <a:xfrm>
                  <a:off x="1880" y="704"/>
                  <a:ext cx="58" cy="5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7" name="Oval 4871"/>
                <p:cNvSpPr>
                  <a:spLocks noChangeArrowheads="1"/>
                </p:cNvSpPr>
                <p:nvPr/>
              </p:nvSpPr>
              <p:spPr bwMode="auto">
                <a:xfrm>
                  <a:off x="1882" y="706"/>
                  <a:ext cx="54" cy="54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8" name="Oval 4872"/>
                <p:cNvSpPr>
                  <a:spLocks noChangeArrowheads="1"/>
                </p:cNvSpPr>
                <p:nvPr/>
              </p:nvSpPr>
              <p:spPr bwMode="auto">
                <a:xfrm>
                  <a:off x="1884" y="708"/>
                  <a:ext cx="50" cy="5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69" name="Oval 4873"/>
                <p:cNvSpPr>
                  <a:spLocks noChangeArrowheads="1"/>
                </p:cNvSpPr>
                <p:nvPr/>
              </p:nvSpPr>
              <p:spPr bwMode="auto">
                <a:xfrm>
                  <a:off x="1886" y="710"/>
                  <a:ext cx="46" cy="4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0" name="Oval 4874"/>
                <p:cNvSpPr>
                  <a:spLocks noChangeArrowheads="1"/>
                </p:cNvSpPr>
                <p:nvPr/>
              </p:nvSpPr>
              <p:spPr bwMode="auto">
                <a:xfrm>
                  <a:off x="1888" y="712"/>
                  <a:ext cx="42" cy="42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1" name="Oval 4875"/>
                <p:cNvSpPr>
                  <a:spLocks noChangeArrowheads="1"/>
                </p:cNvSpPr>
                <p:nvPr/>
              </p:nvSpPr>
              <p:spPr bwMode="auto">
                <a:xfrm>
                  <a:off x="1890" y="714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2" name="Oval 4876"/>
                <p:cNvSpPr>
                  <a:spLocks noChangeArrowheads="1"/>
                </p:cNvSpPr>
                <p:nvPr/>
              </p:nvSpPr>
              <p:spPr bwMode="auto">
                <a:xfrm>
                  <a:off x="1892" y="716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3" name="Oval 4877"/>
                <p:cNvSpPr>
                  <a:spLocks noChangeArrowheads="1"/>
                </p:cNvSpPr>
                <p:nvPr/>
              </p:nvSpPr>
              <p:spPr bwMode="auto">
                <a:xfrm>
                  <a:off x="1894" y="718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4" name="Oval 4878"/>
                <p:cNvSpPr>
                  <a:spLocks noChangeArrowheads="1"/>
                </p:cNvSpPr>
                <p:nvPr/>
              </p:nvSpPr>
              <p:spPr bwMode="auto">
                <a:xfrm>
                  <a:off x="1896" y="720"/>
                  <a:ext cx="26" cy="2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5" name="Oval 4879"/>
                <p:cNvSpPr>
                  <a:spLocks noChangeArrowheads="1"/>
                </p:cNvSpPr>
                <p:nvPr/>
              </p:nvSpPr>
              <p:spPr bwMode="auto">
                <a:xfrm>
                  <a:off x="1898" y="722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6" name="Oval 4880"/>
                <p:cNvSpPr>
                  <a:spLocks noChangeArrowheads="1"/>
                </p:cNvSpPr>
                <p:nvPr/>
              </p:nvSpPr>
              <p:spPr bwMode="auto">
                <a:xfrm>
                  <a:off x="1900" y="724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7" name="Oval 4881"/>
                <p:cNvSpPr>
                  <a:spLocks noChangeArrowheads="1"/>
                </p:cNvSpPr>
                <p:nvPr/>
              </p:nvSpPr>
              <p:spPr bwMode="auto">
                <a:xfrm>
                  <a:off x="1902" y="726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8" name="Oval 4882"/>
                <p:cNvSpPr>
                  <a:spLocks noChangeArrowheads="1"/>
                </p:cNvSpPr>
                <p:nvPr/>
              </p:nvSpPr>
              <p:spPr bwMode="auto">
                <a:xfrm>
                  <a:off x="1904" y="728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79" name="Oval 4883"/>
                <p:cNvSpPr>
                  <a:spLocks noChangeArrowheads="1"/>
                </p:cNvSpPr>
                <p:nvPr/>
              </p:nvSpPr>
              <p:spPr bwMode="auto">
                <a:xfrm>
                  <a:off x="1906" y="73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8980" name="Group 4884"/>
              <p:cNvGrpSpPr>
                <a:grpSpLocks/>
              </p:cNvGrpSpPr>
              <p:nvPr/>
            </p:nvGrpSpPr>
            <p:grpSpPr bwMode="auto">
              <a:xfrm>
                <a:off x="1748" y="570"/>
                <a:ext cx="332" cy="334"/>
                <a:chOff x="1748" y="570"/>
                <a:chExt cx="332" cy="334"/>
              </a:xfrm>
            </p:grpSpPr>
            <p:sp>
              <p:nvSpPr>
                <p:cNvPr id="1928981" name="Oval 4885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32" cy="334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82" name="Oval 4886"/>
                <p:cNvSpPr>
                  <a:spLocks noChangeArrowheads="1"/>
                </p:cNvSpPr>
                <p:nvPr/>
              </p:nvSpPr>
              <p:spPr bwMode="auto">
                <a:xfrm>
                  <a:off x="1750" y="574"/>
                  <a:ext cx="326" cy="326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83" name="Oval 4887"/>
                <p:cNvSpPr>
                  <a:spLocks noChangeArrowheads="1"/>
                </p:cNvSpPr>
                <p:nvPr/>
              </p:nvSpPr>
              <p:spPr bwMode="auto">
                <a:xfrm>
                  <a:off x="1752" y="576"/>
                  <a:ext cx="322" cy="322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84" name="Oval 4888"/>
                <p:cNvSpPr>
                  <a:spLocks noChangeArrowheads="1"/>
                </p:cNvSpPr>
                <p:nvPr/>
              </p:nvSpPr>
              <p:spPr bwMode="auto">
                <a:xfrm>
                  <a:off x="1754" y="578"/>
                  <a:ext cx="318" cy="318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85" name="Oval 4889"/>
                <p:cNvSpPr>
                  <a:spLocks noChangeArrowheads="1"/>
                </p:cNvSpPr>
                <p:nvPr/>
              </p:nvSpPr>
              <p:spPr bwMode="auto">
                <a:xfrm>
                  <a:off x="1756" y="580"/>
                  <a:ext cx="314" cy="314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86" name="Oval 4890"/>
                <p:cNvSpPr>
                  <a:spLocks noChangeArrowheads="1"/>
                </p:cNvSpPr>
                <p:nvPr/>
              </p:nvSpPr>
              <p:spPr bwMode="auto">
                <a:xfrm>
                  <a:off x="1758" y="582"/>
                  <a:ext cx="310" cy="310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87" name="Oval 4891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306" cy="306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88" name="Oval 4892"/>
                <p:cNvSpPr>
                  <a:spLocks noChangeArrowheads="1"/>
                </p:cNvSpPr>
                <p:nvPr/>
              </p:nvSpPr>
              <p:spPr bwMode="auto">
                <a:xfrm>
                  <a:off x="1762" y="586"/>
                  <a:ext cx="302" cy="30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89" name="Oval 4893"/>
                <p:cNvSpPr>
                  <a:spLocks noChangeArrowheads="1"/>
                </p:cNvSpPr>
                <p:nvPr/>
              </p:nvSpPr>
              <p:spPr bwMode="auto">
                <a:xfrm>
                  <a:off x="1764" y="588"/>
                  <a:ext cx="298" cy="298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0" name="Oval 4894"/>
                <p:cNvSpPr>
                  <a:spLocks noChangeArrowheads="1"/>
                </p:cNvSpPr>
                <p:nvPr/>
              </p:nvSpPr>
              <p:spPr bwMode="auto">
                <a:xfrm>
                  <a:off x="1766" y="590"/>
                  <a:ext cx="294" cy="294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1" name="Oval 4895"/>
                <p:cNvSpPr>
                  <a:spLocks noChangeArrowheads="1"/>
                </p:cNvSpPr>
                <p:nvPr/>
              </p:nvSpPr>
              <p:spPr bwMode="auto">
                <a:xfrm>
                  <a:off x="1768" y="592"/>
                  <a:ext cx="290" cy="290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2" name="Oval 4896"/>
                <p:cNvSpPr>
                  <a:spLocks noChangeArrowheads="1"/>
                </p:cNvSpPr>
                <p:nvPr/>
              </p:nvSpPr>
              <p:spPr bwMode="auto">
                <a:xfrm>
                  <a:off x="1770" y="594"/>
                  <a:ext cx="286" cy="286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3" name="Oval 4897"/>
                <p:cNvSpPr>
                  <a:spLocks noChangeArrowheads="1"/>
                </p:cNvSpPr>
                <p:nvPr/>
              </p:nvSpPr>
              <p:spPr bwMode="auto">
                <a:xfrm>
                  <a:off x="1772" y="596"/>
                  <a:ext cx="282" cy="282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4" name="Oval 4898"/>
                <p:cNvSpPr>
                  <a:spLocks noChangeArrowheads="1"/>
                </p:cNvSpPr>
                <p:nvPr/>
              </p:nvSpPr>
              <p:spPr bwMode="auto">
                <a:xfrm>
                  <a:off x="1774" y="598"/>
                  <a:ext cx="278" cy="27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5" name="Oval 4899"/>
                <p:cNvSpPr>
                  <a:spLocks noChangeArrowheads="1"/>
                </p:cNvSpPr>
                <p:nvPr/>
              </p:nvSpPr>
              <p:spPr bwMode="auto">
                <a:xfrm>
                  <a:off x="1776" y="600"/>
                  <a:ext cx="274" cy="27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6" name="Oval 4900"/>
                <p:cNvSpPr>
                  <a:spLocks noChangeArrowheads="1"/>
                </p:cNvSpPr>
                <p:nvPr/>
              </p:nvSpPr>
              <p:spPr bwMode="auto">
                <a:xfrm>
                  <a:off x="1778" y="602"/>
                  <a:ext cx="270" cy="27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7" name="Oval 4901"/>
                <p:cNvSpPr>
                  <a:spLocks noChangeArrowheads="1"/>
                </p:cNvSpPr>
                <p:nvPr/>
              </p:nvSpPr>
              <p:spPr bwMode="auto">
                <a:xfrm>
                  <a:off x="1780" y="604"/>
                  <a:ext cx="266" cy="26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8" name="Oval 4902"/>
                <p:cNvSpPr>
                  <a:spLocks noChangeArrowheads="1"/>
                </p:cNvSpPr>
                <p:nvPr/>
              </p:nvSpPr>
              <p:spPr bwMode="auto">
                <a:xfrm>
                  <a:off x="1782" y="606"/>
                  <a:ext cx="262" cy="26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8999" name="Oval 4903"/>
                <p:cNvSpPr>
                  <a:spLocks noChangeArrowheads="1"/>
                </p:cNvSpPr>
                <p:nvPr/>
              </p:nvSpPr>
              <p:spPr bwMode="auto">
                <a:xfrm>
                  <a:off x="1784" y="608"/>
                  <a:ext cx="258" cy="258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0" name="Oval 4904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254" cy="254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1" name="Oval 4905"/>
                <p:cNvSpPr>
                  <a:spLocks noChangeArrowheads="1"/>
                </p:cNvSpPr>
                <p:nvPr/>
              </p:nvSpPr>
              <p:spPr bwMode="auto">
                <a:xfrm>
                  <a:off x="1788" y="612"/>
                  <a:ext cx="250" cy="252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2" name="Oval 4906"/>
                <p:cNvSpPr>
                  <a:spLocks noChangeArrowheads="1"/>
                </p:cNvSpPr>
                <p:nvPr/>
              </p:nvSpPr>
              <p:spPr bwMode="auto">
                <a:xfrm>
                  <a:off x="1790" y="614"/>
                  <a:ext cx="248" cy="248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3" name="Oval 4907"/>
                <p:cNvSpPr>
                  <a:spLocks noChangeArrowheads="1"/>
                </p:cNvSpPr>
                <p:nvPr/>
              </p:nvSpPr>
              <p:spPr bwMode="auto">
                <a:xfrm>
                  <a:off x="1792" y="616"/>
                  <a:ext cx="244" cy="244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4" name="Oval 4908"/>
                <p:cNvSpPr>
                  <a:spLocks noChangeArrowheads="1"/>
                </p:cNvSpPr>
                <p:nvPr/>
              </p:nvSpPr>
              <p:spPr bwMode="auto">
                <a:xfrm>
                  <a:off x="1794" y="618"/>
                  <a:ext cx="240" cy="240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5" name="Oval 4909"/>
                <p:cNvSpPr>
                  <a:spLocks noChangeArrowheads="1"/>
                </p:cNvSpPr>
                <p:nvPr/>
              </p:nvSpPr>
              <p:spPr bwMode="auto">
                <a:xfrm>
                  <a:off x="1796" y="620"/>
                  <a:ext cx="236" cy="236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6" name="Oval 4910"/>
                <p:cNvSpPr>
                  <a:spLocks noChangeArrowheads="1"/>
                </p:cNvSpPr>
                <p:nvPr/>
              </p:nvSpPr>
              <p:spPr bwMode="auto">
                <a:xfrm>
                  <a:off x="1798" y="622"/>
                  <a:ext cx="232" cy="232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7" name="Oval 4911"/>
                <p:cNvSpPr>
                  <a:spLocks noChangeArrowheads="1"/>
                </p:cNvSpPr>
                <p:nvPr/>
              </p:nvSpPr>
              <p:spPr bwMode="auto">
                <a:xfrm>
                  <a:off x="1800" y="624"/>
                  <a:ext cx="228" cy="22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8" name="Oval 4912"/>
                <p:cNvSpPr>
                  <a:spLocks noChangeArrowheads="1"/>
                </p:cNvSpPr>
                <p:nvPr/>
              </p:nvSpPr>
              <p:spPr bwMode="auto">
                <a:xfrm>
                  <a:off x="1802" y="626"/>
                  <a:ext cx="224" cy="224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09" name="Oval 4913"/>
                <p:cNvSpPr>
                  <a:spLocks noChangeArrowheads="1"/>
                </p:cNvSpPr>
                <p:nvPr/>
              </p:nvSpPr>
              <p:spPr bwMode="auto">
                <a:xfrm>
                  <a:off x="1804" y="628"/>
                  <a:ext cx="220" cy="22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0" name="Oval 4914"/>
                <p:cNvSpPr>
                  <a:spLocks noChangeArrowheads="1"/>
                </p:cNvSpPr>
                <p:nvPr/>
              </p:nvSpPr>
              <p:spPr bwMode="auto">
                <a:xfrm>
                  <a:off x="1806" y="630"/>
                  <a:ext cx="216" cy="21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1" name="Oval 4915"/>
                <p:cNvSpPr>
                  <a:spLocks noChangeArrowheads="1"/>
                </p:cNvSpPr>
                <p:nvPr/>
              </p:nvSpPr>
              <p:spPr bwMode="auto">
                <a:xfrm>
                  <a:off x="1808" y="632"/>
                  <a:ext cx="212" cy="21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2" name="Oval 4916"/>
                <p:cNvSpPr>
                  <a:spLocks noChangeArrowheads="1"/>
                </p:cNvSpPr>
                <p:nvPr/>
              </p:nvSpPr>
              <p:spPr bwMode="auto">
                <a:xfrm>
                  <a:off x="1810" y="634"/>
                  <a:ext cx="208" cy="208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3" name="Oval 4917"/>
                <p:cNvSpPr>
                  <a:spLocks noChangeArrowheads="1"/>
                </p:cNvSpPr>
                <p:nvPr/>
              </p:nvSpPr>
              <p:spPr bwMode="auto">
                <a:xfrm>
                  <a:off x="1812" y="636"/>
                  <a:ext cx="204" cy="204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4" name="Oval 4918"/>
                <p:cNvSpPr>
                  <a:spLocks noChangeArrowheads="1"/>
                </p:cNvSpPr>
                <p:nvPr/>
              </p:nvSpPr>
              <p:spPr bwMode="auto">
                <a:xfrm>
                  <a:off x="1814" y="638"/>
                  <a:ext cx="200" cy="200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5" name="Oval 4919"/>
                <p:cNvSpPr>
                  <a:spLocks noChangeArrowheads="1"/>
                </p:cNvSpPr>
                <p:nvPr/>
              </p:nvSpPr>
              <p:spPr bwMode="auto">
                <a:xfrm>
                  <a:off x="1816" y="640"/>
                  <a:ext cx="196" cy="196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6" name="Oval 4920"/>
                <p:cNvSpPr>
                  <a:spLocks noChangeArrowheads="1"/>
                </p:cNvSpPr>
                <p:nvPr/>
              </p:nvSpPr>
              <p:spPr bwMode="auto">
                <a:xfrm>
                  <a:off x="1818" y="642"/>
                  <a:ext cx="192" cy="192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7" name="Oval 4921"/>
                <p:cNvSpPr>
                  <a:spLocks noChangeArrowheads="1"/>
                </p:cNvSpPr>
                <p:nvPr/>
              </p:nvSpPr>
              <p:spPr bwMode="auto">
                <a:xfrm>
                  <a:off x="1820" y="644"/>
                  <a:ext cx="188" cy="188"/>
                </a:xfrm>
                <a:prstGeom prst="ellipse">
                  <a:avLst/>
                </a:prstGeom>
                <a:solidFill>
                  <a:srgbClr val="9F9F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8" name="Oval 4922"/>
                <p:cNvSpPr>
                  <a:spLocks noChangeArrowheads="1"/>
                </p:cNvSpPr>
                <p:nvPr/>
              </p:nvSpPr>
              <p:spPr bwMode="auto">
                <a:xfrm>
                  <a:off x="1822" y="646"/>
                  <a:ext cx="184" cy="184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19" name="Oval 4923"/>
                <p:cNvSpPr>
                  <a:spLocks noChangeArrowheads="1"/>
                </p:cNvSpPr>
                <p:nvPr/>
              </p:nvSpPr>
              <p:spPr bwMode="auto">
                <a:xfrm>
                  <a:off x="1824" y="648"/>
                  <a:ext cx="180" cy="180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0" name="Oval 4924"/>
                <p:cNvSpPr>
                  <a:spLocks noChangeArrowheads="1"/>
                </p:cNvSpPr>
                <p:nvPr/>
              </p:nvSpPr>
              <p:spPr bwMode="auto">
                <a:xfrm>
                  <a:off x="1826" y="650"/>
                  <a:ext cx="176" cy="176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1" name="Oval 4925"/>
                <p:cNvSpPr>
                  <a:spLocks noChangeArrowheads="1"/>
                </p:cNvSpPr>
                <p:nvPr/>
              </p:nvSpPr>
              <p:spPr bwMode="auto">
                <a:xfrm>
                  <a:off x="1828" y="652"/>
                  <a:ext cx="172" cy="172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2" name="Oval 4926"/>
                <p:cNvSpPr>
                  <a:spLocks noChangeArrowheads="1"/>
                </p:cNvSpPr>
                <p:nvPr/>
              </p:nvSpPr>
              <p:spPr bwMode="auto">
                <a:xfrm>
                  <a:off x="1830" y="654"/>
                  <a:ext cx="168" cy="168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3" name="Oval 4927"/>
                <p:cNvSpPr>
                  <a:spLocks noChangeArrowheads="1"/>
                </p:cNvSpPr>
                <p:nvPr/>
              </p:nvSpPr>
              <p:spPr bwMode="auto">
                <a:xfrm>
                  <a:off x="1832" y="656"/>
                  <a:ext cx="164" cy="164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4" name="Oval 4928"/>
                <p:cNvSpPr>
                  <a:spLocks noChangeArrowheads="1"/>
                </p:cNvSpPr>
                <p:nvPr/>
              </p:nvSpPr>
              <p:spPr bwMode="auto">
                <a:xfrm>
                  <a:off x="1834" y="658"/>
                  <a:ext cx="160" cy="160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5" name="Oval 4929"/>
                <p:cNvSpPr>
                  <a:spLocks noChangeArrowheads="1"/>
                </p:cNvSpPr>
                <p:nvPr/>
              </p:nvSpPr>
              <p:spPr bwMode="auto">
                <a:xfrm>
                  <a:off x="1836" y="660"/>
                  <a:ext cx="156" cy="156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6" name="Oval 4930"/>
                <p:cNvSpPr>
                  <a:spLocks noChangeArrowheads="1"/>
                </p:cNvSpPr>
                <p:nvPr/>
              </p:nvSpPr>
              <p:spPr bwMode="auto">
                <a:xfrm>
                  <a:off x="1838" y="662"/>
                  <a:ext cx="152" cy="15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7" name="Oval 4931"/>
                <p:cNvSpPr>
                  <a:spLocks noChangeArrowheads="1"/>
                </p:cNvSpPr>
                <p:nvPr/>
              </p:nvSpPr>
              <p:spPr bwMode="auto">
                <a:xfrm>
                  <a:off x="1840" y="664"/>
                  <a:ext cx="148" cy="148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8" name="Oval 4932"/>
                <p:cNvSpPr>
                  <a:spLocks noChangeArrowheads="1"/>
                </p:cNvSpPr>
                <p:nvPr/>
              </p:nvSpPr>
              <p:spPr bwMode="auto">
                <a:xfrm>
                  <a:off x="1842" y="666"/>
                  <a:ext cx="144" cy="144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29" name="Oval 4933"/>
                <p:cNvSpPr>
                  <a:spLocks noChangeArrowheads="1"/>
                </p:cNvSpPr>
                <p:nvPr/>
              </p:nvSpPr>
              <p:spPr bwMode="auto">
                <a:xfrm>
                  <a:off x="1844" y="668"/>
                  <a:ext cx="140" cy="140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0" name="Oval 4934"/>
                <p:cNvSpPr>
                  <a:spLocks noChangeArrowheads="1"/>
                </p:cNvSpPr>
                <p:nvPr/>
              </p:nvSpPr>
              <p:spPr bwMode="auto">
                <a:xfrm>
                  <a:off x="1846" y="670"/>
                  <a:ext cx="136" cy="136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1" name="Oval 4935"/>
                <p:cNvSpPr>
                  <a:spLocks noChangeArrowheads="1"/>
                </p:cNvSpPr>
                <p:nvPr/>
              </p:nvSpPr>
              <p:spPr bwMode="auto">
                <a:xfrm>
                  <a:off x="1848" y="672"/>
                  <a:ext cx="132" cy="132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2" name="Oval 4936"/>
                <p:cNvSpPr>
                  <a:spLocks noChangeArrowheads="1"/>
                </p:cNvSpPr>
                <p:nvPr/>
              </p:nvSpPr>
              <p:spPr bwMode="auto">
                <a:xfrm>
                  <a:off x="1850" y="674"/>
                  <a:ext cx="128" cy="128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3" name="Oval 4937"/>
                <p:cNvSpPr>
                  <a:spLocks noChangeArrowheads="1"/>
                </p:cNvSpPr>
                <p:nvPr/>
              </p:nvSpPr>
              <p:spPr bwMode="auto">
                <a:xfrm>
                  <a:off x="1852" y="676"/>
                  <a:ext cx="124" cy="124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4" name="Oval 4938"/>
                <p:cNvSpPr>
                  <a:spLocks noChangeArrowheads="1"/>
                </p:cNvSpPr>
                <p:nvPr/>
              </p:nvSpPr>
              <p:spPr bwMode="auto">
                <a:xfrm>
                  <a:off x="1854" y="678"/>
                  <a:ext cx="120" cy="12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5" name="Oval 4939"/>
                <p:cNvSpPr>
                  <a:spLocks noChangeArrowheads="1"/>
                </p:cNvSpPr>
                <p:nvPr/>
              </p:nvSpPr>
              <p:spPr bwMode="auto">
                <a:xfrm>
                  <a:off x="1856" y="680"/>
                  <a:ext cx="116" cy="116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6" name="Oval 4940"/>
                <p:cNvSpPr>
                  <a:spLocks noChangeArrowheads="1"/>
                </p:cNvSpPr>
                <p:nvPr/>
              </p:nvSpPr>
              <p:spPr bwMode="auto">
                <a:xfrm>
                  <a:off x="1858" y="682"/>
                  <a:ext cx="112" cy="11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7" name="Oval 4941"/>
                <p:cNvSpPr>
                  <a:spLocks noChangeArrowheads="1"/>
                </p:cNvSpPr>
                <p:nvPr/>
              </p:nvSpPr>
              <p:spPr bwMode="auto">
                <a:xfrm>
                  <a:off x="1860" y="684"/>
                  <a:ext cx="108" cy="108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8" name="Oval 4942"/>
                <p:cNvSpPr>
                  <a:spLocks noChangeArrowheads="1"/>
                </p:cNvSpPr>
                <p:nvPr/>
              </p:nvSpPr>
              <p:spPr bwMode="auto">
                <a:xfrm>
                  <a:off x="1862" y="686"/>
                  <a:ext cx="104" cy="104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39" name="Oval 4943"/>
                <p:cNvSpPr>
                  <a:spLocks noChangeArrowheads="1"/>
                </p:cNvSpPr>
                <p:nvPr/>
              </p:nvSpPr>
              <p:spPr bwMode="auto">
                <a:xfrm>
                  <a:off x="1864" y="688"/>
                  <a:ext cx="100" cy="100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0" name="Oval 4944"/>
                <p:cNvSpPr>
                  <a:spLocks noChangeArrowheads="1"/>
                </p:cNvSpPr>
                <p:nvPr/>
              </p:nvSpPr>
              <p:spPr bwMode="auto">
                <a:xfrm>
                  <a:off x="1866" y="690"/>
                  <a:ext cx="96" cy="9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1" name="Oval 4945"/>
                <p:cNvSpPr>
                  <a:spLocks noChangeArrowheads="1"/>
                </p:cNvSpPr>
                <p:nvPr/>
              </p:nvSpPr>
              <p:spPr bwMode="auto">
                <a:xfrm>
                  <a:off x="1868" y="692"/>
                  <a:ext cx="92" cy="92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2" name="Oval 4946"/>
                <p:cNvSpPr>
                  <a:spLocks noChangeArrowheads="1"/>
                </p:cNvSpPr>
                <p:nvPr/>
              </p:nvSpPr>
              <p:spPr bwMode="auto">
                <a:xfrm>
                  <a:off x="1870" y="694"/>
                  <a:ext cx="88" cy="8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3" name="Oval 4947"/>
                <p:cNvSpPr>
                  <a:spLocks noChangeArrowheads="1"/>
                </p:cNvSpPr>
                <p:nvPr/>
              </p:nvSpPr>
              <p:spPr bwMode="auto">
                <a:xfrm>
                  <a:off x="1872" y="696"/>
                  <a:ext cx="84" cy="86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4" name="Oval 4948"/>
                <p:cNvSpPr>
                  <a:spLocks noChangeArrowheads="1"/>
                </p:cNvSpPr>
                <p:nvPr/>
              </p:nvSpPr>
              <p:spPr bwMode="auto">
                <a:xfrm>
                  <a:off x="1874" y="698"/>
                  <a:ext cx="82" cy="8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5" name="Oval 4949"/>
                <p:cNvSpPr>
                  <a:spLocks noChangeArrowheads="1"/>
                </p:cNvSpPr>
                <p:nvPr/>
              </p:nvSpPr>
              <p:spPr bwMode="auto">
                <a:xfrm>
                  <a:off x="1876" y="700"/>
                  <a:ext cx="78" cy="7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6" name="Oval 4950"/>
                <p:cNvSpPr>
                  <a:spLocks noChangeArrowheads="1"/>
                </p:cNvSpPr>
                <p:nvPr/>
              </p:nvSpPr>
              <p:spPr bwMode="auto">
                <a:xfrm>
                  <a:off x="1878" y="702"/>
                  <a:ext cx="74" cy="7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7" name="Oval 4951"/>
                <p:cNvSpPr>
                  <a:spLocks noChangeArrowheads="1"/>
                </p:cNvSpPr>
                <p:nvPr/>
              </p:nvSpPr>
              <p:spPr bwMode="auto">
                <a:xfrm>
                  <a:off x="1880" y="704"/>
                  <a:ext cx="70" cy="70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8" name="Oval 4952"/>
                <p:cNvSpPr>
                  <a:spLocks noChangeArrowheads="1"/>
                </p:cNvSpPr>
                <p:nvPr/>
              </p:nvSpPr>
              <p:spPr bwMode="auto">
                <a:xfrm>
                  <a:off x="1882" y="706"/>
                  <a:ext cx="66" cy="6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49" name="Oval 4953"/>
                <p:cNvSpPr>
                  <a:spLocks noChangeArrowheads="1"/>
                </p:cNvSpPr>
                <p:nvPr/>
              </p:nvSpPr>
              <p:spPr bwMode="auto">
                <a:xfrm>
                  <a:off x="1884" y="708"/>
                  <a:ext cx="62" cy="62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0" name="Oval 4954"/>
                <p:cNvSpPr>
                  <a:spLocks noChangeArrowheads="1"/>
                </p:cNvSpPr>
                <p:nvPr/>
              </p:nvSpPr>
              <p:spPr bwMode="auto">
                <a:xfrm>
                  <a:off x="1886" y="710"/>
                  <a:ext cx="58" cy="5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1" name="Oval 4955"/>
                <p:cNvSpPr>
                  <a:spLocks noChangeArrowheads="1"/>
                </p:cNvSpPr>
                <p:nvPr/>
              </p:nvSpPr>
              <p:spPr bwMode="auto">
                <a:xfrm>
                  <a:off x="1888" y="712"/>
                  <a:ext cx="54" cy="54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2" name="Oval 4956"/>
                <p:cNvSpPr>
                  <a:spLocks noChangeArrowheads="1"/>
                </p:cNvSpPr>
                <p:nvPr/>
              </p:nvSpPr>
              <p:spPr bwMode="auto">
                <a:xfrm>
                  <a:off x="1890" y="714"/>
                  <a:ext cx="50" cy="5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3" name="Oval 4957"/>
                <p:cNvSpPr>
                  <a:spLocks noChangeArrowheads="1"/>
                </p:cNvSpPr>
                <p:nvPr/>
              </p:nvSpPr>
              <p:spPr bwMode="auto">
                <a:xfrm>
                  <a:off x="1892" y="716"/>
                  <a:ext cx="46" cy="4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4" name="Oval 4958"/>
                <p:cNvSpPr>
                  <a:spLocks noChangeArrowheads="1"/>
                </p:cNvSpPr>
                <p:nvPr/>
              </p:nvSpPr>
              <p:spPr bwMode="auto">
                <a:xfrm>
                  <a:off x="1894" y="718"/>
                  <a:ext cx="42" cy="42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5" name="Oval 4959"/>
                <p:cNvSpPr>
                  <a:spLocks noChangeArrowheads="1"/>
                </p:cNvSpPr>
                <p:nvPr/>
              </p:nvSpPr>
              <p:spPr bwMode="auto">
                <a:xfrm>
                  <a:off x="1896" y="720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6" name="Oval 4960"/>
                <p:cNvSpPr>
                  <a:spLocks noChangeArrowheads="1"/>
                </p:cNvSpPr>
                <p:nvPr/>
              </p:nvSpPr>
              <p:spPr bwMode="auto">
                <a:xfrm>
                  <a:off x="1898" y="722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7" name="Oval 4961"/>
                <p:cNvSpPr>
                  <a:spLocks noChangeArrowheads="1"/>
                </p:cNvSpPr>
                <p:nvPr/>
              </p:nvSpPr>
              <p:spPr bwMode="auto">
                <a:xfrm>
                  <a:off x="1900" y="724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8" name="Oval 4962"/>
                <p:cNvSpPr>
                  <a:spLocks noChangeArrowheads="1"/>
                </p:cNvSpPr>
                <p:nvPr/>
              </p:nvSpPr>
              <p:spPr bwMode="auto">
                <a:xfrm>
                  <a:off x="1902" y="726"/>
                  <a:ext cx="26" cy="2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59" name="Oval 4963"/>
                <p:cNvSpPr>
                  <a:spLocks noChangeArrowheads="1"/>
                </p:cNvSpPr>
                <p:nvPr/>
              </p:nvSpPr>
              <p:spPr bwMode="auto">
                <a:xfrm>
                  <a:off x="1904" y="728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60" name="Oval 4964"/>
                <p:cNvSpPr>
                  <a:spLocks noChangeArrowheads="1"/>
                </p:cNvSpPr>
                <p:nvPr/>
              </p:nvSpPr>
              <p:spPr bwMode="auto">
                <a:xfrm>
                  <a:off x="1906" y="730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61" name="Oval 4965"/>
                <p:cNvSpPr>
                  <a:spLocks noChangeArrowheads="1"/>
                </p:cNvSpPr>
                <p:nvPr/>
              </p:nvSpPr>
              <p:spPr bwMode="auto">
                <a:xfrm>
                  <a:off x="1908" y="732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62" name="Oval 4966"/>
                <p:cNvSpPr>
                  <a:spLocks noChangeArrowheads="1"/>
                </p:cNvSpPr>
                <p:nvPr/>
              </p:nvSpPr>
              <p:spPr bwMode="auto">
                <a:xfrm>
                  <a:off x="1910" y="734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63" name="Oval 4967"/>
                <p:cNvSpPr>
                  <a:spLocks noChangeArrowheads="1"/>
                </p:cNvSpPr>
                <p:nvPr/>
              </p:nvSpPr>
              <p:spPr bwMode="auto">
                <a:xfrm>
                  <a:off x="1912" y="736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064" name="Group 4968"/>
              <p:cNvGrpSpPr>
                <a:grpSpLocks/>
              </p:cNvGrpSpPr>
              <p:nvPr/>
            </p:nvGrpSpPr>
            <p:grpSpPr bwMode="auto">
              <a:xfrm>
                <a:off x="1748" y="570"/>
                <a:ext cx="320" cy="320"/>
                <a:chOff x="1748" y="570"/>
                <a:chExt cx="320" cy="320"/>
              </a:xfrm>
            </p:grpSpPr>
            <p:sp>
              <p:nvSpPr>
                <p:cNvPr id="1929065" name="Oval 4969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20" cy="320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66" name="Oval 4970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314" cy="314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67" name="Oval 4971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310" cy="310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68" name="Oval 4972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306" cy="306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69" name="Oval 4973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302" cy="302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0" name="Oval 4974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98" cy="298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1" name="Oval 4975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94" cy="294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2" name="Oval 4976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90" cy="290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3" name="Oval 4977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86" cy="286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4" name="Oval 4978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82" cy="282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5" name="Oval 4979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78" cy="278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6" name="Oval 4980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74" cy="274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7" name="Oval 4981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70" cy="270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8" name="Oval 4982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66" cy="26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79" name="Oval 4983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62" cy="262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0" name="Oval 4984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58" cy="258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1" name="Oval 4985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54" cy="254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2" name="Oval 4986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50" cy="250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3" name="Oval 4987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46" cy="246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4" name="Oval 4988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42" cy="242"/>
                </a:xfrm>
                <a:prstGeom prst="ellipse">
                  <a:avLst/>
                </a:prstGeom>
                <a:solidFill>
                  <a:srgbClr val="5C5C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5" name="Oval 4989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40" cy="240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6" name="Oval 4990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36" cy="236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7" name="Oval 4991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32" cy="232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8" name="Oval 4992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28" cy="228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89" name="Oval 4993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24" cy="224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0" name="Oval 4994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220" cy="220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1" name="Oval 4995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216" cy="216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2" name="Oval 4996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212" cy="212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3" name="Oval 4997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208" cy="208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4" name="Oval 4998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204" cy="204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5" name="Oval 4999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200" cy="200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6" name="Oval 5000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96" cy="196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7" name="Oval 5001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92" cy="192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8" name="Oval 5002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88" cy="188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099" name="Oval 5003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84" cy="184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0" name="Oval 5004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80" cy="180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1" name="Oval 5005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76" cy="176"/>
                </a:xfrm>
                <a:prstGeom prst="ellipse">
                  <a:avLst/>
                </a:prstGeom>
                <a:solidFill>
                  <a:srgbClr val="A4A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2" name="Oval 5006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72" cy="172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3" name="Oval 5007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68" cy="168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4" name="Oval 5008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64" cy="164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5" name="Oval 5009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60" cy="160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6" name="Oval 5010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56" cy="156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7" name="Oval 5011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52" cy="152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8" name="Oval 5012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48" cy="148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09" name="Oval 5013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44" cy="144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0" name="Oval 5014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40" cy="140"/>
                </a:xfrm>
                <a:prstGeom prst="ellipse">
                  <a:avLst/>
                </a:prstGeom>
                <a:solidFill>
                  <a:srgbClr val="C5C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1" name="Oval 5015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36" cy="136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2" name="Oval 5016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32" cy="132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3" name="Oval 5017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28" cy="128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4" name="Oval 5018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24" cy="124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5" name="Oval 5019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120" cy="120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6" name="Oval 5020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116" cy="116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7" name="Oval 5021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112" cy="112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8" name="Oval 5022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108" cy="108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19" name="Oval 5023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104" cy="104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0" name="Oval 5024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100" cy="100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1" name="Oval 5025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96" cy="96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2" name="Oval 5026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92" cy="92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3" name="Oval 5027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88" cy="88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4" name="Oval 5028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84" cy="84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5" name="Oval 5029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82" cy="8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6" name="Oval 5030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78" cy="78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7" name="Oval 5031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74" cy="74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8" name="Oval 5032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70" cy="70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29" name="Oval 5033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66" cy="6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0" name="Oval 5034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62" cy="62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1" name="Oval 5035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58" cy="58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2" name="Oval 5036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54" cy="5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3" name="Oval 5037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50" cy="50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4" name="Oval 5038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46" cy="4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5" name="Oval 5039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6" name="Oval 5040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38" cy="38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7" name="Oval 5041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8" name="Oval 5042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39" name="Oval 5043"/>
                <p:cNvSpPr>
                  <a:spLocks noChangeArrowheads="1"/>
                </p:cNvSpPr>
                <p:nvPr/>
              </p:nvSpPr>
              <p:spPr bwMode="auto">
                <a:xfrm>
                  <a:off x="1896" y="718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40" name="Oval 5044"/>
                <p:cNvSpPr>
                  <a:spLocks noChangeArrowheads="1"/>
                </p:cNvSpPr>
                <p:nvPr/>
              </p:nvSpPr>
              <p:spPr bwMode="auto">
                <a:xfrm>
                  <a:off x="1898" y="720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41" name="Oval 5045"/>
                <p:cNvSpPr>
                  <a:spLocks noChangeArrowheads="1"/>
                </p:cNvSpPr>
                <p:nvPr/>
              </p:nvSpPr>
              <p:spPr bwMode="auto">
                <a:xfrm>
                  <a:off x="1900" y="722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42" name="Oval 5046"/>
                <p:cNvSpPr>
                  <a:spLocks noChangeArrowheads="1"/>
                </p:cNvSpPr>
                <p:nvPr/>
              </p:nvSpPr>
              <p:spPr bwMode="auto">
                <a:xfrm>
                  <a:off x="1902" y="724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43" name="Oval 5047"/>
                <p:cNvSpPr>
                  <a:spLocks noChangeArrowheads="1"/>
                </p:cNvSpPr>
                <p:nvPr/>
              </p:nvSpPr>
              <p:spPr bwMode="auto">
                <a:xfrm>
                  <a:off x="1904" y="726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44" name="Oval 5048"/>
                <p:cNvSpPr>
                  <a:spLocks noChangeArrowheads="1"/>
                </p:cNvSpPr>
                <p:nvPr/>
              </p:nvSpPr>
              <p:spPr bwMode="auto">
                <a:xfrm>
                  <a:off x="1906" y="728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145" name="Group 5049"/>
              <p:cNvGrpSpPr>
                <a:grpSpLocks/>
              </p:cNvGrpSpPr>
              <p:nvPr/>
            </p:nvGrpSpPr>
            <p:grpSpPr bwMode="auto">
              <a:xfrm>
                <a:off x="1748" y="570"/>
                <a:ext cx="308" cy="308"/>
                <a:chOff x="1748" y="570"/>
                <a:chExt cx="308" cy="308"/>
              </a:xfrm>
            </p:grpSpPr>
            <p:sp>
              <p:nvSpPr>
                <p:cNvPr id="1929146" name="Oval 5050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08" cy="308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47" name="Oval 5051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302" cy="302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48" name="Oval 5052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298" cy="298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49" name="Oval 5053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294" cy="294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0" name="Oval 5054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290" cy="29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1" name="Oval 5055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86" cy="28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2" name="Oval 5056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82" cy="282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3" name="Oval 5057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78" cy="278"/>
                </a:xfrm>
                <a:prstGeom prst="ellipse">
                  <a:avLst/>
                </a:prstGeom>
                <a:solidFill>
                  <a:srgbClr val="2C2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4" name="Oval 5058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74" cy="274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5" name="Oval 5059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70" cy="270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6" name="Oval 5060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66" cy="266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7" name="Oval 5061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62" cy="262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8" name="Oval 5062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58" cy="25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59" name="Oval 5063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54" cy="25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0" name="Oval 5064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50" cy="25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1" name="Oval 5065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46" cy="24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2" name="Oval 5066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42" cy="24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3" name="Oval 5067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38" cy="238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4" name="Oval 5068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34" cy="234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5" name="Oval 5069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32" cy="23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6" name="Oval 5070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28" cy="228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7" name="Oval 5071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24" cy="224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8" name="Oval 5072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20" cy="220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69" name="Oval 5073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16" cy="216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0" name="Oval 5074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12" cy="212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1" name="Oval 5075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208" cy="208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2" name="Oval 5076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204" cy="20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3" name="Oval 5077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200" cy="200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4" name="Oval 5078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96" cy="196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5" name="Oval 5079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92" cy="192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6" name="Oval 5080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88" cy="188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7" name="Oval 5081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84" cy="184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8" name="Oval 5082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80" cy="180"/>
                </a:xfrm>
                <a:prstGeom prst="ellipse">
                  <a:avLst/>
                </a:prstGeom>
                <a:solidFill>
                  <a:srgbClr val="999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79" name="Oval 5083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76" cy="176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0" name="Oval 5084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72" cy="172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1" name="Oval 5085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68" cy="168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2" name="Oval 5086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64" cy="16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3" name="Oval 5087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60" cy="160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4" name="Oval 5088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56" cy="156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5" name="Oval 5089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52" cy="152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6" name="Oval 5090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48" cy="148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7" name="Oval 5091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44" cy="14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8" name="Oval 5092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40" cy="140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89" name="Oval 5093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36" cy="136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0" name="Oval 5094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32" cy="132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1" name="Oval 5095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28" cy="128"/>
                </a:xfrm>
                <a:prstGeom prst="ellipse">
                  <a:avLst/>
                </a:prstGeom>
                <a:solidFill>
                  <a:srgbClr val="CBC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2" name="Oval 5096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24" cy="12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3" name="Oval 5097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20" cy="12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4" name="Oval 5098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16" cy="116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5" name="Oval 5099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12" cy="112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6" name="Oval 5100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108" cy="108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7" name="Oval 5101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104" cy="104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8" name="Oval 5102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100" cy="10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199" name="Oval 5103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96" cy="9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0" name="Oval 5104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92" cy="9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1" name="Oval 5105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88" cy="88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2" name="Oval 5106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84" cy="84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3" name="Oval 5107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80" cy="8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4" name="Oval 5108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78" cy="78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5" name="Oval 5109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74" cy="74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6" name="Oval 5110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70" cy="7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7" name="Oval 5111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66" cy="6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8" name="Oval 5112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62" cy="62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09" name="Oval 5113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58" cy="58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0" name="Oval 5114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54" cy="5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1" name="Oval 5115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50" cy="50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2" name="Oval 5116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46" cy="4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3" name="Oval 5117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4" name="Oval 5118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38" cy="3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5" name="Oval 5119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6" name="Oval 5120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7" name="Oval 5121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8" name="Oval 5122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19" name="Oval 5123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20" name="Oval 5124"/>
                <p:cNvSpPr>
                  <a:spLocks noChangeArrowheads="1"/>
                </p:cNvSpPr>
                <p:nvPr/>
              </p:nvSpPr>
              <p:spPr bwMode="auto">
                <a:xfrm>
                  <a:off x="1896" y="718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21" name="Oval 5125"/>
                <p:cNvSpPr>
                  <a:spLocks noChangeArrowheads="1"/>
                </p:cNvSpPr>
                <p:nvPr/>
              </p:nvSpPr>
              <p:spPr bwMode="auto">
                <a:xfrm>
                  <a:off x="1898" y="72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22" name="Oval 5126"/>
                <p:cNvSpPr>
                  <a:spLocks noChangeArrowheads="1"/>
                </p:cNvSpPr>
                <p:nvPr/>
              </p:nvSpPr>
              <p:spPr bwMode="auto">
                <a:xfrm>
                  <a:off x="1900" y="72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223" name="Group 5127"/>
              <p:cNvGrpSpPr>
                <a:grpSpLocks/>
              </p:cNvGrpSpPr>
              <p:nvPr/>
            </p:nvGrpSpPr>
            <p:grpSpPr bwMode="auto">
              <a:xfrm>
                <a:off x="1748" y="570"/>
                <a:ext cx="308" cy="308"/>
                <a:chOff x="1748" y="570"/>
                <a:chExt cx="308" cy="308"/>
              </a:xfrm>
            </p:grpSpPr>
            <p:sp>
              <p:nvSpPr>
                <p:cNvPr id="1929224" name="Oval 5128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08" cy="308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25" name="Oval 5129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302" cy="302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26" name="Oval 5130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298" cy="298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27" name="Oval 5131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294" cy="294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28" name="Oval 5132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290" cy="29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29" name="Oval 5133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86" cy="28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0" name="Oval 5134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82" cy="282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1" name="Oval 5135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78" cy="278"/>
                </a:xfrm>
                <a:prstGeom prst="ellipse">
                  <a:avLst/>
                </a:prstGeom>
                <a:solidFill>
                  <a:srgbClr val="2C2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2" name="Oval 5136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74" cy="274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3" name="Oval 5137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70" cy="270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4" name="Oval 5138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66" cy="266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5" name="Oval 5139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62" cy="262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6" name="Oval 5140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58" cy="25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7" name="Oval 5141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54" cy="25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8" name="Oval 5142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50" cy="25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39" name="Oval 5143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46" cy="24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0" name="Oval 5144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42" cy="24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1" name="Oval 5145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38" cy="238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2" name="Oval 5146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34" cy="234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3" name="Oval 5147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32" cy="23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4" name="Oval 5148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28" cy="228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5" name="Oval 5149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24" cy="224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6" name="Oval 5150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20" cy="220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7" name="Oval 5151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16" cy="216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8" name="Oval 5152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12" cy="212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49" name="Oval 5153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208" cy="208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0" name="Oval 5154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204" cy="20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1" name="Oval 5155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200" cy="200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2" name="Oval 5156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96" cy="196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3" name="Oval 5157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92" cy="192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4" name="Oval 5158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88" cy="188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5" name="Oval 5159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84" cy="184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6" name="Oval 5160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80" cy="180"/>
                </a:xfrm>
                <a:prstGeom prst="ellipse">
                  <a:avLst/>
                </a:prstGeom>
                <a:solidFill>
                  <a:srgbClr val="999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7" name="Oval 5161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76" cy="176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8" name="Oval 5162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72" cy="172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59" name="Oval 5163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68" cy="168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0" name="Oval 5164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64" cy="16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1" name="Oval 5165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60" cy="160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2" name="Oval 5166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56" cy="156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3" name="Oval 5167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52" cy="152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4" name="Oval 5168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48" cy="148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5" name="Oval 5169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44" cy="14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6" name="Oval 5170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40" cy="140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7" name="Oval 5171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36" cy="136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8" name="Oval 5172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32" cy="132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69" name="Oval 5173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28" cy="128"/>
                </a:xfrm>
                <a:prstGeom prst="ellipse">
                  <a:avLst/>
                </a:prstGeom>
                <a:solidFill>
                  <a:srgbClr val="CBC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0" name="Oval 5174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24" cy="12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1" name="Oval 5175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20" cy="12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2" name="Oval 5176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16" cy="116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3" name="Oval 5177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12" cy="112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4" name="Oval 5178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108" cy="108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5" name="Oval 5179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104" cy="104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6" name="Oval 5180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100" cy="10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7" name="Oval 5181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96" cy="9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8" name="Oval 5182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92" cy="9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79" name="Oval 5183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88" cy="88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0" name="Oval 5184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84" cy="84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1" name="Oval 5185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80" cy="8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2" name="Oval 5186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78" cy="78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3" name="Oval 5187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74" cy="74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4" name="Oval 5188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70" cy="7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5" name="Oval 5189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66" cy="6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6" name="Oval 5190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62" cy="62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7" name="Oval 5191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58" cy="58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8" name="Oval 5192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54" cy="5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89" name="Oval 5193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50" cy="50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0" name="Oval 5194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46" cy="4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1" name="Oval 5195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2" name="Oval 5196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38" cy="3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3" name="Oval 5197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4" name="Oval 5198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5" name="Oval 5199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6" name="Oval 5200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7" name="Oval 5201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8" name="Oval 5202"/>
                <p:cNvSpPr>
                  <a:spLocks noChangeArrowheads="1"/>
                </p:cNvSpPr>
                <p:nvPr/>
              </p:nvSpPr>
              <p:spPr bwMode="auto">
                <a:xfrm>
                  <a:off x="1896" y="718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299" name="Oval 5203"/>
                <p:cNvSpPr>
                  <a:spLocks noChangeArrowheads="1"/>
                </p:cNvSpPr>
                <p:nvPr/>
              </p:nvSpPr>
              <p:spPr bwMode="auto">
                <a:xfrm>
                  <a:off x="1898" y="72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00" name="Oval 5204"/>
                <p:cNvSpPr>
                  <a:spLocks noChangeArrowheads="1"/>
                </p:cNvSpPr>
                <p:nvPr/>
              </p:nvSpPr>
              <p:spPr bwMode="auto">
                <a:xfrm>
                  <a:off x="1900" y="72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301" name="Group 5205"/>
              <p:cNvGrpSpPr>
                <a:grpSpLocks/>
              </p:cNvGrpSpPr>
              <p:nvPr/>
            </p:nvGrpSpPr>
            <p:grpSpPr bwMode="auto">
              <a:xfrm>
                <a:off x="1748" y="570"/>
                <a:ext cx="296" cy="296"/>
                <a:chOff x="1748" y="570"/>
                <a:chExt cx="296" cy="296"/>
              </a:xfrm>
            </p:grpSpPr>
            <p:sp>
              <p:nvSpPr>
                <p:cNvPr id="1929302" name="Oval 5206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296" cy="296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03" name="Oval 5207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290" cy="290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04" name="Oval 5208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286" cy="286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05" name="Oval 5209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282" cy="282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06" name="Oval 5210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278" cy="278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07" name="Oval 5211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74" cy="274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08" name="Oval 5212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70" cy="270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09" name="Oval 5213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66" cy="266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0" name="Oval 5214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62" cy="262"/>
                </a:xfrm>
                <a:prstGeom prst="ellipse">
                  <a:avLst/>
                </a:prstGeom>
                <a:solidFill>
                  <a:srgbClr val="3333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1" name="Oval 5215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58" cy="258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2" name="Oval 5216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54" cy="254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3" name="Oval 5217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50" cy="250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4" name="Oval 5218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46" cy="24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5" name="Oval 5219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42" cy="242"/>
                </a:xfrm>
                <a:prstGeom prst="ellipse">
                  <a:avLst/>
                </a:prstGeom>
                <a:solidFill>
                  <a:srgbClr val="484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6" name="Oval 5220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38" cy="238"/>
                </a:xfrm>
                <a:prstGeom prst="ellipse">
                  <a:avLst/>
                </a:prstGeom>
                <a:solidFill>
                  <a:srgbClr val="4C4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7" name="Oval 5221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34" cy="234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8" name="Oval 5222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30" cy="230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19" name="Oval 5223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26" cy="226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0" name="Oval 5224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22" cy="222"/>
                </a:xfrm>
                <a:prstGeom prst="ellipse">
                  <a:avLst/>
                </a:prstGeom>
                <a:solidFill>
                  <a:srgbClr val="5F5F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1" name="Oval 5225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20" cy="220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2" name="Oval 5226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16" cy="216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3" name="Oval 5227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12" cy="212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4" name="Oval 5228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08" cy="208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5" name="Oval 5229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04" cy="204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6" name="Oval 5230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00" cy="200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7" name="Oval 5231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96" cy="196"/>
                </a:xfrm>
                <a:prstGeom prst="ellipse">
                  <a:avLst/>
                </a:prstGeom>
                <a:solidFill>
                  <a:srgbClr val="7F7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8" name="Oval 5232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92" cy="192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29" name="Oval 5233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88" cy="188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0" name="Oval 5234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84" cy="184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1" name="Oval 5235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80" cy="180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2" name="Oval 5236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76" cy="176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3" name="Oval 5237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72" cy="172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4" name="Oval 5238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68" cy="168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5" name="Oval 5239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64" cy="164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6" name="Oval 5240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60" cy="160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7" name="Oval 5241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56" cy="156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8" name="Oval 5242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52" cy="152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39" name="Oval 5243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48" cy="14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0" name="Oval 5244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44" cy="144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1" name="Oval 5245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40" cy="140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2" name="Oval 5246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36" cy="136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3" name="Oval 5247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32" cy="132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4" name="Oval 5248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28" cy="128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5" name="Oval 5249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24" cy="124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6" name="Oval 5250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20" cy="120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7" name="Oval 5251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16" cy="116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8" name="Oval 5252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12" cy="11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49" name="Oval 5253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08" cy="108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0" name="Oval 5254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04" cy="104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1" name="Oval 5255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00" cy="100"/>
                </a:xfrm>
                <a:prstGeom prst="ellipse">
                  <a:avLst/>
                </a:prstGeom>
                <a:solidFill>
                  <a:srgbClr val="DCD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2" name="Oval 5256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96" cy="96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3" name="Oval 5257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92" cy="92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4" name="Oval 5258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88" cy="88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5" name="Oval 5259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84" cy="84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6" name="Oval 5260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80" cy="80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7" name="Oval 5261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76" cy="76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8" name="Oval 5262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74" cy="74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59" name="Oval 5263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70" cy="70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0" name="Oval 5264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66" cy="66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1" name="Oval 5265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62" cy="62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2" name="Oval 5266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58" cy="58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3" name="Oval 5267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54" cy="54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4" name="Oval 5268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50" cy="50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5" name="Oval 5269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46" cy="46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6" name="Oval 5270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7" name="Oval 5271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38" cy="3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8" name="Oval 5272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34" cy="3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69" name="Oval 5273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30" cy="30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70" name="Oval 5274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71" name="Oval 5275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72" name="Oval 5276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73" name="Oval 5277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74" name="Oval 5278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75" name="Oval 5279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376" name="Group 5280"/>
              <p:cNvGrpSpPr>
                <a:grpSpLocks/>
              </p:cNvGrpSpPr>
              <p:nvPr/>
            </p:nvGrpSpPr>
            <p:grpSpPr bwMode="auto">
              <a:xfrm>
                <a:off x="1748" y="570"/>
                <a:ext cx="284" cy="282"/>
                <a:chOff x="1748" y="570"/>
                <a:chExt cx="284" cy="282"/>
              </a:xfrm>
            </p:grpSpPr>
            <p:sp>
              <p:nvSpPr>
                <p:cNvPr id="1929377" name="Oval 5281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284" cy="282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78" name="Oval 5282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278" cy="278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79" name="Oval 5283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274" cy="274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0" name="Oval 5284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270" cy="270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1" name="Oval 5285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266" cy="266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2" name="Oval 5286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62" cy="262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3" name="Oval 5287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58" cy="258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4" name="Oval 5288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54" cy="254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5" name="Oval 5289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50" cy="250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6" name="Oval 5290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46" cy="246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7" name="Oval 5291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42" cy="242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8" name="Oval 5292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38" cy="238"/>
                </a:xfrm>
                <a:prstGeom prst="ellipse">
                  <a:avLst/>
                </a:prstGeom>
                <a:solidFill>
                  <a:srgbClr val="4141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89" name="Oval 5293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34" cy="23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0" name="Oval 5294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30" cy="230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1" name="Oval 5295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26" cy="226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2" name="Oval 5296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22" cy="222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3" name="Oval 5297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18" cy="21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4" name="Oval 5298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14" cy="214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5" name="Oval 5299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12" cy="212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6" name="Oval 5300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08" cy="208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7" name="Oval 5301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04" cy="204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8" name="Oval 5302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00" cy="200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399" name="Oval 5303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96" cy="19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0" name="Oval 5304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92" cy="192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1" name="Oval 5305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88" cy="188"/>
                </a:xfrm>
                <a:prstGeom prst="ellipse">
                  <a:avLst/>
                </a:prstGeom>
                <a:solidFill>
                  <a:srgbClr val="7F7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2" name="Oval 5306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84" cy="184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3" name="Oval 5307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80" cy="180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4" name="Oval 5308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76" cy="176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5" name="Oval 5309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72" cy="172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6" name="Oval 5310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68" cy="168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7" name="Oval 5311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64" cy="164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8" name="Oval 5312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60" cy="160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09" name="Oval 5313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56" cy="156"/>
                </a:xfrm>
                <a:prstGeom prst="ellipse">
                  <a:avLst/>
                </a:prstGeom>
                <a:solidFill>
                  <a:srgbClr val="A4A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0" name="Oval 5314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52" cy="152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1" name="Oval 5315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48" cy="148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2" name="Oval 5316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44" cy="144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3" name="Oval 5317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40" cy="140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4" name="Oval 5318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36" cy="136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5" name="Oval 5319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32" cy="132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6" name="Oval 5320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28" cy="128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7" name="Oval 5321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24" cy="124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8" name="Oval 5322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20" cy="120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19" name="Oval 5323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16" cy="116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0" name="Oval 5324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12" cy="112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1" name="Oval 5325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08" cy="108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2" name="Oval 5326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04" cy="104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3" name="Oval 5327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00" cy="100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4" name="Oval 5328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96" cy="96"/>
                </a:xfrm>
                <a:prstGeom prst="ellipse">
                  <a:avLst/>
                </a:prstGeom>
                <a:solidFill>
                  <a:srgbClr val="DCD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5" name="Oval 5329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92" cy="92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6" name="Oval 5330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88" cy="88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7" name="Oval 5331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84" cy="8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8" name="Oval 5332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80" cy="80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29" name="Oval 5333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76" cy="76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0" name="Oval 5334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72" cy="72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1" name="Oval 5335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70" cy="70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2" name="Oval 5336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66" cy="66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3" name="Oval 5337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62" cy="62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4" name="Oval 5338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58" cy="58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5" name="Oval 5339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54" cy="54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6" name="Oval 5340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50" cy="50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7" name="Oval 5341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46" cy="46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8" name="Oval 5342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42" cy="42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39" name="Oval 5343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38" cy="38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40" name="Oval 5344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34" cy="3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41" name="Oval 5345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30" cy="30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42" name="Oval 5346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43" name="Oval 5347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22" cy="22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44" name="Oval 5348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45" name="Oval 5349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46" name="Oval 5350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47" name="Oval 5351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448" name="Group 5352"/>
              <p:cNvGrpSpPr>
                <a:grpSpLocks/>
              </p:cNvGrpSpPr>
              <p:nvPr/>
            </p:nvGrpSpPr>
            <p:grpSpPr bwMode="auto">
              <a:xfrm>
                <a:off x="1760" y="584"/>
                <a:ext cx="258" cy="256"/>
                <a:chOff x="1760" y="584"/>
                <a:chExt cx="258" cy="256"/>
              </a:xfrm>
            </p:grpSpPr>
            <p:sp>
              <p:nvSpPr>
                <p:cNvPr id="1929449" name="Oval 5353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58" cy="256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0" name="Oval 5354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50" cy="250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1" name="Oval 5355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46" cy="246"/>
                </a:xfrm>
                <a:prstGeom prst="ellipse">
                  <a:avLst/>
                </a:prstGeom>
                <a:solidFill>
                  <a:srgbClr val="1818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2" name="Oval 5356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42" cy="242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3" name="Oval 5357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38" cy="238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4" name="Oval 5358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34" cy="234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5" name="Oval 5359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30" cy="230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6" name="Oval 5360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26" cy="226"/>
                </a:xfrm>
                <a:prstGeom prst="ellipse">
                  <a:avLst/>
                </a:prstGeom>
                <a:solidFill>
                  <a:srgbClr val="3333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7" name="Oval 5361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22" cy="222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8" name="Oval 5362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18" cy="218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59" name="Oval 5363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14" cy="214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0" name="Oval 5364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10" cy="210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1" name="Oval 5365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06" cy="206"/>
                </a:xfrm>
                <a:prstGeom prst="ellipse">
                  <a:avLst/>
                </a:prstGeom>
                <a:solidFill>
                  <a:srgbClr val="4C4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2" name="Oval 5366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02" cy="20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3" name="Oval 5367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98" cy="198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4" name="Oval 5368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94" cy="194"/>
                </a:xfrm>
                <a:prstGeom prst="ellipse">
                  <a:avLst/>
                </a:prstGeom>
                <a:solidFill>
                  <a:srgbClr val="5C5C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5" name="Oval 5369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92" cy="19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6" name="Oval 5370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88" cy="188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7" name="Oval 5371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84" cy="184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8" name="Oval 5372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80" cy="180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69" name="Oval 5373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76" cy="17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0" name="Oval 5374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72" cy="172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1" name="Oval 5375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68" cy="168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2" name="Oval 5376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64" cy="164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3" name="Oval 5377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60" cy="160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4" name="Oval 5378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56" cy="156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5" name="Oval 5379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52" cy="152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6" name="Oval 5380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48" cy="148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7" name="Oval 5381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44" cy="144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8" name="Oval 5382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40" cy="140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79" name="Oval 5383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36" cy="136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0" name="Oval 5384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32" cy="132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1" name="Oval 5385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28" cy="12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2" name="Oval 5386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24" cy="124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3" name="Oval 5387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20" cy="120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4" name="Oval 5388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16" cy="116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5" name="Oval 5389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12" cy="112"/>
                </a:xfrm>
                <a:prstGeom prst="ellipse">
                  <a:avLst/>
                </a:prstGeom>
                <a:solidFill>
                  <a:srgbClr val="C5C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6" name="Oval 5390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08" cy="108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7" name="Oval 5391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04" cy="104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8" name="Oval 5392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00" cy="10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89" name="Oval 5393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96" cy="96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0" name="Oval 5394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92" cy="92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1" name="Oval 5395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88" cy="88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2" name="Oval 5396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84" cy="84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3" name="Oval 5397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80" cy="80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4" name="Oval 5398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76" cy="76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5" name="Oval 5399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72" cy="72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6" name="Oval 5400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68" cy="6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7" name="Oval 5401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66" cy="66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8" name="Oval 5402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62" cy="6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499" name="Oval 5403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58" cy="58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0" name="Oval 5404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54" cy="54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1" name="Oval 5405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50" cy="50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2" name="Oval 5406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46" cy="46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3" name="Oval 5407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42" cy="42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4" name="Oval 5408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38" cy="38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5" name="Oval 5409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34" cy="3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6" name="Oval 5410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30" cy="30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7" name="Oval 5411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8" name="Oval 5412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09" name="Oval 5413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10" name="Oval 5414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11" name="Oval 5415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12" name="Oval 5416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513" name="Group 5417"/>
              <p:cNvGrpSpPr>
                <a:grpSpLocks/>
              </p:cNvGrpSpPr>
              <p:nvPr/>
            </p:nvGrpSpPr>
            <p:grpSpPr bwMode="auto">
              <a:xfrm>
                <a:off x="1760" y="584"/>
                <a:ext cx="246" cy="242"/>
                <a:chOff x="1760" y="584"/>
                <a:chExt cx="246" cy="242"/>
              </a:xfrm>
            </p:grpSpPr>
            <p:sp>
              <p:nvSpPr>
                <p:cNvPr id="1929514" name="Oval 5418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46" cy="242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15" name="Oval 5419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38" cy="238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16" name="Oval 5420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34" cy="234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17" name="Oval 5421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30" cy="23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18" name="Oval 5422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26" cy="22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19" name="Oval 5423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22" cy="22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0" name="Oval 5424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18" cy="218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1" name="Oval 5425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14" cy="214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2" name="Oval 5426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10" cy="210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3" name="Oval 5427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06" cy="206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4" name="Oval 5428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02" cy="202"/>
                </a:xfrm>
                <a:prstGeom prst="ellipse">
                  <a:avLst/>
                </a:prstGeom>
                <a:solidFill>
                  <a:srgbClr val="4444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5" name="Oval 5429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98" cy="198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6" name="Oval 5430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94" cy="194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7" name="Oval 5431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90" cy="190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8" name="Oval 5432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86" cy="186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29" name="Oval 5433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84" cy="18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0" name="Oval 5434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80" cy="180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1" name="Oval 5435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76" cy="17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2" name="Oval 5436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72" cy="17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3" name="Oval 5437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68" cy="16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4" name="Oval 5438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64" cy="164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5" name="Oval 5439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60" cy="160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6" name="Oval 5440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56" cy="156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7" name="Oval 5441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52" cy="152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8" name="Oval 5442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48" cy="14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39" name="Oval 5443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44" cy="144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0" name="Oval 5444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40" cy="140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1" name="Oval 5445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36" cy="136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2" name="Oval 5446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32" cy="132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3" name="Oval 5447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28" cy="128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4" name="Oval 5448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24" cy="124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5" name="Oval 5449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20" cy="120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6" name="Oval 5450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16" cy="116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7" name="Oval 5451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12" cy="11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8" name="Oval 5452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08" cy="108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49" name="Oval 5453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04" cy="104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0" name="Oval 5454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00" cy="100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1" name="Oval 5455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96" cy="9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2" name="Oval 5456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92" cy="9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3" name="Oval 5457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88" cy="88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4" name="Oval 5458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84" cy="8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5" name="Oval 5459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80" cy="80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6" name="Oval 5460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76" cy="7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7" name="Oval 5461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72" cy="7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8" name="Oval 5462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68" cy="68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59" name="Oval 5463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64" cy="64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0" name="Oval 5464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62" cy="6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1" name="Oval 5465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58" cy="5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2" name="Oval 5466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54" cy="5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3" name="Oval 5467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50" cy="5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4" name="Oval 5468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46" cy="46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5" name="Oval 5469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42" cy="4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6" name="Oval 5470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38" cy="3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7" name="Oval 5471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34" cy="3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8" name="Oval 5472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30" cy="30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69" name="Oval 5473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70" name="Oval 5474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71" name="Oval 5475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72" name="Oval 5476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73" name="Oval 5477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74" name="Oval 5478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575" name="Group 5479"/>
              <p:cNvGrpSpPr>
                <a:grpSpLocks/>
              </p:cNvGrpSpPr>
              <p:nvPr/>
            </p:nvGrpSpPr>
            <p:grpSpPr bwMode="auto">
              <a:xfrm>
                <a:off x="1760" y="584"/>
                <a:ext cx="246" cy="242"/>
                <a:chOff x="1760" y="584"/>
                <a:chExt cx="246" cy="242"/>
              </a:xfrm>
            </p:grpSpPr>
            <p:sp>
              <p:nvSpPr>
                <p:cNvPr id="1929576" name="Oval 5480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46" cy="242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77" name="Oval 5481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38" cy="238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78" name="Oval 5482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34" cy="234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79" name="Oval 5483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30" cy="23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0" name="Oval 5484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26" cy="22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1" name="Oval 5485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22" cy="22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2" name="Oval 5486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18" cy="218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3" name="Oval 5487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14" cy="214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4" name="Oval 5488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10" cy="210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5" name="Oval 5489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06" cy="206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6" name="Oval 5490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02" cy="202"/>
                </a:xfrm>
                <a:prstGeom prst="ellipse">
                  <a:avLst/>
                </a:prstGeom>
                <a:solidFill>
                  <a:srgbClr val="4444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7" name="Oval 5491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98" cy="198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8" name="Oval 5492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94" cy="194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89" name="Oval 5493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90" cy="190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0" name="Oval 5494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86" cy="186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1" name="Oval 5495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84" cy="18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2" name="Oval 5496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80" cy="180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3" name="Oval 5497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76" cy="17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4" name="Oval 5498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72" cy="17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5" name="Oval 5499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68" cy="16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6" name="Oval 5500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64" cy="164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7" name="Oval 5501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60" cy="160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8" name="Oval 5502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56" cy="156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599" name="Oval 5503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52" cy="152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0" name="Oval 5504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48" cy="14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1" name="Oval 5505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44" cy="144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2" name="Oval 5506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40" cy="140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3" name="Oval 5507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36" cy="136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4" name="Oval 5508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32" cy="132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5" name="Oval 5509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28" cy="128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6" name="Oval 5510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24" cy="124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7" name="Oval 5511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20" cy="120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8" name="Oval 5512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16" cy="116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09" name="Oval 5513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12" cy="11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0" name="Oval 5514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08" cy="108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1" name="Oval 5515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04" cy="104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2" name="Oval 5516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00" cy="100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3" name="Oval 5517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96" cy="9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4" name="Oval 5518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92" cy="9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5" name="Oval 5519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88" cy="88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6" name="Oval 5520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84" cy="8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7" name="Oval 5521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80" cy="80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8" name="Oval 5522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76" cy="7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19" name="Oval 5523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72" cy="7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0" name="Oval 5524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68" cy="68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1" name="Oval 5525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64" cy="64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2" name="Oval 5526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62" cy="6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3" name="Oval 5527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58" cy="5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4" name="Oval 5528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54" cy="5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5" name="Oval 5529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50" cy="5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6" name="Oval 5530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46" cy="46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7" name="Oval 5531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42" cy="4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8" name="Oval 5532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38" cy="3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29" name="Oval 5533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34" cy="3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30" name="Oval 5534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30" cy="30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31" name="Oval 5535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32" name="Oval 5536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33" name="Oval 5537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34" name="Oval 5538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35" name="Oval 5539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36" name="Oval 5540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637" name="Group 5541"/>
              <p:cNvGrpSpPr>
                <a:grpSpLocks/>
              </p:cNvGrpSpPr>
              <p:nvPr/>
            </p:nvGrpSpPr>
            <p:grpSpPr bwMode="auto">
              <a:xfrm>
                <a:off x="1760" y="584"/>
                <a:ext cx="234" cy="230"/>
                <a:chOff x="1760" y="584"/>
                <a:chExt cx="234" cy="230"/>
              </a:xfrm>
            </p:grpSpPr>
            <p:sp>
              <p:nvSpPr>
                <p:cNvPr id="1929638" name="Oval 5542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34" cy="230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39" name="Oval 5543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26" cy="226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0" name="Oval 5544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22" cy="222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1" name="Oval 5545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18" cy="218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2" name="Oval 5546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14" cy="214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3" name="Oval 5547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10" cy="210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4" name="Oval 5548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06" cy="206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5" name="Oval 5549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02" cy="202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6" name="Oval 5550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198" cy="198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7" name="Oval 5551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194" cy="194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8" name="Oval 5552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190" cy="190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49" name="Oval 5553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86" cy="186"/>
                </a:xfrm>
                <a:prstGeom prst="ellipse">
                  <a:avLst/>
                </a:prstGeom>
                <a:solidFill>
                  <a:srgbClr val="4C4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0" name="Oval 5554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82" cy="18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1" name="Oval 5555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78" cy="17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2" name="Oval 5556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76" cy="174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3" name="Oval 5557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72" cy="172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4" name="Oval 5558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68" cy="168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5" name="Oval 5559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64" cy="164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6" name="Oval 5560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60" cy="160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7" name="Oval 5561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56" cy="156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8" name="Oval 5562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52" cy="152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59" name="Oval 5563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48" cy="148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0" name="Oval 5564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44" cy="144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1" name="Oval 5565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40" cy="140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2" name="Oval 5566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36" cy="136"/>
                </a:xfrm>
                <a:prstGeom prst="ellipse">
                  <a:avLst/>
                </a:prstGeom>
                <a:solidFill>
                  <a:srgbClr val="999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3" name="Oval 5567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32" cy="132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4" name="Oval 5568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28" cy="128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5" name="Oval 5569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24" cy="12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6" name="Oval 5570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20" cy="120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7" name="Oval 5571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16" cy="116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8" name="Oval 5572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12" cy="112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69" name="Oval 5573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08" cy="108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0" name="Oval 5574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04" cy="104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1" name="Oval 5575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00" cy="100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2" name="Oval 5576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96" cy="96"/>
                </a:xfrm>
                <a:prstGeom prst="ellipse">
                  <a:avLst/>
                </a:prstGeom>
                <a:solidFill>
                  <a:srgbClr val="CBC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3" name="Oval 5577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92" cy="92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4" name="Oval 5578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88" cy="88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5" name="Oval 5579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84" cy="84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6" name="Oval 5580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80" cy="80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7" name="Oval 5581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76" cy="76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8" name="Oval 5582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72" cy="72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79" name="Oval 5583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68" cy="68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0" name="Oval 5584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64" cy="64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1" name="Oval 5585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60" cy="6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2" name="Oval 5586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58" cy="58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3" name="Oval 5587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54" cy="54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4" name="Oval 5588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50" cy="50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5" name="Oval 5589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46" cy="46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6" name="Oval 5590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42" cy="42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7" name="Oval 5591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38" cy="38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8" name="Oval 5592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34" cy="34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89" name="Oval 5593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30" cy="30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90" name="Oval 5594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91" name="Oval 5595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92" name="Oval 5596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18" cy="18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93" name="Oval 5597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94" name="Oval 5598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95" name="Oval 5599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696" name="Group 5600"/>
              <p:cNvGrpSpPr>
                <a:grpSpLocks/>
              </p:cNvGrpSpPr>
              <p:nvPr/>
            </p:nvGrpSpPr>
            <p:grpSpPr bwMode="auto">
              <a:xfrm>
                <a:off x="1774" y="596"/>
                <a:ext cx="208" cy="206"/>
                <a:chOff x="1774" y="596"/>
                <a:chExt cx="208" cy="206"/>
              </a:xfrm>
            </p:grpSpPr>
            <p:sp>
              <p:nvSpPr>
                <p:cNvPr id="1929697" name="Oval 5601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08" cy="206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98" name="Oval 5602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02" cy="202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699" name="Oval 5603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198" cy="198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0" name="Oval 5604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194" cy="194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1" name="Oval 5605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190" cy="190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2" name="Oval 5606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86" cy="186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3" name="Oval 5607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82" cy="182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4" name="Oval 5608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78" cy="178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5" name="Oval 5609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74" cy="174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6" name="Oval 5610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70" cy="170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7" name="Oval 5611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66" cy="16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8" name="Oval 5612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62" cy="162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09" name="Oval 5613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58" cy="158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0" name="Oval 5614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56" cy="156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1" name="Oval 5615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52" cy="152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2" name="Oval 5616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48" cy="148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3" name="Oval 5617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44" cy="144"/>
                </a:xfrm>
                <a:prstGeom prst="ellipse">
                  <a:avLst/>
                </a:prstGeom>
                <a:solidFill>
                  <a:srgbClr val="747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4" name="Oval 5618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40" cy="140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5" name="Oval 5619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36" cy="13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6" name="Oval 5620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32" cy="132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7" name="Oval 5621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28" cy="128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8" name="Oval 5622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24" cy="124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19" name="Oval 5623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20" cy="120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0" name="Oval 5624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16" cy="116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1" name="Oval 5625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12" cy="112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2" name="Oval 5626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08" cy="108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3" name="Oval 5627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04" cy="104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4" name="Oval 5628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00" cy="100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5" name="Oval 5629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96" cy="96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6" name="Oval 5630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92" cy="92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7" name="Oval 5631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88" cy="88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8" name="Oval 5632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84" cy="8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29" name="Oval 5633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80" cy="80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0" name="Oval 5634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76" cy="76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1" name="Oval 5635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72" cy="72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2" name="Oval 5636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68" cy="68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3" name="Oval 5637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64" cy="64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4" name="Oval 5638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60" cy="60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5" name="Oval 5639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56" cy="56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6" name="Oval 5640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54" cy="54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7" name="Oval 5641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50" cy="50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8" name="Oval 5642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46" cy="46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39" name="Oval 5643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42" cy="42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40" name="Oval 5644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38" cy="38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41" name="Oval 5645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34" cy="34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42" name="Oval 5646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30" cy="3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43" name="Oval 5647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26" cy="26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44" name="Oval 5648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22" cy="2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45" name="Oval 5649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18" cy="18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46" name="Oval 5650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47" name="Oval 5651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48" name="Oval 5652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749" name="Group 5653"/>
              <p:cNvGrpSpPr>
                <a:grpSpLocks/>
              </p:cNvGrpSpPr>
              <p:nvPr/>
            </p:nvGrpSpPr>
            <p:grpSpPr bwMode="auto">
              <a:xfrm>
                <a:off x="1760" y="584"/>
                <a:ext cx="210" cy="218"/>
                <a:chOff x="1760" y="584"/>
                <a:chExt cx="210" cy="218"/>
              </a:xfrm>
            </p:grpSpPr>
            <p:sp>
              <p:nvSpPr>
                <p:cNvPr id="1929750" name="Oval 5654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10" cy="218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51" name="Oval 5655"/>
                <p:cNvSpPr>
                  <a:spLocks noChangeArrowheads="1"/>
                </p:cNvSpPr>
                <p:nvPr/>
              </p:nvSpPr>
              <p:spPr bwMode="auto">
                <a:xfrm>
                  <a:off x="1762" y="588"/>
                  <a:ext cx="206" cy="210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52" name="Oval 5656"/>
                <p:cNvSpPr>
                  <a:spLocks noChangeArrowheads="1"/>
                </p:cNvSpPr>
                <p:nvPr/>
              </p:nvSpPr>
              <p:spPr bwMode="auto">
                <a:xfrm>
                  <a:off x="1764" y="590"/>
                  <a:ext cx="202" cy="206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53" name="Oval 5657"/>
                <p:cNvSpPr>
                  <a:spLocks noChangeArrowheads="1"/>
                </p:cNvSpPr>
                <p:nvPr/>
              </p:nvSpPr>
              <p:spPr bwMode="auto">
                <a:xfrm>
                  <a:off x="1766" y="592"/>
                  <a:ext cx="198" cy="202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54" name="Oval 5658"/>
                <p:cNvSpPr>
                  <a:spLocks noChangeArrowheads="1"/>
                </p:cNvSpPr>
                <p:nvPr/>
              </p:nvSpPr>
              <p:spPr bwMode="auto">
                <a:xfrm>
                  <a:off x="1768" y="594"/>
                  <a:ext cx="194" cy="198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55" name="Oval 5659"/>
                <p:cNvSpPr>
                  <a:spLocks noChangeArrowheads="1"/>
                </p:cNvSpPr>
                <p:nvPr/>
              </p:nvSpPr>
              <p:spPr bwMode="auto">
                <a:xfrm>
                  <a:off x="1770" y="596"/>
                  <a:ext cx="190" cy="194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56" name="Oval 5660"/>
                <p:cNvSpPr>
                  <a:spLocks noChangeArrowheads="1"/>
                </p:cNvSpPr>
                <p:nvPr/>
              </p:nvSpPr>
              <p:spPr bwMode="auto">
                <a:xfrm>
                  <a:off x="1772" y="598"/>
                  <a:ext cx="186" cy="190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57" name="Oval 5661"/>
                <p:cNvSpPr>
                  <a:spLocks noChangeArrowheads="1"/>
                </p:cNvSpPr>
                <p:nvPr/>
              </p:nvSpPr>
              <p:spPr bwMode="auto">
                <a:xfrm>
                  <a:off x="1774" y="600"/>
                  <a:ext cx="182" cy="186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58" name="Oval 5662"/>
                <p:cNvSpPr>
                  <a:spLocks noChangeArrowheads="1"/>
                </p:cNvSpPr>
                <p:nvPr/>
              </p:nvSpPr>
              <p:spPr bwMode="auto">
                <a:xfrm>
                  <a:off x="1776" y="602"/>
                  <a:ext cx="178" cy="182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59" name="Oval 5663"/>
                <p:cNvSpPr>
                  <a:spLocks noChangeArrowheads="1"/>
                </p:cNvSpPr>
                <p:nvPr/>
              </p:nvSpPr>
              <p:spPr bwMode="auto">
                <a:xfrm>
                  <a:off x="1778" y="604"/>
                  <a:ext cx="174" cy="178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0" name="Oval 5664"/>
                <p:cNvSpPr>
                  <a:spLocks noChangeArrowheads="1"/>
                </p:cNvSpPr>
                <p:nvPr/>
              </p:nvSpPr>
              <p:spPr bwMode="auto">
                <a:xfrm>
                  <a:off x="1780" y="606"/>
                  <a:ext cx="170" cy="174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1" name="Oval 5665"/>
                <p:cNvSpPr>
                  <a:spLocks noChangeArrowheads="1"/>
                </p:cNvSpPr>
                <p:nvPr/>
              </p:nvSpPr>
              <p:spPr bwMode="auto">
                <a:xfrm>
                  <a:off x="1782" y="608"/>
                  <a:ext cx="166" cy="170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2" name="Oval 5666"/>
                <p:cNvSpPr>
                  <a:spLocks noChangeArrowheads="1"/>
                </p:cNvSpPr>
                <p:nvPr/>
              </p:nvSpPr>
              <p:spPr bwMode="auto">
                <a:xfrm>
                  <a:off x="1784" y="610"/>
                  <a:ext cx="162" cy="166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3" name="Oval 5667"/>
                <p:cNvSpPr>
                  <a:spLocks noChangeArrowheads="1"/>
                </p:cNvSpPr>
                <p:nvPr/>
              </p:nvSpPr>
              <p:spPr bwMode="auto">
                <a:xfrm>
                  <a:off x="1786" y="612"/>
                  <a:ext cx="158" cy="164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4" name="Oval 5668"/>
                <p:cNvSpPr>
                  <a:spLocks noChangeArrowheads="1"/>
                </p:cNvSpPr>
                <p:nvPr/>
              </p:nvSpPr>
              <p:spPr bwMode="auto">
                <a:xfrm>
                  <a:off x="1788" y="614"/>
                  <a:ext cx="156" cy="160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5" name="Oval 5669"/>
                <p:cNvSpPr>
                  <a:spLocks noChangeArrowheads="1"/>
                </p:cNvSpPr>
                <p:nvPr/>
              </p:nvSpPr>
              <p:spPr bwMode="auto">
                <a:xfrm>
                  <a:off x="1790" y="616"/>
                  <a:ext cx="152" cy="15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6" name="Oval 5670"/>
                <p:cNvSpPr>
                  <a:spLocks noChangeArrowheads="1"/>
                </p:cNvSpPr>
                <p:nvPr/>
              </p:nvSpPr>
              <p:spPr bwMode="auto">
                <a:xfrm>
                  <a:off x="1792" y="618"/>
                  <a:ext cx="148" cy="15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7" name="Oval 5671"/>
                <p:cNvSpPr>
                  <a:spLocks noChangeArrowheads="1"/>
                </p:cNvSpPr>
                <p:nvPr/>
              </p:nvSpPr>
              <p:spPr bwMode="auto">
                <a:xfrm>
                  <a:off x="1794" y="620"/>
                  <a:ext cx="144" cy="148"/>
                </a:xfrm>
                <a:prstGeom prst="ellipse">
                  <a:avLst/>
                </a:prstGeom>
                <a:solidFill>
                  <a:srgbClr val="777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8" name="Oval 5672"/>
                <p:cNvSpPr>
                  <a:spLocks noChangeArrowheads="1"/>
                </p:cNvSpPr>
                <p:nvPr/>
              </p:nvSpPr>
              <p:spPr bwMode="auto">
                <a:xfrm>
                  <a:off x="1796" y="622"/>
                  <a:ext cx="140" cy="14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69" name="Oval 5673"/>
                <p:cNvSpPr>
                  <a:spLocks noChangeArrowheads="1"/>
                </p:cNvSpPr>
                <p:nvPr/>
              </p:nvSpPr>
              <p:spPr bwMode="auto">
                <a:xfrm>
                  <a:off x="1798" y="624"/>
                  <a:ext cx="136" cy="140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0" name="Oval 5674"/>
                <p:cNvSpPr>
                  <a:spLocks noChangeArrowheads="1"/>
                </p:cNvSpPr>
                <p:nvPr/>
              </p:nvSpPr>
              <p:spPr bwMode="auto">
                <a:xfrm>
                  <a:off x="1800" y="626"/>
                  <a:ext cx="132" cy="136"/>
                </a:xfrm>
                <a:prstGeom prst="ellipse">
                  <a:avLst/>
                </a:prstGeom>
                <a:solidFill>
                  <a:srgbClr val="8A8A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1" name="Oval 5675"/>
                <p:cNvSpPr>
                  <a:spLocks noChangeArrowheads="1"/>
                </p:cNvSpPr>
                <p:nvPr/>
              </p:nvSpPr>
              <p:spPr bwMode="auto">
                <a:xfrm>
                  <a:off x="1802" y="628"/>
                  <a:ext cx="128" cy="132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2" name="Oval 5676"/>
                <p:cNvSpPr>
                  <a:spLocks noChangeArrowheads="1"/>
                </p:cNvSpPr>
                <p:nvPr/>
              </p:nvSpPr>
              <p:spPr bwMode="auto">
                <a:xfrm>
                  <a:off x="1804" y="630"/>
                  <a:ext cx="124" cy="128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3" name="Oval 5677"/>
                <p:cNvSpPr>
                  <a:spLocks noChangeArrowheads="1"/>
                </p:cNvSpPr>
                <p:nvPr/>
              </p:nvSpPr>
              <p:spPr bwMode="auto">
                <a:xfrm>
                  <a:off x="1806" y="632"/>
                  <a:ext cx="120" cy="124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4" name="Oval 5678"/>
                <p:cNvSpPr>
                  <a:spLocks noChangeArrowheads="1"/>
                </p:cNvSpPr>
                <p:nvPr/>
              </p:nvSpPr>
              <p:spPr bwMode="auto">
                <a:xfrm>
                  <a:off x="1808" y="634"/>
                  <a:ext cx="116" cy="120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5" name="Oval 5679"/>
                <p:cNvSpPr>
                  <a:spLocks noChangeArrowheads="1"/>
                </p:cNvSpPr>
                <p:nvPr/>
              </p:nvSpPr>
              <p:spPr bwMode="auto">
                <a:xfrm>
                  <a:off x="1810" y="636"/>
                  <a:ext cx="112" cy="116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6" name="Oval 5680"/>
                <p:cNvSpPr>
                  <a:spLocks noChangeArrowheads="1"/>
                </p:cNvSpPr>
                <p:nvPr/>
              </p:nvSpPr>
              <p:spPr bwMode="auto">
                <a:xfrm>
                  <a:off x="1812" y="638"/>
                  <a:ext cx="108" cy="112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7" name="Oval 5681"/>
                <p:cNvSpPr>
                  <a:spLocks noChangeArrowheads="1"/>
                </p:cNvSpPr>
                <p:nvPr/>
              </p:nvSpPr>
              <p:spPr bwMode="auto">
                <a:xfrm>
                  <a:off x="1812" y="640"/>
                  <a:ext cx="108" cy="10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8" name="Oval 5682"/>
                <p:cNvSpPr>
                  <a:spLocks noChangeArrowheads="1"/>
                </p:cNvSpPr>
                <p:nvPr/>
              </p:nvSpPr>
              <p:spPr bwMode="auto">
                <a:xfrm>
                  <a:off x="1814" y="642"/>
                  <a:ext cx="104" cy="104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79" name="Oval 5683"/>
                <p:cNvSpPr>
                  <a:spLocks noChangeArrowheads="1"/>
                </p:cNvSpPr>
                <p:nvPr/>
              </p:nvSpPr>
              <p:spPr bwMode="auto">
                <a:xfrm>
                  <a:off x="1816" y="644"/>
                  <a:ext cx="100" cy="100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0" name="Oval 5684"/>
                <p:cNvSpPr>
                  <a:spLocks noChangeArrowheads="1"/>
                </p:cNvSpPr>
                <p:nvPr/>
              </p:nvSpPr>
              <p:spPr bwMode="auto">
                <a:xfrm>
                  <a:off x="1818" y="646"/>
                  <a:ext cx="96" cy="96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1" name="Oval 5685"/>
                <p:cNvSpPr>
                  <a:spLocks noChangeArrowheads="1"/>
                </p:cNvSpPr>
                <p:nvPr/>
              </p:nvSpPr>
              <p:spPr bwMode="auto">
                <a:xfrm>
                  <a:off x="1820" y="648"/>
                  <a:ext cx="92" cy="92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2" name="Oval 5686"/>
                <p:cNvSpPr>
                  <a:spLocks noChangeArrowheads="1"/>
                </p:cNvSpPr>
                <p:nvPr/>
              </p:nvSpPr>
              <p:spPr bwMode="auto">
                <a:xfrm>
                  <a:off x="1822" y="650"/>
                  <a:ext cx="88" cy="88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3" name="Oval 5687"/>
                <p:cNvSpPr>
                  <a:spLocks noChangeArrowheads="1"/>
                </p:cNvSpPr>
                <p:nvPr/>
              </p:nvSpPr>
              <p:spPr bwMode="auto">
                <a:xfrm>
                  <a:off x="1824" y="652"/>
                  <a:ext cx="84" cy="84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4" name="Oval 5688"/>
                <p:cNvSpPr>
                  <a:spLocks noChangeArrowheads="1"/>
                </p:cNvSpPr>
                <p:nvPr/>
              </p:nvSpPr>
              <p:spPr bwMode="auto">
                <a:xfrm>
                  <a:off x="1826" y="654"/>
                  <a:ext cx="80" cy="80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5" name="Oval 5689"/>
                <p:cNvSpPr>
                  <a:spLocks noChangeArrowheads="1"/>
                </p:cNvSpPr>
                <p:nvPr/>
              </p:nvSpPr>
              <p:spPr bwMode="auto">
                <a:xfrm>
                  <a:off x="1828" y="656"/>
                  <a:ext cx="76" cy="76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6" name="Oval 5690"/>
                <p:cNvSpPr>
                  <a:spLocks noChangeArrowheads="1"/>
                </p:cNvSpPr>
                <p:nvPr/>
              </p:nvSpPr>
              <p:spPr bwMode="auto">
                <a:xfrm>
                  <a:off x="1830" y="658"/>
                  <a:ext cx="72" cy="7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7" name="Oval 5691"/>
                <p:cNvSpPr>
                  <a:spLocks noChangeArrowheads="1"/>
                </p:cNvSpPr>
                <p:nvPr/>
              </p:nvSpPr>
              <p:spPr bwMode="auto">
                <a:xfrm>
                  <a:off x="1832" y="660"/>
                  <a:ext cx="68" cy="68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8" name="Oval 5692"/>
                <p:cNvSpPr>
                  <a:spLocks noChangeArrowheads="1"/>
                </p:cNvSpPr>
                <p:nvPr/>
              </p:nvSpPr>
              <p:spPr bwMode="auto">
                <a:xfrm>
                  <a:off x="1834" y="662"/>
                  <a:ext cx="64" cy="6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89" name="Oval 5693"/>
                <p:cNvSpPr>
                  <a:spLocks noChangeArrowheads="1"/>
                </p:cNvSpPr>
                <p:nvPr/>
              </p:nvSpPr>
              <p:spPr bwMode="auto">
                <a:xfrm>
                  <a:off x="1836" y="664"/>
                  <a:ext cx="60" cy="60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0" name="Oval 5694"/>
                <p:cNvSpPr>
                  <a:spLocks noChangeArrowheads="1"/>
                </p:cNvSpPr>
                <p:nvPr/>
              </p:nvSpPr>
              <p:spPr bwMode="auto">
                <a:xfrm>
                  <a:off x="1838" y="666"/>
                  <a:ext cx="56" cy="56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1" name="Oval 5695"/>
                <p:cNvSpPr>
                  <a:spLocks noChangeArrowheads="1"/>
                </p:cNvSpPr>
                <p:nvPr/>
              </p:nvSpPr>
              <p:spPr bwMode="auto">
                <a:xfrm>
                  <a:off x="1840" y="668"/>
                  <a:ext cx="54" cy="54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2" name="Oval 5696"/>
                <p:cNvSpPr>
                  <a:spLocks noChangeArrowheads="1"/>
                </p:cNvSpPr>
                <p:nvPr/>
              </p:nvSpPr>
              <p:spPr bwMode="auto">
                <a:xfrm>
                  <a:off x="1842" y="670"/>
                  <a:ext cx="50" cy="5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3" name="Oval 5697"/>
                <p:cNvSpPr>
                  <a:spLocks noChangeArrowheads="1"/>
                </p:cNvSpPr>
                <p:nvPr/>
              </p:nvSpPr>
              <p:spPr bwMode="auto">
                <a:xfrm>
                  <a:off x="1844" y="672"/>
                  <a:ext cx="46" cy="4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4" name="Oval 5698"/>
                <p:cNvSpPr>
                  <a:spLocks noChangeArrowheads="1"/>
                </p:cNvSpPr>
                <p:nvPr/>
              </p:nvSpPr>
              <p:spPr bwMode="auto">
                <a:xfrm>
                  <a:off x="1846" y="674"/>
                  <a:ext cx="42" cy="42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5" name="Oval 5699"/>
                <p:cNvSpPr>
                  <a:spLocks noChangeArrowheads="1"/>
                </p:cNvSpPr>
                <p:nvPr/>
              </p:nvSpPr>
              <p:spPr bwMode="auto">
                <a:xfrm>
                  <a:off x="1848" y="676"/>
                  <a:ext cx="38" cy="3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6" name="Oval 5700"/>
                <p:cNvSpPr>
                  <a:spLocks noChangeArrowheads="1"/>
                </p:cNvSpPr>
                <p:nvPr/>
              </p:nvSpPr>
              <p:spPr bwMode="auto">
                <a:xfrm>
                  <a:off x="1850" y="678"/>
                  <a:ext cx="34" cy="34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7" name="Oval 5701"/>
                <p:cNvSpPr>
                  <a:spLocks noChangeArrowheads="1"/>
                </p:cNvSpPr>
                <p:nvPr/>
              </p:nvSpPr>
              <p:spPr bwMode="auto">
                <a:xfrm>
                  <a:off x="1852" y="680"/>
                  <a:ext cx="30" cy="30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8" name="Oval 5702"/>
                <p:cNvSpPr>
                  <a:spLocks noChangeArrowheads="1"/>
                </p:cNvSpPr>
                <p:nvPr/>
              </p:nvSpPr>
              <p:spPr bwMode="auto">
                <a:xfrm>
                  <a:off x="1854" y="682"/>
                  <a:ext cx="26" cy="2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799" name="Oval 5703"/>
                <p:cNvSpPr>
                  <a:spLocks noChangeArrowheads="1"/>
                </p:cNvSpPr>
                <p:nvPr/>
              </p:nvSpPr>
              <p:spPr bwMode="auto">
                <a:xfrm>
                  <a:off x="1856" y="684"/>
                  <a:ext cx="22" cy="2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00" name="Oval 5704"/>
                <p:cNvSpPr>
                  <a:spLocks noChangeArrowheads="1"/>
                </p:cNvSpPr>
                <p:nvPr/>
              </p:nvSpPr>
              <p:spPr bwMode="auto">
                <a:xfrm>
                  <a:off x="1858" y="686"/>
                  <a:ext cx="18" cy="18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01" name="Oval 5705"/>
                <p:cNvSpPr>
                  <a:spLocks noChangeArrowheads="1"/>
                </p:cNvSpPr>
                <p:nvPr/>
              </p:nvSpPr>
              <p:spPr bwMode="auto">
                <a:xfrm>
                  <a:off x="1860" y="688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02" name="Oval 5706"/>
                <p:cNvSpPr>
                  <a:spLocks noChangeArrowheads="1"/>
                </p:cNvSpPr>
                <p:nvPr/>
              </p:nvSpPr>
              <p:spPr bwMode="auto">
                <a:xfrm>
                  <a:off x="1862" y="69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03" name="Oval 5707"/>
                <p:cNvSpPr>
                  <a:spLocks noChangeArrowheads="1"/>
                </p:cNvSpPr>
                <p:nvPr/>
              </p:nvSpPr>
              <p:spPr bwMode="auto">
                <a:xfrm>
                  <a:off x="1864" y="69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804" name="Group 5708"/>
              <p:cNvGrpSpPr>
                <a:grpSpLocks/>
              </p:cNvGrpSpPr>
              <p:nvPr/>
            </p:nvGrpSpPr>
            <p:grpSpPr bwMode="auto">
              <a:xfrm>
                <a:off x="1774" y="596"/>
                <a:ext cx="196" cy="192"/>
                <a:chOff x="1774" y="596"/>
                <a:chExt cx="196" cy="192"/>
              </a:xfrm>
            </p:grpSpPr>
            <p:sp>
              <p:nvSpPr>
                <p:cNvPr id="1929805" name="Oval 5709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196" cy="192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06" name="Oval 5710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190" cy="188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07" name="Oval 5711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186" cy="184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08" name="Oval 5712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182" cy="180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09" name="Oval 5713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178" cy="176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0" name="Oval 5714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74" cy="172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1" name="Oval 5715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70" cy="168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2" name="Oval 5716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66" cy="164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3" name="Oval 5717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62" cy="160"/>
                </a:xfrm>
                <a:prstGeom prst="ellipse">
                  <a:avLst/>
                </a:prstGeom>
                <a:solidFill>
                  <a:srgbClr val="4444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4" name="Oval 5718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58" cy="156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5" name="Oval 5719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54" cy="15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6" name="Oval 5720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50" cy="14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7" name="Oval 5721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48" cy="144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8" name="Oval 5722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44" cy="142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19" name="Oval 5723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40" cy="138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0" name="Oval 5724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36" cy="134"/>
                </a:xfrm>
                <a:prstGeom prst="ellipse">
                  <a:avLst/>
                </a:prstGeom>
                <a:solidFill>
                  <a:srgbClr val="747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1" name="Oval 5725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32" cy="130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2" name="Oval 5726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28" cy="12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3" name="Oval 5727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24" cy="122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4" name="Oval 5728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20" cy="118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5" name="Oval 5729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16" cy="114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6" name="Oval 5730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12" cy="110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7" name="Oval 5731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08" cy="106"/>
                </a:xfrm>
                <a:prstGeom prst="ellipse">
                  <a:avLst/>
                </a:prstGeom>
                <a:solidFill>
                  <a:srgbClr val="A4A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8" name="Oval 5732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04" cy="102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29" name="Oval 5733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00" cy="98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0" name="Oval 5734"/>
                <p:cNvSpPr>
                  <a:spLocks noChangeArrowheads="1"/>
                </p:cNvSpPr>
                <p:nvPr/>
              </p:nvSpPr>
              <p:spPr bwMode="auto">
                <a:xfrm>
                  <a:off x="1824" y="644"/>
                  <a:ext cx="96" cy="96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1" name="Oval 5735"/>
                <p:cNvSpPr>
                  <a:spLocks noChangeArrowheads="1"/>
                </p:cNvSpPr>
                <p:nvPr/>
              </p:nvSpPr>
              <p:spPr bwMode="auto">
                <a:xfrm>
                  <a:off x="1826" y="646"/>
                  <a:ext cx="92" cy="92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2" name="Oval 5736"/>
                <p:cNvSpPr>
                  <a:spLocks noChangeArrowheads="1"/>
                </p:cNvSpPr>
                <p:nvPr/>
              </p:nvSpPr>
              <p:spPr bwMode="auto">
                <a:xfrm>
                  <a:off x="1828" y="648"/>
                  <a:ext cx="88" cy="88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3" name="Oval 5737"/>
                <p:cNvSpPr>
                  <a:spLocks noChangeArrowheads="1"/>
                </p:cNvSpPr>
                <p:nvPr/>
              </p:nvSpPr>
              <p:spPr bwMode="auto">
                <a:xfrm>
                  <a:off x="1830" y="650"/>
                  <a:ext cx="84" cy="84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4" name="Oval 5738"/>
                <p:cNvSpPr>
                  <a:spLocks noChangeArrowheads="1"/>
                </p:cNvSpPr>
                <p:nvPr/>
              </p:nvSpPr>
              <p:spPr bwMode="auto">
                <a:xfrm>
                  <a:off x="1832" y="652"/>
                  <a:ext cx="80" cy="80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5" name="Oval 5739"/>
                <p:cNvSpPr>
                  <a:spLocks noChangeArrowheads="1"/>
                </p:cNvSpPr>
                <p:nvPr/>
              </p:nvSpPr>
              <p:spPr bwMode="auto">
                <a:xfrm>
                  <a:off x="1834" y="654"/>
                  <a:ext cx="76" cy="76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6" name="Oval 5740"/>
                <p:cNvSpPr>
                  <a:spLocks noChangeArrowheads="1"/>
                </p:cNvSpPr>
                <p:nvPr/>
              </p:nvSpPr>
              <p:spPr bwMode="auto">
                <a:xfrm>
                  <a:off x="1836" y="656"/>
                  <a:ext cx="72" cy="72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7" name="Oval 5741"/>
                <p:cNvSpPr>
                  <a:spLocks noChangeArrowheads="1"/>
                </p:cNvSpPr>
                <p:nvPr/>
              </p:nvSpPr>
              <p:spPr bwMode="auto">
                <a:xfrm>
                  <a:off x="1838" y="658"/>
                  <a:ext cx="68" cy="68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8" name="Oval 5742"/>
                <p:cNvSpPr>
                  <a:spLocks noChangeArrowheads="1"/>
                </p:cNvSpPr>
                <p:nvPr/>
              </p:nvSpPr>
              <p:spPr bwMode="auto">
                <a:xfrm>
                  <a:off x="1840" y="660"/>
                  <a:ext cx="64" cy="64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39" name="Oval 5743"/>
                <p:cNvSpPr>
                  <a:spLocks noChangeArrowheads="1"/>
                </p:cNvSpPr>
                <p:nvPr/>
              </p:nvSpPr>
              <p:spPr bwMode="auto">
                <a:xfrm>
                  <a:off x="1842" y="662"/>
                  <a:ext cx="60" cy="60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0" name="Oval 5744"/>
                <p:cNvSpPr>
                  <a:spLocks noChangeArrowheads="1"/>
                </p:cNvSpPr>
                <p:nvPr/>
              </p:nvSpPr>
              <p:spPr bwMode="auto">
                <a:xfrm>
                  <a:off x="1844" y="664"/>
                  <a:ext cx="56" cy="5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1" name="Oval 5745"/>
                <p:cNvSpPr>
                  <a:spLocks noChangeArrowheads="1"/>
                </p:cNvSpPr>
                <p:nvPr/>
              </p:nvSpPr>
              <p:spPr bwMode="auto">
                <a:xfrm>
                  <a:off x="1846" y="666"/>
                  <a:ext cx="52" cy="52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2" name="Oval 5746"/>
                <p:cNvSpPr>
                  <a:spLocks noChangeArrowheads="1"/>
                </p:cNvSpPr>
                <p:nvPr/>
              </p:nvSpPr>
              <p:spPr bwMode="auto">
                <a:xfrm>
                  <a:off x="1848" y="668"/>
                  <a:ext cx="50" cy="50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3" name="Oval 5747"/>
                <p:cNvSpPr>
                  <a:spLocks noChangeArrowheads="1"/>
                </p:cNvSpPr>
                <p:nvPr/>
              </p:nvSpPr>
              <p:spPr bwMode="auto">
                <a:xfrm>
                  <a:off x="1850" y="670"/>
                  <a:ext cx="46" cy="46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4" name="Oval 5748"/>
                <p:cNvSpPr>
                  <a:spLocks noChangeArrowheads="1"/>
                </p:cNvSpPr>
                <p:nvPr/>
              </p:nvSpPr>
              <p:spPr bwMode="auto">
                <a:xfrm>
                  <a:off x="1852" y="672"/>
                  <a:ext cx="42" cy="42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5" name="Oval 5749"/>
                <p:cNvSpPr>
                  <a:spLocks noChangeArrowheads="1"/>
                </p:cNvSpPr>
                <p:nvPr/>
              </p:nvSpPr>
              <p:spPr bwMode="auto">
                <a:xfrm>
                  <a:off x="1854" y="674"/>
                  <a:ext cx="38" cy="38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6" name="Oval 5750"/>
                <p:cNvSpPr>
                  <a:spLocks noChangeArrowheads="1"/>
                </p:cNvSpPr>
                <p:nvPr/>
              </p:nvSpPr>
              <p:spPr bwMode="auto">
                <a:xfrm>
                  <a:off x="1856" y="676"/>
                  <a:ext cx="34" cy="3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7" name="Oval 5751"/>
                <p:cNvSpPr>
                  <a:spLocks noChangeArrowheads="1"/>
                </p:cNvSpPr>
                <p:nvPr/>
              </p:nvSpPr>
              <p:spPr bwMode="auto">
                <a:xfrm>
                  <a:off x="1858" y="678"/>
                  <a:ext cx="30" cy="3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8" name="Oval 5752"/>
                <p:cNvSpPr>
                  <a:spLocks noChangeArrowheads="1"/>
                </p:cNvSpPr>
                <p:nvPr/>
              </p:nvSpPr>
              <p:spPr bwMode="auto">
                <a:xfrm>
                  <a:off x="1860" y="680"/>
                  <a:ext cx="26" cy="2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49" name="Oval 5753"/>
                <p:cNvSpPr>
                  <a:spLocks noChangeArrowheads="1"/>
                </p:cNvSpPr>
                <p:nvPr/>
              </p:nvSpPr>
              <p:spPr bwMode="auto">
                <a:xfrm>
                  <a:off x="1862" y="682"/>
                  <a:ext cx="22" cy="2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50" name="Oval 5754"/>
                <p:cNvSpPr>
                  <a:spLocks noChangeArrowheads="1"/>
                </p:cNvSpPr>
                <p:nvPr/>
              </p:nvSpPr>
              <p:spPr bwMode="auto">
                <a:xfrm>
                  <a:off x="1864" y="684"/>
                  <a:ext cx="18" cy="18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51" name="Oval 5755"/>
                <p:cNvSpPr>
                  <a:spLocks noChangeArrowheads="1"/>
                </p:cNvSpPr>
                <p:nvPr/>
              </p:nvSpPr>
              <p:spPr bwMode="auto">
                <a:xfrm>
                  <a:off x="1866" y="686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52" name="Oval 5756"/>
                <p:cNvSpPr>
                  <a:spLocks noChangeArrowheads="1"/>
                </p:cNvSpPr>
                <p:nvPr/>
              </p:nvSpPr>
              <p:spPr bwMode="auto">
                <a:xfrm>
                  <a:off x="1868" y="688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53" name="Oval 5757"/>
                <p:cNvSpPr>
                  <a:spLocks noChangeArrowheads="1"/>
                </p:cNvSpPr>
                <p:nvPr/>
              </p:nvSpPr>
              <p:spPr bwMode="auto">
                <a:xfrm>
                  <a:off x="1870" y="69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854" name="Group 5758"/>
              <p:cNvGrpSpPr>
                <a:grpSpLocks/>
              </p:cNvGrpSpPr>
              <p:nvPr/>
            </p:nvGrpSpPr>
            <p:grpSpPr bwMode="auto">
              <a:xfrm>
                <a:off x="1774" y="596"/>
                <a:ext cx="182" cy="180"/>
                <a:chOff x="1774" y="596"/>
                <a:chExt cx="182" cy="180"/>
              </a:xfrm>
            </p:grpSpPr>
            <p:sp>
              <p:nvSpPr>
                <p:cNvPr id="1929855" name="Oval 5759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182" cy="180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56" name="Oval 5760"/>
                <p:cNvSpPr>
                  <a:spLocks noChangeArrowheads="1"/>
                </p:cNvSpPr>
                <p:nvPr/>
              </p:nvSpPr>
              <p:spPr bwMode="auto">
                <a:xfrm>
                  <a:off x="1778" y="598"/>
                  <a:ext cx="174" cy="174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57" name="Oval 5761"/>
                <p:cNvSpPr>
                  <a:spLocks noChangeArrowheads="1"/>
                </p:cNvSpPr>
                <p:nvPr/>
              </p:nvSpPr>
              <p:spPr bwMode="auto">
                <a:xfrm>
                  <a:off x="1780" y="600"/>
                  <a:ext cx="170" cy="170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58" name="Oval 5762"/>
                <p:cNvSpPr>
                  <a:spLocks noChangeArrowheads="1"/>
                </p:cNvSpPr>
                <p:nvPr/>
              </p:nvSpPr>
              <p:spPr bwMode="auto">
                <a:xfrm>
                  <a:off x="1782" y="602"/>
                  <a:ext cx="166" cy="166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59" name="Oval 5763"/>
                <p:cNvSpPr>
                  <a:spLocks noChangeArrowheads="1"/>
                </p:cNvSpPr>
                <p:nvPr/>
              </p:nvSpPr>
              <p:spPr bwMode="auto">
                <a:xfrm>
                  <a:off x="1784" y="604"/>
                  <a:ext cx="162" cy="162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0" name="Oval 5764"/>
                <p:cNvSpPr>
                  <a:spLocks noChangeArrowheads="1"/>
                </p:cNvSpPr>
                <p:nvPr/>
              </p:nvSpPr>
              <p:spPr bwMode="auto">
                <a:xfrm>
                  <a:off x="1786" y="606"/>
                  <a:ext cx="158" cy="158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1" name="Oval 5765"/>
                <p:cNvSpPr>
                  <a:spLocks noChangeArrowheads="1"/>
                </p:cNvSpPr>
                <p:nvPr/>
              </p:nvSpPr>
              <p:spPr bwMode="auto">
                <a:xfrm>
                  <a:off x="1788" y="608"/>
                  <a:ext cx="154" cy="154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2" name="Oval 5766"/>
                <p:cNvSpPr>
                  <a:spLocks noChangeArrowheads="1"/>
                </p:cNvSpPr>
                <p:nvPr/>
              </p:nvSpPr>
              <p:spPr bwMode="auto">
                <a:xfrm>
                  <a:off x="1790" y="610"/>
                  <a:ext cx="150" cy="150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3" name="Oval 5767"/>
                <p:cNvSpPr>
                  <a:spLocks noChangeArrowheads="1"/>
                </p:cNvSpPr>
                <p:nvPr/>
              </p:nvSpPr>
              <p:spPr bwMode="auto">
                <a:xfrm>
                  <a:off x="1792" y="612"/>
                  <a:ext cx="146" cy="146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4" name="Oval 5768"/>
                <p:cNvSpPr>
                  <a:spLocks noChangeArrowheads="1"/>
                </p:cNvSpPr>
                <p:nvPr/>
              </p:nvSpPr>
              <p:spPr bwMode="auto">
                <a:xfrm>
                  <a:off x="1794" y="614"/>
                  <a:ext cx="142" cy="142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5" name="Oval 5769"/>
                <p:cNvSpPr>
                  <a:spLocks noChangeArrowheads="1"/>
                </p:cNvSpPr>
                <p:nvPr/>
              </p:nvSpPr>
              <p:spPr bwMode="auto">
                <a:xfrm>
                  <a:off x="1796" y="616"/>
                  <a:ext cx="138" cy="13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6" name="Oval 5770"/>
                <p:cNvSpPr>
                  <a:spLocks noChangeArrowheads="1"/>
                </p:cNvSpPr>
                <p:nvPr/>
              </p:nvSpPr>
              <p:spPr bwMode="auto">
                <a:xfrm>
                  <a:off x="1798" y="618"/>
                  <a:ext cx="136" cy="136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7" name="Oval 5771"/>
                <p:cNvSpPr>
                  <a:spLocks noChangeArrowheads="1"/>
                </p:cNvSpPr>
                <p:nvPr/>
              </p:nvSpPr>
              <p:spPr bwMode="auto">
                <a:xfrm>
                  <a:off x="1800" y="620"/>
                  <a:ext cx="132" cy="132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8" name="Oval 5772"/>
                <p:cNvSpPr>
                  <a:spLocks noChangeArrowheads="1"/>
                </p:cNvSpPr>
                <p:nvPr/>
              </p:nvSpPr>
              <p:spPr bwMode="auto">
                <a:xfrm>
                  <a:off x="1802" y="622"/>
                  <a:ext cx="128" cy="128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69" name="Oval 5773"/>
                <p:cNvSpPr>
                  <a:spLocks noChangeArrowheads="1"/>
                </p:cNvSpPr>
                <p:nvPr/>
              </p:nvSpPr>
              <p:spPr bwMode="auto">
                <a:xfrm>
                  <a:off x="1804" y="624"/>
                  <a:ext cx="124" cy="124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0" name="Oval 5774"/>
                <p:cNvSpPr>
                  <a:spLocks noChangeArrowheads="1"/>
                </p:cNvSpPr>
                <p:nvPr/>
              </p:nvSpPr>
              <p:spPr bwMode="auto">
                <a:xfrm>
                  <a:off x="1806" y="626"/>
                  <a:ext cx="120" cy="12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1" name="Oval 5775"/>
                <p:cNvSpPr>
                  <a:spLocks noChangeArrowheads="1"/>
                </p:cNvSpPr>
                <p:nvPr/>
              </p:nvSpPr>
              <p:spPr bwMode="auto">
                <a:xfrm>
                  <a:off x="1808" y="628"/>
                  <a:ext cx="116" cy="116"/>
                </a:xfrm>
                <a:prstGeom prst="ellipse">
                  <a:avLst/>
                </a:prstGeom>
                <a:solidFill>
                  <a:srgbClr val="8585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2" name="Oval 5776"/>
                <p:cNvSpPr>
                  <a:spLocks noChangeArrowheads="1"/>
                </p:cNvSpPr>
                <p:nvPr/>
              </p:nvSpPr>
              <p:spPr bwMode="auto">
                <a:xfrm>
                  <a:off x="1810" y="630"/>
                  <a:ext cx="112" cy="112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3" name="Oval 5777"/>
                <p:cNvSpPr>
                  <a:spLocks noChangeArrowheads="1"/>
                </p:cNvSpPr>
                <p:nvPr/>
              </p:nvSpPr>
              <p:spPr bwMode="auto">
                <a:xfrm>
                  <a:off x="1812" y="632"/>
                  <a:ext cx="108" cy="108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4" name="Oval 5778"/>
                <p:cNvSpPr>
                  <a:spLocks noChangeArrowheads="1"/>
                </p:cNvSpPr>
                <p:nvPr/>
              </p:nvSpPr>
              <p:spPr bwMode="auto">
                <a:xfrm>
                  <a:off x="1814" y="634"/>
                  <a:ext cx="104" cy="104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5" name="Oval 5779"/>
                <p:cNvSpPr>
                  <a:spLocks noChangeArrowheads="1"/>
                </p:cNvSpPr>
                <p:nvPr/>
              </p:nvSpPr>
              <p:spPr bwMode="auto">
                <a:xfrm>
                  <a:off x="1816" y="636"/>
                  <a:ext cx="100" cy="100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6" name="Oval 5780"/>
                <p:cNvSpPr>
                  <a:spLocks noChangeArrowheads="1"/>
                </p:cNvSpPr>
                <p:nvPr/>
              </p:nvSpPr>
              <p:spPr bwMode="auto">
                <a:xfrm>
                  <a:off x="1818" y="638"/>
                  <a:ext cx="96" cy="96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7" name="Oval 5781"/>
                <p:cNvSpPr>
                  <a:spLocks noChangeArrowheads="1"/>
                </p:cNvSpPr>
                <p:nvPr/>
              </p:nvSpPr>
              <p:spPr bwMode="auto">
                <a:xfrm>
                  <a:off x="1820" y="640"/>
                  <a:ext cx="92" cy="92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8" name="Oval 5782"/>
                <p:cNvSpPr>
                  <a:spLocks noChangeArrowheads="1"/>
                </p:cNvSpPr>
                <p:nvPr/>
              </p:nvSpPr>
              <p:spPr bwMode="auto">
                <a:xfrm>
                  <a:off x="1822" y="642"/>
                  <a:ext cx="88" cy="88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79" name="Oval 5783"/>
                <p:cNvSpPr>
                  <a:spLocks noChangeArrowheads="1"/>
                </p:cNvSpPr>
                <p:nvPr/>
              </p:nvSpPr>
              <p:spPr bwMode="auto">
                <a:xfrm>
                  <a:off x="1824" y="644"/>
                  <a:ext cx="84" cy="8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0" name="Oval 5784"/>
                <p:cNvSpPr>
                  <a:spLocks noChangeArrowheads="1"/>
                </p:cNvSpPr>
                <p:nvPr/>
              </p:nvSpPr>
              <p:spPr bwMode="auto">
                <a:xfrm>
                  <a:off x="1826" y="646"/>
                  <a:ext cx="80" cy="80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1" name="Oval 5785"/>
                <p:cNvSpPr>
                  <a:spLocks noChangeArrowheads="1"/>
                </p:cNvSpPr>
                <p:nvPr/>
              </p:nvSpPr>
              <p:spPr bwMode="auto">
                <a:xfrm>
                  <a:off x="1828" y="648"/>
                  <a:ext cx="76" cy="76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2" name="Oval 5786"/>
                <p:cNvSpPr>
                  <a:spLocks noChangeArrowheads="1"/>
                </p:cNvSpPr>
                <p:nvPr/>
              </p:nvSpPr>
              <p:spPr bwMode="auto">
                <a:xfrm>
                  <a:off x="1830" y="650"/>
                  <a:ext cx="72" cy="72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3" name="Oval 5787"/>
                <p:cNvSpPr>
                  <a:spLocks noChangeArrowheads="1"/>
                </p:cNvSpPr>
                <p:nvPr/>
              </p:nvSpPr>
              <p:spPr bwMode="auto">
                <a:xfrm>
                  <a:off x="1832" y="652"/>
                  <a:ext cx="68" cy="68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4" name="Oval 5788"/>
                <p:cNvSpPr>
                  <a:spLocks noChangeArrowheads="1"/>
                </p:cNvSpPr>
                <p:nvPr/>
              </p:nvSpPr>
              <p:spPr bwMode="auto">
                <a:xfrm>
                  <a:off x="1834" y="654"/>
                  <a:ext cx="64" cy="64"/>
                </a:xfrm>
                <a:prstGeom prst="ellipse">
                  <a:avLst/>
                </a:prstGeom>
                <a:solidFill>
                  <a:srgbClr val="D9D9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5" name="Oval 5789"/>
                <p:cNvSpPr>
                  <a:spLocks noChangeArrowheads="1"/>
                </p:cNvSpPr>
                <p:nvPr/>
              </p:nvSpPr>
              <p:spPr bwMode="auto">
                <a:xfrm>
                  <a:off x="1836" y="656"/>
                  <a:ext cx="60" cy="60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6" name="Oval 5790"/>
                <p:cNvSpPr>
                  <a:spLocks noChangeArrowheads="1"/>
                </p:cNvSpPr>
                <p:nvPr/>
              </p:nvSpPr>
              <p:spPr bwMode="auto">
                <a:xfrm>
                  <a:off x="1838" y="658"/>
                  <a:ext cx="56" cy="5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7" name="Oval 5791"/>
                <p:cNvSpPr>
                  <a:spLocks noChangeArrowheads="1"/>
                </p:cNvSpPr>
                <p:nvPr/>
              </p:nvSpPr>
              <p:spPr bwMode="auto">
                <a:xfrm>
                  <a:off x="1840" y="660"/>
                  <a:ext cx="52" cy="52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8" name="Oval 5792"/>
                <p:cNvSpPr>
                  <a:spLocks noChangeArrowheads="1"/>
                </p:cNvSpPr>
                <p:nvPr/>
              </p:nvSpPr>
              <p:spPr bwMode="auto">
                <a:xfrm>
                  <a:off x="1842" y="662"/>
                  <a:ext cx="48" cy="4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89" name="Oval 5793"/>
                <p:cNvSpPr>
                  <a:spLocks noChangeArrowheads="1"/>
                </p:cNvSpPr>
                <p:nvPr/>
              </p:nvSpPr>
              <p:spPr bwMode="auto">
                <a:xfrm>
                  <a:off x="1844" y="664"/>
                  <a:ext cx="46" cy="46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0" name="Oval 5794"/>
                <p:cNvSpPr>
                  <a:spLocks noChangeArrowheads="1"/>
                </p:cNvSpPr>
                <p:nvPr/>
              </p:nvSpPr>
              <p:spPr bwMode="auto">
                <a:xfrm>
                  <a:off x="1846" y="666"/>
                  <a:ext cx="42" cy="42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1" name="Oval 5795"/>
                <p:cNvSpPr>
                  <a:spLocks noChangeArrowheads="1"/>
                </p:cNvSpPr>
                <p:nvPr/>
              </p:nvSpPr>
              <p:spPr bwMode="auto">
                <a:xfrm>
                  <a:off x="1848" y="668"/>
                  <a:ext cx="38" cy="38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2" name="Oval 5796"/>
                <p:cNvSpPr>
                  <a:spLocks noChangeArrowheads="1"/>
                </p:cNvSpPr>
                <p:nvPr/>
              </p:nvSpPr>
              <p:spPr bwMode="auto">
                <a:xfrm>
                  <a:off x="1850" y="670"/>
                  <a:ext cx="34" cy="34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3" name="Oval 5797"/>
                <p:cNvSpPr>
                  <a:spLocks noChangeArrowheads="1"/>
                </p:cNvSpPr>
                <p:nvPr/>
              </p:nvSpPr>
              <p:spPr bwMode="auto">
                <a:xfrm>
                  <a:off x="1852" y="672"/>
                  <a:ext cx="30" cy="30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4" name="Oval 5798"/>
                <p:cNvSpPr>
                  <a:spLocks noChangeArrowheads="1"/>
                </p:cNvSpPr>
                <p:nvPr/>
              </p:nvSpPr>
              <p:spPr bwMode="auto">
                <a:xfrm>
                  <a:off x="1854" y="674"/>
                  <a:ext cx="26" cy="2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5" name="Oval 5799"/>
                <p:cNvSpPr>
                  <a:spLocks noChangeArrowheads="1"/>
                </p:cNvSpPr>
                <p:nvPr/>
              </p:nvSpPr>
              <p:spPr bwMode="auto">
                <a:xfrm>
                  <a:off x="1856" y="676"/>
                  <a:ext cx="22" cy="22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6" name="Oval 5800"/>
                <p:cNvSpPr>
                  <a:spLocks noChangeArrowheads="1"/>
                </p:cNvSpPr>
                <p:nvPr/>
              </p:nvSpPr>
              <p:spPr bwMode="auto">
                <a:xfrm>
                  <a:off x="1858" y="678"/>
                  <a:ext cx="18" cy="1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7" name="Oval 5801"/>
                <p:cNvSpPr>
                  <a:spLocks noChangeArrowheads="1"/>
                </p:cNvSpPr>
                <p:nvPr/>
              </p:nvSpPr>
              <p:spPr bwMode="auto">
                <a:xfrm>
                  <a:off x="1860" y="680"/>
                  <a:ext cx="14" cy="14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8" name="Oval 5802"/>
                <p:cNvSpPr>
                  <a:spLocks noChangeArrowheads="1"/>
                </p:cNvSpPr>
                <p:nvPr/>
              </p:nvSpPr>
              <p:spPr bwMode="auto">
                <a:xfrm>
                  <a:off x="1862" y="68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899" name="Oval 5803"/>
                <p:cNvSpPr>
                  <a:spLocks noChangeArrowheads="1"/>
                </p:cNvSpPr>
                <p:nvPr/>
              </p:nvSpPr>
              <p:spPr bwMode="auto">
                <a:xfrm>
                  <a:off x="1864" y="684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900" name="Group 5804"/>
              <p:cNvGrpSpPr>
                <a:grpSpLocks/>
              </p:cNvGrpSpPr>
              <p:nvPr/>
            </p:nvGrpSpPr>
            <p:grpSpPr bwMode="auto">
              <a:xfrm>
                <a:off x="1774" y="610"/>
                <a:ext cx="170" cy="166"/>
                <a:chOff x="1774" y="610"/>
                <a:chExt cx="170" cy="166"/>
              </a:xfrm>
            </p:grpSpPr>
            <p:sp>
              <p:nvSpPr>
                <p:cNvPr id="1929901" name="Oval 5805"/>
                <p:cNvSpPr>
                  <a:spLocks noChangeArrowheads="1"/>
                </p:cNvSpPr>
                <p:nvPr/>
              </p:nvSpPr>
              <p:spPr bwMode="auto">
                <a:xfrm>
                  <a:off x="1774" y="610"/>
                  <a:ext cx="170" cy="166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02" name="Oval 5806"/>
                <p:cNvSpPr>
                  <a:spLocks noChangeArrowheads="1"/>
                </p:cNvSpPr>
                <p:nvPr/>
              </p:nvSpPr>
              <p:spPr bwMode="auto">
                <a:xfrm>
                  <a:off x="1778" y="612"/>
                  <a:ext cx="162" cy="162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03" name="Oval 5807"/>
                <p:cNvSpPr>
                  <a:spLocks noChangeArrowheads="1"/>
                </p:cNvSpPr>
                <p:nvPr/>
              </p:nvSpPr>
              <p:spPr bwMode="auto">
                <a:xfrm>
                  <a:off x="1780" y="614"/>
                  <a:ext cx="158" cy="158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04" name="Oval 5808"/>
                <p:cNvSpPr>
                  <a:spLocks noChangeArrowheads="1"/>
                </p:cNvSpPr>
                <p:nvPr/>
              </p:nvSpPr>
              <p:spPr bwMode="auto">
                <a:xfrm>
                  <a:off x="1782" y="616"/>
                  <a:ext cx="154" cy="154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05" name="Oval 5809"/>
                <p:cNvSpPr>
                  <a:spLocks noChangeArrowheads="1"/>
                </p:cNvSpPr>
                <p:nvPr/>
              </p:nvSpPr>
              <p:spPr bwMode="auto">
                <a:xfrm>
                  <a:off x="1784" y="618"/>
                  <a:ext cx="150" cy="150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06" name="Oval 5810"/>
                <p:cNvSpPr>
                  <a:spLocks noChangeArrowheads="1"/>
                </p:cNvSpPr>
                <p:nvPr/>
              </p:nvSpPr>
              <p:spPr bwMode="auto">
                <a:xfrm>
                  <a:off x="1786" y="620"/>
                  <a:ext cx="146" cy="146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07" name="Oval 5811"/>
                <p:cNvSpPr>
                  <a:spLocks noChangeArrowheads="1"/>
                </p:cNvSpPr>
                <p:nvPr/>
              </p:nvSpPr>
              <p:spPr bwMode="auto">
                <a:xfrm>
                  <a:off x="1788" y="622"/>
                  <a:ext cx="142" cy="142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08" name="Oval 5812"/>
                <p:cNvSpPr>
                  <a:spLocks noChangeArrowheads="1"/>
                </p:cNvSpPr>
                <p:nvPr/>
              </p:nvSpPr>
              <p:spPr bwMode="auto">
                <a:xfrm>
                  <a:off x="1790" y="624"/>
                  <a:ext cx="138" cy="138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09" name="Oval 5813"/>
                <p:cNvSpPr>
                  <a:spLocks noChangeArrowheads="1"/>
                </p:cNvSpPr>
                <p:nvPr/>
              </p:nvSpPr>
              <p:spPr bwMode="auto">
                <a:xfrm>
                  <a:off x="1792" y="626"/>
                  <a:ext cx="134" cy="134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0" name="Oval 5814"/>
                <p:cNvSpPr>
                  <a:spLocks noChangeArrowheads="1"/>
                </p:cNvSpPr>
                <p:nvPr/>
              </p:nvSpPr>
              <p:spPr bwMode="auto">
                <a:xfrm>
                  <a:off x="1794" y="628"/>
                  <a:ext cx="130" cy="130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1" name="Oval 5815"/>
                <p:cNvSpPr>
                  <a:spLocks noChangeArrowheads="1"/>
                </p:cNvSpPr>
                <p:nvPr/>
              </p:nvSpPr>
              <p:spPr bwMode="auto">
                <a:xfrm>
                  <a:off x="1796" y="630"/>
                  <a:ext cx="128" cy="126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2" name="Oval 5816"/>
                <p:cNvSpPr>
                  <a:spLocks noChangeArrowheads="1"/>
                </p:cNvSpPr>
                <p:nvPr/>
              </p:nvSpPr>
              <p:spPr bwMode="auto">
                <a:xfrm>
                  <a:off x="1798" y="632"/>
                  <a:ext cx="124" cy="124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3" name="Oval 5817"/>
                <p:cNvSpPr>
                  <a:spLocks noChangeArrowheads="1"/>
                </p:cNvSpPr>
                <p:nvPr/>
              </p:nvSpPr>
              <p:spPr bwMode="auto">
                <a:xfrm>
                  <a:off x="1800" y="634"/>
                  <a:ext cx="120" cy="120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4" name="Oval 5818"/>
                <p:cNvSpPr>
                  <a:spLocks noChangeArrowheads="1"/>
                </p:cNvSpPr>
                <p:nvPr/>
              </p:nvSpPr>
              <p:spPr bwMode="auto">
                <a:xfrm>
                  <a:off x="1802" y="636"/>
                  <a:ext cx="116" cy="11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5" name="Oval 5819"/>
                <p:cNvSpPr>
                  <a:spLocks noChangeArrowheads="1"/>
                </p:cNvSpPr>
                <p:nvPr/>
              </p:nvSpPr>
              <p:spPr bwMode="auto">
                <a:xfrm>
                  <a:off x="1804" y="638"/>
                  <a:ext cx="112" cy="112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6" name="Oval 5820"/>
                <p:cNvSpPr>
                  <a:spLocks noChangeArrowheads="1"/>
                </p:cNvSpPr>
                <p:nvPr/>
              </p:nvSpPr>
              <p:spPr bwMode="auto">
                <a:xfrm>
                  <a:off x="1806" y="640"/>
                  <a:ext cx="108" cy="108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7" name="Oval 5821"/>
                <p:cNvSpPr>
                  <a:spLocks noChangeArrowheads="1"/>
                </p:cNvSpPr>
                <p:nvPr/>
              </p:nvSpPr>
              <p:spPr bwMode="auto">
                <a:xfrm>
                  <a:off x="1808" y="642"/>
                  <a:ext cx="104" cy="104"/>
                </a:xfrm>
                <a:prstGeom prst="ellipse">
                  <a:avLst/>
                </a:prstGeom>
                <a:solidFill>
                  <a:srgbClr val="8E8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8" name="Oval 5822"/>
                <p:cNvSpPr>
                  <a:spLocks noChangeArrowheads="1"/>
                </p:cNvSpPr>
                <p:nvPr/>
              </p:nvSpPr>
              <p:spPr bwMode="auto">
                <a:xfrm>
                  <a:off x="1810" y="644"/>
                  <a:ext cx="100" cy="100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19" name="Oval 5823"/>
                <p:cNvSpPr>
                  <a:spLocks noChangeArrowheads="1"/>
                </p:cNvSpPr>
                <p:nvPr/>
              </p:nvSpPr>
              <p:spPr bwMode="auto">
                <a:xfrm>
                  <a:off x="1812" y="646"/>
                  <a:ext cx="96" cy="96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0" name="Oval 5824"/>
                <p:cNvSpPr>
                  <a:spLocks noChangeArrowheads="1"/>
                </p:cNvSpPr>
                <p:nvPr/>
              </p:nvSpPr>
              <p:spPr bwMode="auto">
                <a:xfrm>
                  <a:off x="1814" y="648"/>
                  <a:ext cx="92" cy="92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1" name="Oval 5825"/>
                <p:cNvSpPr>
                  <a:spLocks noChangeArrowheads="1"/>
                </p:cNvSpPr>
                <p:nvPr/>
              </p:nvSpPr>
              <p:spPr bwMode="auto">
                <a:xfrm>
                  <a:off x="1816" y="650"/>
                  <a:ext cx="88" cy="88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2" name="Oval 5826"/>
                <p:cNvSpPr>
                  <a:spLocks noChangeArrowheads="1"/>
                </p:cNvSpPr>
                <p:nvPr/>
              </p:nvSpPr>
              <p:spPr bwMode="auto">
                <a:xfrm>
                  <a:off x="1818" y="652"/>
                  <a:ext cx="84" cy="84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3" name="Oval 5827"/>
                <p:cNvSpPr>
                  <a:spLocks noChangeArrowheads="1"/>
                </p:cNvSpPr>
                <p:nvPr/>
              </p:nvSpPr>
              <p:spPr bwMode="auto">
                <a:xfrm>
                  <a:off x="1820" y="654"/>
                  <a:ext cx="80" cy="80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4" name="Oval 5828"/>
                <p:cNvSpPr>
                  <a:spLocks noChangeArrowheads="1"/>
                </p:cNvSpPr>
                <p:nvPr/>
              </p:nvSpPr>
              <p:spPr bwMode="auto">
                <a:xfrm>
                  <a:off x="1822" y="656"/>
                  <a:ext cx="76" cy="76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5" name="Oval 5829"/>
                <p:cNvSpPr>
                  <a:spLocks noChangeArrowheads="1"/>
                </p:cNvSpPr>
                <p:nvPr/>
              </p:nvSpPr>
              <p:spPr bwMode="auto">
                <a:xfrm>
                  <a:off x="1824" y="658"/>
                  <a:ext cx="72" cy="72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6" name="Oval 5830"/>
                <p:cNvSpPr>
                  <a:spLocks noChangeArrowheads="1"/>
                </p:cNvSpPr>
                <p:nvPr/>
              </p:nvSpPr>
              <p:spPr bwMode="auto">
                <a:xfrm>
                  <a:off x="1826" y="660"/>
                  <a:ext cx="68" cy="68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7" name="Oval 5831"/>
                <p:cNvSpPr>
                  <a:spLocks noChangeArrowheads="1"/>
                </p:cNvSpPr>
                <p:nvPr/>
              </p:nvSpPr>
              <p:spPr bwMode="auto">
                <a:xfrm>
                  <a:off x="1828" y="662"/>
                  <a:ext cx="64" cy="64"/>
                </a:xfrm>
                <a:prstGeom prst="ellipse">
                  <a:avLst/>
                </a:prstGeom>
                <a:solidFill>
                  <a:srgbClr val="D3D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8" name="Oval 5832"/>
                <p:cNvSpPr>
                  <a:spLocks noChangeArrowheads="1"/>
                </p:cNvSpPr>
                <p:nvPr/>
              </p:nvSpPr>
              <p:spPr bwMode="auto">
                <a:xfrm>
                  <a:off x="1830" y="664"/>
                  <a:ext cx="60" cy="6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29" name="Oval 5833"/>
                <p:cNvSpPr>
                  <a:spLocks noChangeArrowheads="1"/>
                </p:cNvSpPr>
                <p:nvPr/>
              </p:nvSpPr>
              <p:spPr bwMode="auto">
                <a:xfrm>
                  <a:off x="1832" y="666"/>
                  <a:ext cx="56" cy="56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0" name="Oval 5834"/>
                <p:cNvSpPr>
                  <a:spLocks noChangeArrowheads="1"/>
                </p:cNvSpPr>
                <p:nvPr/>
              </p:nvSpPr>
              <p:spPr bwMode="auto">
                <a:xfrm>
                  <a:off x="1834" y="668"/>
                  <a:ext cx="52" cy="52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1" name="Oval 5835"/>
                <p:cNvSpPr>
                  <a:spLocks noChangeArrowheads="1"/>
                </p:cNvSpPr>
                <p:nvPr/>
              </p:nvSpPr>
              <p:spPr bwMode="auto">
                <a:xfrm>
                  <a:off x="1836" y="670"/>
                  <a:ext cx="48" cy="48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2" name="Oval 5836"/>
                <p:cNvSpPr>
                  <a:spLocks noChangeArrowheads="1"/>
                </p:cNvSpPr>
                <p:nvPr/>
              </p:nvSpPr>
              <p:spPr bwMode="auto">
                <a:xfrm>
                  <a:off x="1838" y="672"/>
                  <a:ext cx="44" cy="44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3" name="Oval 5837"/>
                <p:cNvSpPr>
                  <a:spLocks noChangeArrowheads="1"/>
                </p:cNvSpPr>
                <p:nvPr/>
              </p:nvSpPr>
              <p:spPr bwMode="auto">
                <a:xfrm>
                  <a:off x="1840" y="674"/>
                  <a:ext cx="42" cy="4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4" name="Oval 5838"/>
                <p:cNvSpPr>
                  <a:spLocks noChangeArrowheads="1"/>
                </p:cNvSpPr>
                <p:nvPr/>
              </p:nvSpPr>
              <p:spPr bwMode="auto">
                <a:xfrm>
                  <a:off x="1842" y="676"/>
                  <a:ext cx="38" cy="38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5" name="Oval 5839"/>
                <p:cNvSpPr>
                  <a:spLocks noChangeArrowheads="1"/>
                </p:cNvSpPr>
                <p:nvPr/>
              </p:nvSpPr>
              <p:spPr bwMode="auto">
                <a:xfrm>
                  <a:off x="1844" y="678"/>
                  <a:ext cx="34" cy="34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6" name="Oval 5840"/>
                <p:cNvSpPr>
                  <a:spLocks noChangeArrowheads="1"/>
                </p:cNvSpPr>
                <p:nvPr/>
              </p:nvSpPr>
              <p:spPr bwMode="auto">
                <a:xfrm>
                  <a:off x="1846" y="680"/>
                  <a:ext cx="30" cy="30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7" name="Oval 5841"/>
                <p:cNvSpPr>
                  <a:spLocks noChangeArrowheads="1"/>
                </p:cNvSpPr>
                <p:nvPr/>
              </p:nvSpPr>
              <p:spPr bwMode="auto">
                <a:xfrm>
                  <a:off x="1848" y="682"/>
                  <a:ext cx="26" cy="2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8" name="Oval 5842"/>
                <p:cNvSpPr>
                  <a:spLocks noChangeArrowheads="1"/>
                </p:cNvSpPr>
                <p:nvPr/>
              </p:nvSpPr>
              <p:spPr bwMode="auto">
                <a:xfrm>
                  <a:off x="1850" y="684"/>
                  <a:ext cx="22" cy="22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39" name="Oval 5843"/>
                <p:cNvSpPr>
                  <a:spLocks noChangeArrowheads="1"/>
                </p:cNvSpPr>
                <p:nvPr/>
              </p:nvSpPr>
              <p:spPr bwMode="auto">
                <a:xfrm>
                  <a:off x="1852" y="686"/>
                  <a:ext cx="18" cy="1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40" name="Oval 5844"/>
                <p:cNvSpPr>
                  <a:spLocks noChangeArrowheads="1"/>
                </p:cNvSpPr>
                <p:nvPr/>
              </p:nvSpPr>
              <p:spPr bwMode="auto">
                <a:xfrm>
                  <a:off x="1854" y="688"/>
                  <a:ext cx="14" cy="1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41" name="Oval 5845"/>
                <p:cNvSpPr>
                  <a:spLocks noChangeArrowheads="1"/>
                </p:cNvSpPr>
                <p:nvPr/>
              </p:nvSpPr>
              <p:spPr bwMode="auto">
                <a:xfrm>
                  <a:off x="1856" y="69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42" name="Oval 5846"/>
                <p:cNvSpPr>
                  <a:spLocks noChangeArrowheads="1"/>
                </p:cNvSpPr>
                <p:nvPr/>
              </p:nvSpPr>
              <p:spPr bwMode="auto">
                <a:xfrm>
                  <a:off x="1858" y="692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943" name="Group 5847"/>
              <p:cNvGrpSpPr>
                <a:grpSpLocks/>
              </p:cNvGrpSpPr>
              <p:nvPr/>
            </p:nvGrpSpPr>
            <p:grpSpPr bwMode="auto">
              <a:xfrm>
                <a:off x="1774" y="610"/>
                <a:ext cx="158" cy="154"/>
                <a:chOff x="1774" y="610"/>
                <a:chExt cx="158" cy="154"/>
              </a:xfrm>
            </p:grpSpPr>
            <p:sp>
              <p:nvSpPr>
                <p:cNvPr id="1929944" name="Oval 5848"/>
                <p:cNvSpPr>
                  <a:spLocks noChangeArrowheads="1"/>
                </p:cNvSpPr>
                <p:nvPr/>
              </p:nvSpPr>
              <p:spPr bwMode="auto">
                <a:xfrm>
                  <a:off x="1774" y="610"/>
                  <a:ext cx="158" cy="154"/>
                </a:xfrm>
                <a:prstGeom prst="ellipse">
                  <a:avLst/>
                </a:prstGeom>
                <a:solidFill>
                  <a:srgbClr val="0D0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45" name="Oval 5849"/>
                <p:cNvSpPr>
                  <a:spLocks noChangeArrowheads="1"/>
                </p:cNvSpPr>
                <p:nvPr/>
              </p:nvSpPr>
              <p:spPr bwMode="auto">
                <a:xfrm>
                  <a:off x="1778" y="612"/>
                  <a:ext cx="150" cy="150"/>
                </a:xfrm>
                <a:prstGeom prst="ellipse">
                  <a:avLst/>
                </a:prstGeom>
                <a:solidFill>
                  <a:srgbClr val="1818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46" name="Oval 5850"/>
                <p:cNvSpPr>
                  <a:spLocks noChangeArrowheads="1"/>
                </p:cNvSpPr>
                <p:nvPr/>
              </p:nvSpPr>
              <p:spPr bwMode="auto">
                <a:xfrm>
                  <a:off x="1780" y="614"/>
                  <a:ext cx="146" cy="146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47" name="Oval 5851"/>
                <p:cNvSpPr>
                  <a:spLocks noChangeArrowheads="1"/>
                </p:cNvSpPr>
                <p:nvPr/>
              </p:nvSpPr>
              <p:spPr bwMode="auto">
                <a:xfrm>
                  <a:off x="1782" y="616"/>
                  <a:ext cx="142" cy="14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48" name="Oval 5852"/>
                <p:cNvSpPr>
                  <a:spLocks noChangeArrowheads="1"/>
                </p:cNvSpPr>
                <p:nvPr/>
              </p:nvSpPr>
              <p:spPr bwMode="auto">
                <a:xfrm>
                  <a:off x="1784" y="618"/>
                  <a:ext cx="138" cy="138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49" name="Oval 5853"/>
                <p:cNvSpPr>
                  <a:spLocks noChangeArrowheads="1"/>
                </p:cNvSpPr>
                <p:nvPr/>
              </p:nvSpPr>
              <p:spPr bwMode="auto">
                <a:xfrm>
                  <a:off x="1786" y="620"/>
                  <a:ext cx="134" cy="134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0" name="Oval 5854"/>
                <p:cNvSpPr>
                  <a:spLocks noChangeArrowheads="1"/>
                </p:cNvSpPr>
                <p:nvPr/>
              </p:nvSpPr>
              <p:spPr bwMode="auto">
                <a:xfrm>
                  <a:off x="1788" y="622"/>
                  <a:ext cx="130" cy="130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1" name="Oval 5855"/>
                <p:cNvSpPr>
                  <a:spLocks noChangeArrowheads="1"/>
                </p:cNvSpPr>
                <p:nvPr/>
              </p:nvSpPr>
              <p:spPr bwMode="auto">
                <a:xfrm>
                  <a:off x="1790" y="624"/>
                  <a:ext cx="126" cy="126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2" name="Oval 5856"/>
                <p:cNvSpPr>
                  <a:spLocks noChangeArrowheads="1"/>
                </p:cNvSpPr>
                <p:nvPr/>
              </p:nvSpPr>
              <p:spPr bwMode="auto">
                <a:xfrm>
                  <a:off x="1792" y="626"/>
                  <a:ext cx="122" cy="12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3" name="Oval 5857"/>
                <p:cNvSpPr>
                  <a:spLocks noChangeArrowheads="1"/>
                </p:cNvSpPr>
                <p:nvPr/>
              </p:nvSpPr>
              <p:spPr bwMode="auto">
                <a:xfrm>
                  <a:off x="1794" y="628"/>
                  <a:ext cx="120" cy="118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4" name="Oval 5858"/>
                <p:cNvSpPr>
                  <a:spLocks noChangeArrowheads="1"/>
                </p:cNvSpPr>
                <p:nvPr/>
              </p:nvSpPr>
              <p:spPr bwMode="auto">
                <a:xfrm>
                  <a:off x="1796" y="630"/>
                  <a:ext cx="116" cy="116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5" name="Oval 5859"/>
                <p:cNvSpPr>
                  <a:spLocks noChangeArrowheads="1"/>
                </p:cNvSpPr>
                <p:nvPr/>
              </p:nvSpPr>
              <p:spPr bwMode="auto">
                <a:xfrm>
                  <a:off x="1798" y="632"/>
                  <a:ext cx="112" cy="112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6" name="Oval 5860"/>
                <p:cNvSpPr>
                  <a:spLocks noChangeArrowheads="1"/>
                </p:cNvSpPr>
                <p:nvPr/>
              </p:nvSpPr>
              <p:spPr bwMode="auto">
                <a:xfrm>
                  <a:off x="1800" y="634"/>
                  <a:ext cx="108" cy="10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7" name="Oval 5861"/>
                <p:cNvSpPr>
                  <a:spLocks noChangeArrowheads="1"/>
                </p:cNvSpPr>
                <p:nvPr/>
              </p:nvSpPr>
              <p:spPr bwMode="auto">
                <a:xfrm>
                  <a:off x="1802" y="636"/>
                  <a:ext cx="104" cy="10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8" name="Oval 5862"/>
                <p:cNvSpPr>
                  <a:spLocks noChangeArrowheads="1"/>
                </p:cNvSpPr>
                <p:nvPr/>
              </p:nvSpPr>
              <p:spPr bwMode="auto">
                <a:xfrm>
                  <a:off x="1804" y="638"/>
                  <a:ext cx="100" cy="100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59" name="Oval 5863"/>
                <p:cNvSpPr>
                  <a:spLocks noChangeArrowheads="1"/>
                </p:cNvSpPr>
                <p:nvPr/>
              </p:nvSpPr>
              <p:spPr bwMode="auto">
                <a:xfrm>
                  <a:off x="1806" y="640"/>
                  <a:ext cx="96" cy="96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0" name="Oval 5864"/>
                <p:cNvSpPr>
                  <a:spLocks noChangeArrowheads="1"/>
                </p:cNvSpPr>
                <p:nvPr/>
              </p:nvSpPr>
              <p:spPr bwMode="auto">
                <a:xfrm>
                  <a:off x="1808" y="642"/>
                  <a:ext cx="92" cy="92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1" name="Oval 5865"/>
                <p:cNvSpPr>
                  <a:spLocks noChangeArrowheads="1"/>
                </p:cNvSpPr>
                <p:nvPr/>
              </p:nvSpPr>
              <p:spPr bwMode="auto">
                <a:xfrm>
                  <a:off x="1810" y="644"/>
                  <a:ext cx="88" cy="88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2" name="Oval 5866"/>
                <p:cNvSpPr>
                  <a:spLocks noChangeArrowheads="1"/>
                </p:cNvSpPr>
                <p:nvPr/>
              </p:nvSpPr>
              <p:spPr bwMode="auto">
                <a:xfrm>
                  <a:off x="1812" y="646"/>
                  <a:ext cx="84" cy="84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3" name="Oval 5867"/>
                <p:cNvSpPr>
                  <a:spLocks noChangeArrowheads="1"/>
                </p:cNvSpPr>
                <p:nvPr/>
              </p:nvSpPr>
              <p:spPr bwMode="auto">
                <a:xfrm>
                  <a:off x="1814" y="648"/>
                  <a:ext cx="80" cy="80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4" name="Oval 5868"/>
                <p:cNvSpPr>
                  <a:spLocks noChangeArrowheads="1"/>
                </p:cNvSpPr>
                <p:nvPr/>
              </p:nvSpPr>
              <p:spPr bwMode="auto">
                <a:xfrm>
                  <a:off x="1816" y="650"/>
                  <a:ext cx="76" cy="76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5" name="Oval 5869"/>
                <p:cNvSpPr>
                  <a:spLocks noChangeArrowheads="1"/>
                </p:cNvSpPr>
                <p:nvPr/>
              </p:nvSpPr>
              <p:spPr bwMode="auto">
                <a:xfrm>
                  <a:off x="1818" y="652"/>
                  <a:ext cx="72" cy="72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6" name="Oval 5870"/>
                <p:cNvSpPr>
                  <a:spLocks noChangeArrowheads="1"/>
                </p:cNvSpPr>
                <p:nvPr/>
              </p:nvSpPr>
              <p:spPr bwMode="auto">
                <a:xfrm>
                  <a:off x="1820" y="654"/>
                  <a:ext cx="68" cy="68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7" name="Oval 5871"/>
                <p:cNvSpPr>
                  <a:spLocks noChangeArrowheads="1"/>
                </p:cNvSpPr>
                <p:nvPr/>
              </p:nvSpPr>
              <p:spPr bwMode="auto">
                <a:xfrm>
                  <a:off x="1822" y="656"/>
                  <a:ext cx="64" cy="64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8" name="Oval 5872"/>
                <p:cNvSpPr>
                  <a:spLocks noChangeArrowheads="1"/>
                </p:cNvSpPr>
                <p:nvPr/>
              </p:nvSpPr>
              <p:spPr bwMode="auto">
                <a:xfrm>
                  <a:off x="1824" y="658"/>
                  <a:ext cx="60" cy="60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69" name="Oval 5873"/>
                <p:cNvSpPr>
                  <a:spLocks noChangeArrowheads="1"/>
                </p:cNvSpPr>
                <p:nvPr/>
              </p:nvSpPr>
              <p:spPr bwMode="auto">
                <a:xfrm>
                  <a:off x="1826" y="660"/>
                  <a:ext cx="56" cy="56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0" name="Oval 5874"/>
                <p:cNvSpPr>
                  <a:spLocks noChangeArrowheads="1"/>
                </p:cNvSpPr>
                <p:nvPr/>
              </p:nvSpPr>
              <p:spPr bwMode="auto">
                <a:xfrm>
                  <a:off x="1828" y="662"/>
                  <a:ext cx="52" cy="5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1" name="Oval 5875"/>
                <p:cNvSpPr>
                  <a:spLocks noChangeArrowheads="1"/>
                </p:cNvSpPr>
                <p:nvPr/>
              </p:nvSpPr>
              <p:spPr bwMode="auto">
                <a:xfrm>
                  <a:off x="1830" y="664"/>
                  <a:ext cx="48" cy="48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2" name="Oval 5876"/>
                <p:cNvSpPr>
                  <a:spLocks noChangeArrowheads="1"/>
                </p:cNvSpPr>
                <p:nvPr/>
              </p:nvSpPr>
              <p:spPr bwMode="auto">
                <a:xfrm>
                  <a:off x="1832" y="666"/>
                  <a:ext cx="44" cy="44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3" name="Oval 5877"/>
                <p:cNvSpPr>
                  <a:spLocks noChangeArrowheads="1"/>
                </p:cNvSpPr>
                <p:nvPr/>
              </p:nvSpPr>
              <p:spPr bwMode="auto">
                <a:xfrm>
                  <a:off x="1834" y="668"/>
                  <a:ext cx="42" cy="4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4" name="Oval 5878"/>
                <p:cNvSpPr>
                  <a:spLocks noChangeArrowheads="1"/>
                </p:cNvSpPr>
                <p:nvPr/>
              </p:nvSpPr>
              <p:spPr bwMode="auto">
                <a:xfrm>
                  <a:off x="1836" y="670"/>
                  <a:ext cx="38" cy="3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5" name="Oval 5879"/>
                <p:cNvSpPr>
                  <a:spLocks noChangeArrowheads="1"/>
                </p:cNvSpPr>
                <p:nvPr/>
              </p:nvSpPr>
              <p:spPr bwMode="auto">
                <a:xfrm>
                  <a:off x="1838" y="672"/>
                  <a:ext cx="34" cy="34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6" name="Oval 5880"/>
                <p:cNvSpPr>
                  <a:spLocks noChangeArrowheads="1"/>
                </p:cNvSpPr>
                <p:nvPr/>
              </p:nvSpPr>
              <p:spPr bwMode="auto">
                <a:xfrm>
                  <a:off x="1840" y="674"/>
                  <a:ext cx="30" cy="30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7" name="Oval 5881"/>
                <p:cNvSpPr>
                  <a:spLocks noChangeArrowheads="1"/>
                </p:cNvSpPr>
                <p:nvPr/>
              </p:nvSpPr>
              <p:spPr bwMode="auto">
                <a:xfrm>
                  <a:off x="1842" y="676"/>
                  <a:ext cx="26" cy="26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8" name="Oval 5882"/>
                <p:cNvSpPr>
                  <a:spLocks noChangeArrowheads="1"/>
                </p:cNvSpPr>
                <p:nvPr/>
              </p:nvSpPr>
              <p:spPr bwMode="auto">
                <a:xfrm>
                  <a:off x="1844" y="678"/>
                  <a:ext cx="22" cy="2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79" name="Oval 5883"/>
                <p:cNvSpPr>
                  <a:spLocks noChangeArrowheads="1"/>
                </p:cNvSpPr>
                <p:nvPr/>
              </p:nvSpPr>
              <p:spPr bwMode="auto">
                <a:xfrm>
                  <a:off x="1846" y="680"/>
                  <a:ext cx="18" cy="1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80" name="Oval 5884"/>
                <p:cNvSpPr>
                  <a:spLocks noChangeArrowheads="1"/>
                </p:cNvSpPr>
                <p:nvPr/>
              </p:nvSpPr>
              <p:spPr bwMode="auto">
                <a:xfrm>
                  <a:off x="1848" y="682"/>
                  <a:ext cx="14" cy="1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81" name="Oval 5885"/>
                <p:cNvSpPr>
                  <a:spLocks noChangeArrowheads="1"/>
                </p:cNvSpPr>
                <p:nvPr/>
              </p:nvSpPr>
              <p:spPr bwMode="auto">
                <a:xfrm>
                  <a:off x="1850" y="684"/>
                  <a:ext cx="10" cy="10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82" name="Oval 5886"/>
                <p:cNvSpPr>
                  <a:spLocks noChangeArrowheads="1"/>
                </p:cNvSpPr>
                <p:nvPr/>
              </p:nvSpPr>
              <p:spPr bwMode="auto">
                <a:xfrm>
                  <a:off x="1852" y="686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29983" name="Group 5887"/>
              <p:cNvGrpSpPr>
                <a:grpSpLocks/>
              </p:cNvGrpSpPr>
              <p:nvPr/>
            </p:nvGrpSpPr>
            <p:grpSpPr bwMode="auto">
              <a:xfrm>
                <a:off x="1786" y="610"/>
                <a:ext cx="146" cy="140"/>
                <a:chOff x="1786" y="610"/>
                <a:chExt cx="146" cy="140"/>
              </a:xfrm>
            </p:grpSpPr>
            <p:sp>
              <p:nvSpPr>
                <p:cNvPr id="1929984" name="Oval 5888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146" cy="140"/>
                </a:xfrm>
                <a:prstGeom prst="ellipse">
                  <a:avLst/>
                </a:prstGeom>
                <a:solidFill>
                  <a:srgbClr val="0D0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85" name="Oval 5889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38" cy="136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86" name="Oval 5890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34" cy="132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87" name="Oval 5891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30" cy="128"/>
                </a:xfrm>
                <a:prstGeom prst="ellipse">
                  <a:avLst/>
                </a:prstGeom>
                <a:solidFill>
                  <a:srgbClr val="2C2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88" name="Oval 5892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26" cy="124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89" name="Oval 5893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22" cy="120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0" name="Oval 5894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18" cy="116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1" name="Oval 5895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14" cy="112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2" name="Oval 5896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10" cy="10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3" name="Oval 5897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08" cy="106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4" name="Oval 5898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04" cy="102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5" name="Oval 5899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00" cy="98"/>
                </a:xfrm>
                <a:prstGeom prst="ellipse">
                  <a:avLst/>
                </a:prstGeom>
                <a:solidFill>
                  <a:srgbClr val="747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6" name="Oval 5900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96" cy="9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7" name="Oval 5901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92" cy="90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8" name="Oval 5902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88" cy="86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29999" name="Oval 5903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84" cy="82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0" name="Oval 5904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80" cy="78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1" name="Oval 5905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76" cy="74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2" name="Oval 5906"/>
                <p:cNvSpPr>
                  <a:spLocks noChangeArrowheads="1"/>
                </p:cNvSpPr>
                <p:nvPr/>
              </p:nvSpPr>
              <p:spPr bwMode="auto">
                <a:xfrm>
                  <a:off x="1824" y="644"/>
                  <a:ext cx="72" cy="72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3" name="Oval 5907"/>
                <p:cNvSpPr>
                  <a:spLocks noChangeArrowheads="1"/>
                </p:cNvSpPr>
                <p:nvPr/>
              </p:nvSpPr>
              <p:spPr bwMode="auto">
                <a:xfrm>
                  <a:off x="1826" y="646"/>
                  <a:ext cx="68" cy="68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4" name="Oval 5908"/>
                <p:cNvSpPr>
                  <a:spLocks noChangeArrowheads="1"/>
                </p:cNvSpPr>
                <p:nvPr/>
              </p:nvSpPr>
              <p:spPr bwMode="auto">
                <a:xfrm>
                  <a:off x="1828" y="648"/>
                  <a:ext cx="64" cy="64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5" name="Oval 5909"/>
                <p:cNvSpPr>
                  <a:spLocks noChangeArrowheads="1"/>
                </p:cNvSpPr>
                <p:nvPr/>
              </p:nvSpPr>
              <p:spPr bwMode="auto">
                <a:xfrm>
                  <a:off x="1830" y="650"/>
                  <a:ext cx="60" cy="60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6" name="Oval 5910"/>
                <p:cNvSpPr>
                  <a:spLocks noChangeArrowheads="1"/>
                </p:cNvSpPr>
                <p:nvPr/>
              </p:nvSpPr>
              <p:spPr bwMode="auto">
                <a:xfrm>
                  <a:off x="1832" y="652"/>
                  <a:ext cx="56" cy="56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7" name="Oval 5911"/>
                <p:cNvSpPr>
                  <a:spLocks noChangeArrowheads="1"/>
                </p:cNvSpPr>
                <p:nvPr/>
              </p:nvSpPr>
              <p:spPr bwMode="auto">
                <a:xfrm>
                  <a:off x="1834" y="654"/>
                  <a:ext cx="52" cy="52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8" name="Oval 5912"/>
                <p:cNvSpPr>
                  <a:spLocks noChangeArrowheads="1"/>
                </p:cNvSpPr>
                <p:nvPr/>
              </p:nvSpPr>
              <p:spPr bwMode="auto">
                <a:xfrm>
                  <a:off x="1836" y="656"/>
                  <a:ext cx="48" cy="48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09" name="Oval 5913"/>
                <p:cNvSpPr>
                  <a:spLocks noChangeArrowheads="1"/>
                </p:cNvSpPr>
                <p:nvPr/>
              </p:nvSpPr>
              <p:spPr bwMode="auto">
                <a:xfrm>
                  <a:off x="1838" y="658"/>
                  <a:ext cx="44" cy="44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0" name="Oval 5914"/>
                <p:cNvSpPr>
                  <a:spLocks noChangeArrowheads="1"/>
                </p:cNvSpPr>
                <p:nvPr/>
              </p:nvSpPr>
              <p:spPr bwMode="auto">
                <a:xfrm>
                  <a:off x="1840" y="660"/>
                  <a:ext cx="40" cy="40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1" name="Oval 5915"/>
                <p:cNvSpPr>
                  <a:spLocks noChangeArrowheads="1"/>
                </p:cNvSpPr>
                <p:nvPr/>
              </p:nvSpPr>
              <p:spPr bwMode="auto">
                <a:xfrm>
                  <a:off x="1842" y="662"/>
                  <a:ext cx="38" cy="36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2" name="Oval 5916"/>
                <p:cNvSpPr>
                  <a:spLocks noChangeArrowheads="1"/>
                </p:cNvSpPr>
                <p:nvPr/>
              </p:nvSpPr>
              <p:spPr bwMode="auto">
                <a:xfrm>
                  <a:off x="1844" y="664"/>
                  <a:ext cx="34" cy="34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3" name="Oval 5917"/>
                <p:cNvSpPr>
                  <a:spLocks noChangeArrowheads="1"/>
                </p:cNvSpPr>
                <p:nvPr/>
              </p:nvSpPr>
              <p:spPr bwMode="auto">
                <a:xfrm>
                  <a:off x="1846" y="666"/>
                  <a:ext cx="30" cy="3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4" name="Oval 5918"/>
                <p:cNvSpPr>
                  <a:spLocks noChangeArrowheads="1"/>
                </p:cNvSpPr>
                <p:nvPr/>
              </p:nvSpPr>
              <p:spPr bwMode="auto">
                <a:xfrm>
                  <a:off x="1848" y="668"/>
                  <a:ext cx="26" cy="26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5" name="Oval 5919"/>
                <p:cNvSpPr>
                  <a:spLocks noChangeArrowheads="1"/>
                </p:cNvSpPr>
                <p:nvPr/>
              </p:nvSpPr>
              <p:spPr bwMode="auto">
                <a:xfrm>
                  <a:off x="1850" y="670"/>
                  <a:ext cx="22" cy="22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6" name="Oval 5920"/>
                <p:cNvSpPr>
                  <a:spLocks noChangeArrowheads="1"/>
                </p:cNvSpPr>
                <p:nvPr/>
              </p:nvSpPr>
              <p:spPr bwMode="auto">
                <a:xfrm>
                  <a:off x="1852" y="672"/>
                  <a:ext cx="18" cy="1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7" name="Oval 5921"/>
                <p:cNvSpPr>
                  <a:spLocks noChangeArrowheads="1"/>
                </p:cNvSpPr>
                <p:nvPr/>
              </p:nvSpPr>
              <p:spPr bwMode="auto">
                <a:xfrm>
                  <a:off x="1854" y="674"/>
                  <a:ext cx="14" cy="1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8" name="Oval 5922"/>
                <p:cNvSpPr>
                  <a:spLocks noChangeArrowheads="1"/>
                </p:cNvSpPr>
                <p:nvPr/>
              </p:nvSpPr>
              <p:spPr bwMode="auto">
                <a:xfrm>
                  <a:off x="1856" y="676"/>
                  <a:ext cx="10" cy="10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19" name="Oval 5923"/>
                <p:cNvSpPr>
                  <a:spLocks noChangeArrowheads="1"/>
                </p:cNvSpPr>
                <p:nvPr/>
              </p:nvSpPr>
              <p:spPr bwMode="auto">
                <a:xfrm>
                  <a:off x="1858" y="678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020" name="Group 5924"/>
              <p:cNvGrpSpPr>
                <a:grpSpLocks/>
              </p:cNvGrpSpPr>
              <p:nvPr/>
            </p:nvGrpSpPr>
            <p:grpSpPr bwMode="auto">
              <a:xfrm>
                <a:off x="1786" y="610"/>
                <a:ext cx="124" cy="128"/>
                <a:chOff x="1786" y="610"/>
                <a:chExt cx="124" cy="128"/>
              </a:xfrm>
            </p:grpSpPr>
            <p:sp>
              <p:nvSpPr>
                <p:cNvPr id="1930021" name="Oval 5925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124" cy="128"/>
                </a:xfrm>
                <a:prstGeom prst="ellipse">
                  <a:avLst/>
                </a:prstGeom>
                <a:solidFill>
                  <a:srgbClr val="0D0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22" name="Oval 5926"/>
                <p:cNvSpPr>
                  <a:spLocks noChangeArrowheads="1"/>
                </p:cNvSpPr>
                <p:nvPr/>
              </p:nvSpPr>
              <p:spPr bwMode="auto">
                <a:xfrm>
                  <a:off x="1788" y="612"/>
                  <a:ext cx="120" cy="122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23" name="Oval 5927"/>
                <p:cNvSpPr>
                  <a:spLocks noChangeArrowheads="1"/>
                </p:cNvSpPr>
                <p:nvPr/>
              </p:nvSpPr>
              <p:spPr bwMode="auto">
                <a:xfrm>
                  <a:off x="1790" y="614"/>
                  <a:ext cx="116" cy="118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24" name="Oval 5928"/>
                <p:cNvSpPr>
                  <a:spLocks noChangeArrowheads="1"/>
                </p:cNvSpPr>
                <p:nvPr/>
              </p:nvSpPr>
              <p:spPr bwMode="auto">
                <a:xfrm>
                  <a:off x="1792" y="616"/>
                  <a:ext cx="112" cy="114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25" name="Oval 5929"/>
                <p:cNvSpPr>
                  <a:spLocks noChangeArrowheads="1"/>
                </p:cNvSpPr>
                <p:nvPr/>
              </p:nvSpPr>
              <p:spPr bwMode="auto">
                <a:xfrm>
                  <a:off x="1794" y="618"/>
                  <a:ext cx="108" cy="110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26" name="Oval 5930"/>
                <p:cNvSpPr>
                  <a:spLocks noChangeArrowheads="1"/>
                </p:cNvSpPr>
                <p:nvPr/>
              </p:nvSpPr>
              <p:spPr bwMode="auto">
                <a:xfrm>
                  <a:off x="1796" y="620"/>
                  <a:ext cx="104" cy="10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27" name="Oval 5931"/>
                <p:cNvSpPr>
                  <a:spLocks noChangeArrowheads="1"/>
                </p:cNvSpPr>
                <p:nvPr/>
              </p:nvSpPr>
              <p:spPr bwMode="auto">
                <a:xfrm>
                  <a:off x="1798" y="622"/>
                  <a:ext cx="100" cy="102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28" name="Oval 5932"/>
                <p:cNvSpPr>
                  <a:spLocks noChangeArrowheads="1"/>
                </p:cNvSpPr>
                <p:nvPr/>
              </p:nvSpPr>
              <p:spPr bwMode="auto">
                <a:xfrm>
                  <a:off x="1800" y="624"/>
                  <a:ext cx="96" cy="9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29" name="Oval 5933"/>
                <p:cNvSpPr>
                  <a:spLocks noChangeArrowheads="1"/>
                </p:cNvSpPr>
                <p:nvPr/>
              </p:nvSpPr>
              <p:spPr bwMode="auto">
                <a:xfrm>
                  <a:off x="1802" y="626"/>
                  <a:ext cx="94" cy="96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0" name="Oval 5934"/>
                <p:cNvSpPr>
                  <a:spLocks noChangeArrowheads="1"/>
                </p:cNvSpPr>
                <p:nvPr/>
              </p:nvSpPr>
              <p:spPr bwMode="auto">
                <a:xfrm>
                  <a:off x="1804" y="628"/>
                  <a:ext cx="90" cy="92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1" name="Oval 5935"/>
                <p:cNvSpPr>
                  <a:spLocks noChangeArrowheads="1"/>
                </p:cNvSpPr>
                <p:nvPr/>
              </p:nvSpPr>
              <p:spPr bwMode="auto">
                <a:xfrm>
                  <a:off x="1806" y="630"/>
                  <a:ext cx="86" cy="88"/>
                </a:xfrm>
                <a:prstGeom prst="ellipse">
                  <a:avLst/>
                </a:prstGeom>
                <a:solidFill>
                  <a:srgbClr val="777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2" name="Oval 5936"/>
                <p:cNvSpPr>
                  <a:spLocks noChangeArrowheads="1"/>
                </p:cNvSpPr>
                <p:nvPr/>
              </p:nvSpPr>
              <p:spPr bwMode="auto">
                <a:xfrm>
                  <a:off x="1808" y="632"/>
                  <a:ext cx="82" cy="84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3" name="Oval 5937"/>
                <p:cNvSpPr>
                  <a:spLocks noChangeArrowheads="1"/>
                </p:cNvSpPr>
                <p:nvPr/>
              </p:nvSpPr>
              <p:spPr bwMode="auto">
                <a:xfrm>
                  <a:off x="1810" y="634"/>
                  <a:ext cx="78" cy="80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4" name="Oval 5938"/>
                <p:cNvSpPr>
                  <a:spLocks noChangeArrowheads="1"/>
                </p:cNvSpPr>
                <p:nvPr/>
              </p:nvSpPr>
              <p:spPr bwMode="auto">
                <a:xfrm>
                  <a:off x="1812" y="636"/>
                  <a:ext cx="74" cy="76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5" name="Oval 5939"/>
                <p:cNvSpPr>
                  <a:spLocks noChangeArrowheads="1"/>
                </p:cNvSpPr>
                <p:nvPr/>
              </p:nvSpPr>
              <p:spPr bwMode="auto">
                <a:xfrm>
                  <a:off x="1814" y="638"/>
                  <a:ext cx="70" cy="72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6" name="Oval 5940"/>
                <p:cNvSpPr>
                  <a:spLocks noChangeArrowheads="1"/>
                </p:cNvSpPr>
                <p:nvPr/>
              </p:nvSpPr>
              <p:spPr bwMode="auto">
                <a:xfrm>
                  <a:off x="1816" y="640"/>
                  <a:ext cx="66" cy="68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7" name="Oval 5941"/>
                <p:cNvSpPr>
                  <a:spLocks noChangeArrowheads="1"/>
                </p:cNvSpPr>
                <p:nvPr/>
              </p:nvSpPr>
              <p:spPr bwMode="auto">
                <a:xfrm>
                  <a:off x="1816" y="642"/>
                  <a:ext cx="64" cy="64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8" name="Oval 5942"/>
                <p:cNvSpPr>
                  <a:spLocks noChangeArrowheads="1"/>
                </p:cNvSpPr>
                <p:nvPr/>
              </p:nvSpPr>
              <p:spPr bwMode="auto">
                <a:xfrm>
                  <a:off x="1818" y="644"/>
                  <a:ext cx="60" cy="60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39" name="Oval 5943"/>
                <p:cNvSpPr>
                  <a:spLocks noChangeArrowheads="1"/>
                </p:cNvSpPr>
                <p:nvPr/>
              </p:nvSpPr>
              <p:spPr bwMode="auto">
                <a:xfrm>
                  <a:off x="1820" y="646"/>
                  <a:ext cx="56" cy="56"/>
                </a:xfrm>
                <a:prstGeom prst="ellipse">
                  <a:avLst/>
                </a:prstGeom>
                <a:solidFill>
                  <a:srgbClr val="C5C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0" name="Oval 5944"/>
                <p:cNvSpPr>
                  <a:spLocks noChangeArrowheads="1"/>
                </p:cNvSpPr>
                <p:nvPr/>
              </p:nvSpPr>
              <p:spPr bwMode="auto">
                <a:xfrm>
                  <a:off x="1822" y="648"/>
                  <a:ext cx="52" cy="52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1" name="Oval 5945"/>
                <p:cNvSpPr>
                  <a:spLocks noChangeArrowheads="1"/>
                </p:cNvSpPr>
                <p:nvPr/>
              </p:nvSpPr>
              <p:spPr bwMode="auto">
                <a:xfrm>
                  <a:off x="1824" y="650"/>
                  <a:ext cx="48" cy="48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2" name="Oval 5946"/>
                <p:cNvSpPr>
                  <a:spLocks noChangeArrowheads="1"/>
                </p:cNvSpPr>
                <p:nvPr/>
              </p:nvSpPr>
              <p:spPr bwMode="auto">
                <a:xfrm>
                  <a:off x="1826" y="652"/>
                  <a:ext cx="44" cy="4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3" name="Oval 5947"/>
                <p:cNvSpPr>
                  <a:spLocks noChangeArrowheads="1"/>
                </p:cNvSpPr>
                <p:nvPr/>
              </p:nvSpPr>
              <p:spPr bwMode="auto">
                <a:xfrm>
                  <a:off x="1828" y="654"/>
                  <a:ext cx="40" cy="40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4" name="Oval 5948"/>
                <p:cNvSpPr>
                  <a:spLocks noChangeArrowheads="1"/>
                </p:cNvSpPr>
                <p:nvPr/>
              </p:nvSpPr>
              <p:spPr bwMode="auto">
                <a:xfrm>
                  <a:off x="1830" y="656"/>
                  <a:ext cx="36" cy="3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5" name="Oval 5949"/>
                <p:cNvSpPr>
                  <a:spLocks noChangeArrowheads="1"/>
                </p:cNvSpPr>
                <p:nvPr/>
              </p:nvSpPr>
              <p:spPr bwMode="auto">
                <a:xfrm>
                  <a:off x="1832" y="658"/>
                  <a:ext cx="32" cy="34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6" name="Oval 5950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30" cy="3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7" name="Oval 5951"/>
                <p:cNvSpPr>
                  <a:spLocks noChangeArrowheads="1"/>
                </p:cNvSpPr>
                <p:nvPr/>
              </p:nvSpPr>
              <p:spPr bwMode="auto">
                <a:xfrm>
                  <a:off x="1836" y="662"/>
                  <a:ext cx="26" cy="2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8" name="Oval 5952"/>
                <p:cNvSpPr>
                  <a:spLocks noChangeArrowheads="1"/>
                </p:cNvSpPr>
                <p:nvPr/>
              </p:nvSpPr>
              <p:spPr bwMode="auto">
                <a:xfrm>
                  <a:off x="1838" y="664"/>
                  <a:ext cx="22" cy="2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49" name="Oval 5953"/>
                <p:cNvSpPr>
                  <a:spLocks noChangeArrowheads="1"/>
                </p:cNvSpPr>
                <p:nvPr/>
              </p:nvSpPr>
              <p:spPr bwMode="auto">
                <a:xfrm>
                  <a:off x="1840" y="666"/>
                  <a:ext cx="18" cy="18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50" name="Oval 5954"/>
                <p:cNvSpPr>
                  <a:spLocks noChangeArrowheads="1"/>
                </p:cNvSpPr>
                <p:nvPr/>
              </p:nvSpPr>
              <p:spPr bwMode="auto">
                <a:xfrm>
                  <a:off x="1842" y="668"/>
                  <a:ext cx="14" cy="1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51" name="Oval 5955"/>
                <p:cNvSpPr>
                  <a:spLocks noChangeArrowheads="1"/>
                </p:cNvSpPr>
                <p:nvPr/>
              </p:nvSpPr>
              <p:spPr bwMode="auto">
                <a:xfrm>
                  <a:off x="1844" y="670"/>
                  <a:ext cx="10" cy="10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52" name="Oval 5956"/>
                <p:cNvSpPr>
                  <a:spLocks noChangeArrowheads="1"/>
                </p:cNvSpPr>
                <p:nvPr/>
              </p:nvSpPr>
              <p:spPr bwMode="auto">
                <a:xfrm>
                  <a:off x="1846" y="672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053" name="Group 5957"/>
              <p:cNvGrpSpPr>
                <a:grpSpLocks/>
              </p:cNvGrpSpPr>
              <p:nvPr/>
            </p:nvGrpSpPr>
            <p:grpSpPr bwMode="auto">
              <a:xfrm>
                <a:off x="1786" y="622"/>
                <a:ext cx="124" cy="116"/>
                <a:chOff x="1786" y="622"/>
                <a:chExt cx="124" cy="116"/>
              </a:xfrm>
            </p:grpSpPr>
            <p:sp>
              <p:nvSpPr>
                <p:cNvPr id="1930054" name="Oval 5958"/>
                <p:cNvSpPr>
                  <a:spLocks noChangeArrowheads="1"/>
                </p:cNvSpPr>
                <p:nvPr/>
              </p:nvSpPr>
              <p:spPr bwMode="auto">
                <a:xfrm>
                  <a:off x="1786" y="622"/>
                  <a:ext cx="124" cy="116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55" name="Oval 5959"/>
                <p:cNvSpPr>
                  <a:spLocks noChangeArrowheads="1"/>
                </p:cNvSpPr>
                <p:nvPr/>
              </p:nvSpPr>
              <p:spPr bwMode="auto">
                <a:xfrm>
                  <a:off x="1788" y="624"/>
                  <a:ext cx="118" cy="112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56" name="Oval 5960"/>
                <p:cNvSpPr>
                  <a:spLocks noChangeArrowheads="1"/>
                </p:cNvSpPr>
                <p:nvPr/>
              </p:nvSpPr>
              <p:spPr bwMode="auto">
                <a:xfrm>
                  <a:off x="1790" y="626"/>
                  <a:ext cx="114" cy="108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57" name="Oval 5961"/>
                <p:cNvSpPr>
                  <a:spLocks noChangeArrowheads="1"/>
                </p:cNvSpPr>
                <p:nvPr/>
              </p:nvSpPr>
              <p:spPr bwMode="auto">
                <a:xfrm>
                  <a:off x="1792" y="628"/>
                  <a:ext cx="110" cy="104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58" name="Oval 5962"/>
                <p:cNvSpPr>
                  <a:spLocks noChangeArrowheads="1"/>
                </p:cNvSpPr>
                <p:nvPr/>
              </p:nvSpPr>
              <p:spPr bwMode="auto">
                <a:xfrm>
                  <a:off x="1794" y="630"/>
                  <a:ext cx="106" cy="100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59" name="Oval 5963"/>
                <p:cNvSpPr>
                  <a:spLocks noChangeArrowheads="1"/>
                </p:cNvSpPr>
                <p:nvPr/>
              </p:nvSpPr>
              <p:spPr bwMode="auto">
                <a:xfrm>
                  <a:off x="1796" y="632"/>
                  <a:ext cx="102" cy="96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0" name="Oval 5964"/>
                <p:cNvSpPr>
                  <a:spLocks noChangeArrowheads="1"/>
                </p:cNvSpPr>
                <p:nvPr/>
              </p:nvSpPr>
              <p:spPr bwMode="auto">
                <a:xfrm>
                  <a:off x="1798" y="634"/>
                  <a:ext cx="98" cy="92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1" name="Oval 5965"/>
                <p:cNvSpPr>
                  <a:spLocks noChangeArrowheads="1"/>
                </p:cNvSpPr>
                <p:nvPr/>
              </p:nvSpPr>
              <p:spPr bwMode="auto">
                <a:xfrm>
                  <a:off x="1800" y="636"/>
                  <a:ext cx="94" cy="88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2" name="Oval 5966"/>
                <p:cNvSpPr>
                  <a:spLocks noChangeArrowheads="1"/>
                </p:cNvSpPr>
                <p:nvPr/>
              </p:nvSpPr>
              <p:spPr bwMode="auto">
                <a:xfrm>
                  <a:off x="1802" y="638"/>
                  <a:ext cx="92" cy="86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3" name="Oval 5967"/>
                <p:cNvSpPr>
                  <a:spLocks noChangeArrowheads="1"/>
                </p:cNvSpPr>
                <p:nvPr/>
              </p:nvSpPr>
              <p:spPr bwMode="auto">
                <a:xfrm>
                  <a:off x="1804" y="640"/>
                  <a:ext cx="88" cy="8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4" name="Oval 5968"/>
                <p:cNvSpPr>
                  <a:spLocks noChangeArrowheads="1"/>
                </p:cNvSpPr>
                <p:nvPr/>
              </p:nvSpPr>
              <p:spPr bwMode="auto">
                <a:xfrm>
                  <a:off x="1806" y="640"/>
                  <a:ext cx="84" cy="80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5" name="Oval 5969"/>
                <p:cNvSpPr>
                  <a:spLocks noChangeArrowheads="1"/>
                </p:cNvSpPr>
                <p:nvPr/>
              </p:nvSpPr>
              <p:spPr bwMode="auto">
                <a:xfrm>
                  <a:off x="1808" y="642"/>
                  <a:ext cx="80" cy="76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6" name="Oval 5970"/>
                <p:cNvSpPr>
                  <a:spLocks noChangeArrowheads="1"/>
                </p:cNvSpPr>
                <p:nvPr/>
              </p:nvSpPr>
              <p:spPr bwMode="auto">
                <a:xfrm>
                  <a:off x="1810" y="644"/>
                  <a:ext cx="76" cy="72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7" name="Oval 5971"/>
                <p:cNvSpPr>
                  <a:spLocks noChangeArrowheads="1"/>
                </p:cNvSpPr>
                <p:nvPr/>
              </p:nvSpPr>
              <p:spPr bwMode="auto">
                <a:xfrm>
                  <a:off x="1812" y="646"/>
                  <a:ext cx="72" cy="68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8" name="Oval 5972"/>
                <p:cNvSpPr>
                  <a:spLocks noChangeArrowheads="1"/>
                </p:cNvSpPr>
                <p:nvPr/>
              </p:nvSpPr>
              <p:spPr bwMode="auto">
                <a:xfrm>
                  <a:off x="1814" y="648"/>
                  <a:ext cx="68" cy="64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69" name="Oval 5973"/>
                <p:cNvSpPr>
                  <a:spLocks noChangeArrowheads="1"/>
                </p:cNvSpPr>
                <p:nvPr/>
              </p:nvSpPr>
              <p:spPr bwMode="auto">
                <a:xfrm>
                  <a:off x="1816" y="650"/>
                  <a:ext cx="64" cy="60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0" name="Oval 5974"/>
                <p:cNvSpPr>
                  <a:spLocks noChangeArrowheads="1"/>
                </p:cNvSpPr>
                <p:nvPr/>
              </p:nvSpPr>
              <p:spPr bwMode="auto">
                <a:xfrm>
                  <a:off x="1818" y="652"/>
                  <a:ext cx="60" cy="58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1" name="Oval 5975"/>
                <p:cNvSpPr>
                  <a:spLocks noChangeArrowheads="1"/>
                </p:cNvSpPr>
                <p:nvPr/>
              </p:nvSpPr>
              <p:spPr bwMode="auto">
                <a:xfrm>
                  <a:off x="1820" y="654"/>
                  <a:ext cx="56" cy="54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2" name="Oval 5976"/>
                <p:cNvSpPr>
                  <a:spLocks noChangeArrowheads="1"/>
                </p:cNvSpPr>
                <p:nvPr/>
              </p:nvSpPr>
              <p:spPr bwMode="auto">
                <a:xfrm>
                  <a:off x="1822" y="656"/>
                  <a:ext cx="52" cy="50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3" name="Oval 5977"/>
                <p:cNvSpPr>
                  <a:spLocks noChangeArrowheads="1"/>
                </p:cNvSpPr>
                <p:nvPr/>
              </p:nvSpPr>
              <p:spPr bwMode="auto">
                <a:xfrm>
                  <a:off x="1824" y="658"/>
                  <a:ext cx="48" cy="46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4" name="Oval 5978"/>
                <p:cNvSpPr>
                  <a:spLocks noChangeArrowheads="1"/>
                </p:cNvSpPr>
                <p:nvPr/>
              </p:nvSpPr>
              <p:spPr bwMode="auto">
                <a:xfrm>
                  <a:off x="1826" y="660"/>
                  <a:ext cx="44" cy="42"/>
                </a:xfrm>
                <a:prstGeom prst="ellipse">
                  <a:avLst/>
                </a:prstGeom>
                <a:solidFill>
                  <a:srgbClr val="D9D9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5" name="Oval 5979"/>
                <p:cNvSpPr>
                  <a:spLocks noChangeArrowheads="1"/>
                </p:cNvSpPr>
                <p:nvPr/>
              </p:nvSpPr>
              <p:spPr bwMode="auto">
                <a:xfrm>
                  <a:off x="1828" y="660"/>
                  <a:ext cx="40" cy="4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6" name="Oval 5980"/>
                <p:cNvSpPr>
                  <a:spLocks noChangeArrowheads="1"/>
                </p:cNvSpPr>
                <p:nvPr/>
              </p:nvSpPr>
              <p:spPr bwMode="auto">
                <a:xfrm>
                  <a:off x="1830" y="662"/>
                  <a:ext cx="36" cy="36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7" name="Oval 5981"/>
                <p:cNvSpPr>
                  <a:spLocks noChangeArrowheads="1"/>
                </p:cNvSpPr>
                <p:nvPr/>
              </p:nvSpPr>
              <p:spPr bwMode="auto">
                <a:xfrm>
                  <a:off x="1832" y="664"/>
                  <a:ext cx="32" cy="32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8" name="Oval 5982"/>
                <p:cNvSpPr>
                  <a:spLocks noChangeArrowheads="1"/>
                </p:cNvSpPr>
                <p:nvPr/>
              </p:nvSpPr>
              <p:spPr bwMode="auto">
                <a:xfrm>
                  <a:off x="1834" y="666"/>
                  <a:ext cx="30" cy="30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79" name="Oval 5983"/>
                <p:cNvSpPr>
                  <a:spLocks noChangeArrowheads="1"/>
                </p:cNvSpPr>
                <p:nvPr/>
              </p:nvSpPr>
              <p:spPr bwMode="auto">
                <a:xfrm>
                  <a:off x="1836" y="668"/>
                  <a:ext cx="26" cy="2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80" name="Oval 5984"/>
                <p:cNvSpPr>
                  <a:spLocks noChangeArrowheads="1"/>
                </p:cNvSpPr>
                <p:nvPr/>
              </p:nvSpPr>
              <p:spPr bwMode="auto">
                <a:xfrm>
                  <a:off x="1838" y="670"/>
                  <a:ext cx="22" cy="2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81" name="Oval 5985"/>
                <p:cNvSpPr>
                  <a:spLocks noChangeArrowheads="1"/>
                </p:cNvSpPr>
                <p:nvPr/>
              </p:nvSpPr>
              <p:spPr bwMode="auto">
                <a:xfrm>
                  <a:off x="1840" y="672"/>
                  <a:ext cx="18" cy="18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82" name="Oval 5986"/>
                <p:cNvSpPr>
                  <a:spLocks noChangeArrowheads="1"/>
                </p:cNvSpPr>
                <p:nvPr/>
              </p:nvSpPr>
              <p:spPr bwMode="auto">
                <a:xfrm>
                  <a:off x="1842" y="674"/>
                  <a:ext cx="14" cy="1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83" name="Oval 5987"/>
                <p:cNvSpPr>
                  <a:spLocks noChangeArrowheads="1"/>
                </p:cNvSpPr>
                <p:nvPr/>
              </p:nvSpPr>
              <p:spPr bwMode="auto">
                <a:xfrm>
                  <a:off x="1844" y="676"/>
                  <a:ext cx="10" cy="10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84" name="Oval 5988"/>
                <p:cNvSpPr>
                  <a:spLocks noChangeArrowheads="1"/>
                </p:cNvSpPr>
                <p:nvPr/>
              </p:nvSpPr>
              <p:spPr bwMode="auto">
                <a:xfrm>
                  <a:off x="1846" y="678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085" name="Group 5989"/>
              <p:cNvGrpSpPr>
                <a:grpSpLocks/>
              </p:cNvGrpSpPr>
              <p:nvPr/>
            </p:nvGrpSpPr>
            <p:grpSpPr bwMode="auto">
              <a:xfrm>
                <a:off x="1786" y="610"/>
                <a:ext cx="112" cy="114"/>
                <a:chOff x="1786" y="610"/>
                <a:chExt cx="112" cy="114"/>
              </a:xfrm>
            </p:grpSpPr>
            <p:sp>
              <p:nvSpPr>
                <p:cNvPr id="1930086" name="Oval 5990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112" cy="114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87" name="Oval 5991"/>
                <p:cNvSpPr>
                  <a:spLocks noChangeArrowheads="1"/>
                </p:cNvSpPr>
                <p:nvPr/>
              </p:nvSpPr>
              <p:spPr bwMode="auto">
                <a:xfrm>
                  <a:off x="1788" y="614"/>
                  <a:ext cx="106" cy="106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88" name="Oval 5992"/>
                <p:cNvSpPr>
                  <a:spLocks noChangeArrowheads="1"/>
                </p:cNvSpPr>
                <p:nvPr/>
              </p:nvSpPr>
              <p:spPr bwMode="auto">
                <a:xfrm>
                  <a:off x="1790" y="616"/>
                  <a:ext cx="102" cy="10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89" name="Oval 5993"/>
                <p:cNvSpPr>
                  <a:spLocks noChangeArrowheads="1"/>
                </p:cNvSpPr>
                <p:nvPr/>
              </p:nvSpPr>
              <p:spPr bwMode="auto">
                <a:xfrm>
                  <a:off x="1792" y="618"/>
                  <a:ext cx="98" cy="98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0" name="Oval 5994"/>
                <p:cNvSpPr>
                  <a:spLocks noChangeArrowheads="1"/>
                </p:cNvSpPr>
                <p:nvPr/>
              </p:nvSpPr>
              <p:spPr bwMode="auto">
                <a:xfrm>
                  <a:off x="1794" y="620"/>
                  <a:ext cx="94" cy="94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1" name="Oval 5995"/>
                <p:cNvSpPr>
                  <a:spLocks noChangeArrowheads="1"/>
                </p:cNvSpPr>
                <p:nvPr/>
              </p:nvSpPr>
              <p:spPr bwMode="auto">
                <a:xfrm>
                  <a:off x="1796" y="622"/>
                  <a:ext cx="90" cy="90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2" name="Oval 5996"/>
                <p:cNvSpPr>
                  <a:spLocks noChangeArrowheads="1"/>
                </p:cNvSpPr>
                <p:nvPr/>
              </p:nvSpPr>
              <p:spPr bwMode="auto">
                <a:xfrm>
                  <a:off x="1798" y="624"/>
                  <a:ext cx="86" cy="86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3" name="Oval 5997"/>
                <p:cNvSpPr>
                  <a:spLocks noChangeArrowheads="1"/>
                </p:cNvSpPr>
                <p:nvPr/>
              </p:nvSpPr>
              <p:spPr bwMode="auto">
                <a:xfrm>
                  <a:off x="1800" y="626"/>
                  <a:ext cx="84" cy="84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4" name="Oval 5998"/>
                <p:cNvSpPr>
                  <a:spLocks noChangeArrowheads="1"/>
                </p:cNvSpPr>
                <p:nvPr/>
              </p:nvSpPr>
              <p:spPr bwMode="auto">
                <a:xfrm>
                  <a:off x="1802" y="628"/>
                  <a:ext cx="80" cy="80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5" name="Oval 5999"/>
                <p:cNvSpPr>
                  <a:spLocks noChangeArrowheads="1"/>
                </p:cNvSpPr>
                <p:nvPr/>
              </p:nvSpPr>
              <p:spPr bwMode="auto">
                <a:xfrm>
                  <a:off x="1804" y="630"/>
                  <a:ext cx="76" cy="76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6" name="Oval 6000"/>
                <p:cNvSpPr>
                  <a:spLocks noChangeArrowheads="1"/>
                </p:cNvSpPr>
                <p:nvPr/>
              </p:nvSpPr>
              <p:spPr bwMode="auto">
                <a:xfrm>
                  <a:off x="1806" y="632"/>
                  <a:ext cx="72" cy="7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7" name="Oval 6001"/>
                <p:cNvSpPr>
                  <a:spLocks noChangeArrowheads="1"/>
                </p:cNvSpPr>
                <p:nvPr/>
              </p:nvSpPr>
              <p:spPr bwMode="auto">
                <a:xfrm>
                  <a:off x="1808" y="634"/>
                  <a:ext cx="68" cy="6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8" name="Oval 6002"/>
                <p:cNvSpPr>
                  <a:spLocks noChangeArrowheads="1"/>
                </p:cNvSpPr>
                <p:nvPr/>
              </p:nvSpPr>
              <p:spPr bwMode="auto">
                <a:xfrm>
                  <a:off x="1810" y="636"/>
                  <a:ext cx="64" cy="64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099" name="Oval 6003"/>
                <p:cNvSpPr>
                  <a:spLocks noChangeArrowheads="1"/>
                </p:cNvSpPr>
                <p:nvPr/>
              </p:nvSpPr>
              <p:spPr bwMode="auto">
                <a:xfrm>
                  <a:off x="1812" y="638"/>
                  <a:ext cx="60" cy="60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0" name="Oval 6004"/>
                <p:cNvSpPr>
                  <a:spLocks noChangeArrowheads="1"/>
                </p:cNvSpPr>
                <p:nvPr/>
              </p:nvSpPr>
              <p:spPr bwMode="auto">
                <a:xfrm>
                  <a:off x="1814" y="640"/>
                  <a:ext cx="56" cy="56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1" name="Oval 6005"/>
                <p:cNvSpPr>
                  <a:spLocks noChangeArrowheads="1"/>
                </p:cNvSpPr>
                <p:nvPr/>
              </p:nvSpPr>
              <p:spPr bwMode="auto">
                <a:xfrm>
                  <a:off x="1816" y="642"/>
                  <a:ext cx="52" cy="52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2" name="Oval 6006"/>
                <p:cNvSpPr>
                  <a:spLocks noChangeArrowheads="1"/>
                </p:cNvSpPr>
                <p:nvPr/>
              </p:nvSpPr>
              <p:spPr bwMode="auto">
                <a:xfrm>
                  <a:off x="1818" y="644"/>
                  <a:ext cx="48" cy="48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3" name="Oval 6007"/>
                <p:cNvSpPr>
                  <a:spLocks noChangeArrowheads="1"/>
                </p:cNvSpPr>
                <p:nvPr/>
              </p:nvSpPr>
              <p:spPr bwMode="auto">
                <a:xfrm>
                  <a:off x="1820" y="646"/>
                  <a:ext cx="44" cy="44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4" name="Oval 6008"/>
                <p:cNvSpPr>
                  <a:spLocks noChangeArrowheads="1"/>
                </p:cNvSpPr>
                <p:nvPr/>
              </p:nvSpPr>
              <p:spPr bwMode="auto">
                <a:xfrm>
                  <a:off x="1822" y="648"/>
                  <a:ext cx="40" cy="4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5" name="Oval 6009"/>
                <p:cNvSpPr>
                  <a:spLocks noChangeArrowheads="1"/>
                </p:cNvSpPr>
                <p:nvPr/>
              </p:nvSpPr>
              <p:spPr bwMode="auto">
                <a:xfrm>
                  <a:off x="1824" y="650"/>
                  <a:ext cx="36" cy="36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6" name="Oval 6010"/>
                <p:cNvSpPr>
                  <a:spLocks noChangeArrowheads="1"/>
                </p:cNvSpPr>
                <p:nvPr/>
              </p:nvSpPr>
              <p:spPr bwMode="auto">
                <a:xfrm>
                  <a:off x="1826" y="652"/>
                  <a:ext cx="32" cy="32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7" name="Oval 6011"/>
                <p:cNvSpPr>
                  <a:spLocks noChangeArrowheads="1"/>
                </p:cNvSpPr>
                <p:nvPr/>
              </p:nvSpPr>
              <p:spPr bwMode="auto">
                <a:xfrm>
                  <a:off x="1828" y="654"/>
                  <a:ext cx="30" cy="3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8" name="Oval 6012"/>
                <p:cNvSpPr>
                  <a:spLocks noChangeArrowheads="1"/>
                </p:cNvSpPr>
                <p:nvPr/>
              </p:nvSpPr>
              <p:spPr bwMode="auto">
                <a:xfrm>
                  <a:off x="1830" y="656"/>
                  <a:ext cx="26" cy="26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09" name="Oval 6013"/>
                <p:cNvSpPr>
                  <a:spLocks noChangeArrowheads="1"/>
                </p:cNvSpPr>
                <p:nvPr/>
              </p:nvSpPr>
              <p:spPr bwMode="auto">
                <a:xfrm>
                  <a:off x="1832" y="658"/>
                  <a:ext cx="22" cy="22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10" name="Oval 6014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18" cy="1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11" name="Oval 6015"/>
                <p:cNvSpPr>
                  <a:spLocks noChangeArrowheads="1"/>
                </p:cNvSpPr>
                <p:nvPr/>
              </p:nvSpPr>
              <p:spPr bwMode="auto">
                <a:xfrm>
                  <a:off x="1836" y="662"/>
                  <a:ext cx="14" cy="1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12" name="Oval 6016"/>
                <p:cNvSpPr>
                  <a:spLocks noChangeArrowheads="1"/>
                </p:cNvSpPr>
                <p:nvPr/>
              </p:nvSpPr>
              <p:spPr bwMode="auto">
                <a:xfrm>
                  <a:off x="1838" y="664"/>
                  <a:ext cx="10" cy="1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13" name="Oval 6017"/>
                <p:cNvSpPr>
                  <a:spLocks noChangeArrowheads="1"/>
                </p:cNvSpPr>
                <p:nvPr/>
              </p:nvSpPr>
              <p:spPr bwMode="auto">
                <a:xfrm>
                  <a:off x="1840" y="666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114" name="Group 6018"/>
              <p:cNvGrpSpPr>
                <a:grpSpLocks/>
              </p:cNvGrpSpPr>
              <p:nvPr/>
            </p:nvGrpSpPr>
            <p:grpSpPr bwMode="auto">
              <a:xfrm>
                <a:off x="1786" y="622"/>
                <a:ext cx="112" cy="90"/>
                <a:chOff x="1786" y="622"/>
                <a:chExt cx="112" cy="90"/>
              </a:xfrm>
            </p:grpSpPr>
            <p:sp>
              <p:nvSpPr>
                <p:cNvPr id="1930115" name="Oval 6019"/>
                <p:cNvSpPr>
                  <a:spLocks noChangeArrowheads="1"/>
                </p:cNvSpPr>
                <p:nvPr/>
              </p:nvSpPr>
              <p:spPr bwMode="auto">
                <a:xfrm>
                  <a:off x="1786" y="622"/>
                  <a:ext cx="112" cy="90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16" name="Oval 6020"/>
                <p:cNvSpPr>
                  <a:spLocks noChangeArrowheads="1"/>
                </p:cNvSpPr>
                <p:nvPr/>
              </p:nvSpPr>
              <p:spPr bwMode="auto">
                <a:xfrm>
                  <a:off x="1788" y="624"/>
                  <a:ext cx="106" cy="86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17" name="Oval 6021"/>
                <p:cNvSpPr>
                  <a:spLocks noChangeArrowheads="1"/>
                </p:cNvSpPr>
                <p:nvPr/>
              </p:nvSpPr>
              <p:spPr bwMode="auto">
                <a:xfrm>
                  <a:off x="1790" y="626"/>
                  <a:ext cx="102" cy="8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18" name="Oval 6022"/>
                <p:cNvSpPr>
                  <a:spLocks noChangeArrowheads="1"/>
                </p:cNvSpPr>
                <p:nvPr/>
              </p:nvSpPr>
              <p:spPr bwMode="auto">
                <a:xfrm>
                  <a:off x="1792" y="628"/>
                  <a:ext cx="98" cy="78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19" name="Oval 6023"/>
                <p:cNvSpPr>
                  <a:spLocks noChangeArrowheads="1"/>
                </p:cNvSpPr>
                <p:nvPr/>
              </p:nvSpPr>
              <p:spPr bwMode="auto">
                <a:xfrm>
                  <a:off x="1794" y="628"/>
                  <a:ext cx="94" cy="78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0" name="Oval 6024"/>
                <p:cNvSpPr>
                  <a:spLocks noChangeArrowheads="1"/>
                </p:cNvSpPr>
                <p:nvPr/>
              </p:nvSpPr>
              <p:spPr bwMode="auto">
                <a:xfrm>
                  <a:off x="1796" y="630"/>
                  <a:ext cx="90" cy="74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1" name="Oval 6025"/>
                <p:cNvSpPr>
                  <a:spLocks noChangeArrowheads="1"/>
                </p:cNvSpPr>
                <p:nvPr/>
              </p:nvSpPr>
              <p:spPr bwMode="auto">
                <a:xfrm>
                  <a:off x="1798" y="632"/>
                  <a:ext cx="86" cy="70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2" name="Oval 6026"/>
                <p:cNvSpPr>
                  <a:spLocks noChangeArrowheads="1"/>
                </p:cNvSpPr>
                <p:nvPr/>
              </p:nvSpPr>
              <p:spPr bwMode="auto">
                <a:xfrm>
                  <a:off x="1800" y="634"/>
                  <a:ext cx="84" cy="68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3" name="Oval 6027"/>
                <p:cNvSpPr>
                  <a:spLocks noChangeArrowheads="1"/>
                </p:cNvSpPr>
                <p:nvPr/>
              </p:nvSpPr>
              <p:spPr bwMode="auto">
                <a:xfrm>
                  <a:off x="1802" y="636"/>
                  <a:ext cx="80" cy="64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4" name="Oval 6028"/>
                <p:cNvSpPr>
                  <a:spLocks noChangeArrowheads="1"/>
                </p:cNvSpPr>
                <p:nvPr/>
              </p:nvSpPr>
              <p:spPr bwMode="auto">
                <a:xfrm>
                  <a:off x="1804" y="636"/>
                  <a:ext cx="76" cy="64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5" name="Oval 6029"/>
                <p:cNvSpPr>
                  <a:spLocks noChangeArrowheads="1"/>
                </p:cNvSpPr>
                <p:nvPr/>
              </p:nvSpPr>
              <p:spPr bwMode="auto">
                <a:xfrm>
                  <a:off x="1806" y="638"/>
                  <a:ext cx="72" cy="60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6" name="Oval 6030"/>
                <p:cNvSpPr>
                  <a:spLocks noChangeArrowheads="1"/>
                </p:cNvSpPr>
                <p:nvPr/>
              </p:nvSpPr>
              <p:spPr bwMode="auto">
                <a:xfrm>
                  <a:off x="1808" y="640"/>
                  <a:ext cx="68" cy="56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7" name="Oval 6031"/>
                <p:cNvSpPr>
                  <a:spLocks noChangeArrowheads="1"/>
                </p:cNvSpPr>
                <p:nvPr/>
              </p:nvSpPr>
              <p:spPr bwMode="auto">
                <a:xfrm>
                  <a:off x="1810" y="642"/>
                  <a:ext cx="64" cy="52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8" name="Oval 6032"/>
                <p:cNvSpPr>
                  <a:spLocks noChangeArrowheads="1"/>
                </p:cNvSpPr>
                <p:nvPr/>
              </p:nvSpPr>
              <p:spPr bwMode="auto">
                <a:xfrm>
                  <a:off x="1812" y="644"/>
                  <a:ext cx="60" cy="48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29" name="Oval 6033"/>
                <p:cNvSpPr>
                  <a:spLocks noChangeArrowheads="1"/>
                </p:cNvSpPr>
                <p:nvPr/>
              </p:nvSpPr>
              <p:spPr bwMode="auto">
                <a:xfrm>
                  <a:off x="1814" y="644"/>
                  <a:ext cx="56" cy="4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0" name="Oval 6034"/>
                <p:cNvSpPr>
                  <a:spLocks noChangeArrowheads="1"/>
                </p:cNvSpPr>
                <p:nvPr/>
              </p:nvSpPr>
              <p:spPr bwMode="auto">
                <a:xfrm>
                  <a:off x="1816" y="646"/>
                  <a:ext cx="52" cy="4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1" name="Oval 6035"/>
                <p:cNvSpPr>
                  <a:spLocks noChangeArrowheads="1"/>
                </p:cNvSpPr>
                <p:nvPr/>
              </p:nvSpPr>
              <p:spPr bwMode="auto">
                <a:xfrm>
                  <a:off x="1818" y="648"/>
                  <a:ext cx="48" cy="40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2" name="Oval 6036"/>
                <p:cNvSpPr>
                  <a:spLocks noChangeArrowheads="1"/>
                </p:cNvSpPr>
                <p:nvPr/>
              </p:nvSpPr>
              <p:spPr bwMode="auto">
                <a:xfrm>
                  <a:off x="1820" y="650"/>
                  <a:ext cx="44" cy="3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3" name="Oval 6037"/>
                <p:cNvSpPr>
                  <a:spLocks noChangeArrowheads="1"/>
                </p:cNvSpPr>
                <p:nvPr/>
              </p:nvSpPr>
              <p:spPr bwMode="auto">
                <a:xfrm>
                  <a:off x="1822" y="652"/>
                  <a:ext cx="40" cy="32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4" name="Oval 6038"/>
                <p:cNvSpPr>
                  <a:spLocks noChangeArrowheads="1"/>
                </p:cNvSpPr>
                <p:nvPr/>
              </p:nvSpPr>
              <p:spPr bwMode="auto">
                <a:xfrm>
                  <a:off x="1824" y="652"/>
                  <a:ext cx="36" cy="32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5" name="Oval 6039"/>
                <p:cNvSpPr>
                  <a:spLocks noChangeArrowheads="1"/>
                </p:cNvSpPr>
                <p:nvPr/>
              </p:nvSpPr>
              <p:spPr bwMode="auto">
                <a:xfrm>
                  <a:off x="1826" y="654"/>
                  <a:ext cx="32" cy="28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6" name="Oval 6040"/>
                <p:cNvSpPr>
                  <a:spLocks noChangeArrowheads="1"/>
                </p:cNvSpPr>
                <p:nvPr/>
              </p:nvSpPr>
              <p:spPr bwMode="auto">
                <a:xfrm>
                  <a:off x="1828" y="656"/>
                  <a:ext cx="30" cy="24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7" name="Oval 6041"/>
                <p:cNvSpPr>
                  <a:spLocks noChangeArrowheads="1"/>
                </p:cNvSpPr>
                <p:nvPr/>
              </p:nvSpPr>
              <p:spPr bwMode="auto">
                <a:xfrm>
                  <a:off x="1830" y="658"/>
                  <a:ext cx="26" cy="22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8" name="Oval 6042"/>
                <p:cNvSpPr>
                  <a:spLocks noChangeArrowheads="1"/>
                </p:cNvSpPr>
                <p:nvPr/>
              </p:nvSpPr>
              <p:spPr bwMode="auto">
                <a:xfrm>
                  <a:off x="1832" y="660"/>
                  <a:ext cx="22" cy="18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39" name="Oval 6043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18" cy="1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40" name="Oval 6044"/>
                <p:cNvSpPr>
                  <a:spLocks noChangeArrowheads="1"/>
                </p:cNvSpPr>
                <p:nvPr/>
              </p:nvSpPr>
              <p:spPr bwMode="auto">
                <a:xfrm>
                  <a:off x="1836" y="662"/>
                  <a:ext cx="14" cy="1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41" name="Oval 6045"/>
                <p:cNvSpPr>
                  <a:spLocks noChangeArrowheads="1"/>
                </p:cNvSpPr>
                <p:nvPr/>
              </p:nvSpPr>
              <p:spPr bwMode="auto">
                <a:xfrm>
                  <a:off x="1838" y="664"/>
                  <a:ext cx="10" cy="1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42" name="Oval 6046"/>
                <p:cNvSpPr>
                  <a:spLocks noChangeArrowheads="1"/>
                </p:cNvSpPr>
                <p:nvPr/>
              </p:nvSpPr>
              <p:spPr bwMode="auto">
                <a:xfrm>
                  <a:off x="1840" y="666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143" name="Group 6047"/>
              <p:cNvGrpSpPr>
                <a:grpSpLocks/>
              </p:cNvGrpSpPr>
              <p:nvPr/>
            </p:nvGrpSpPr>
            <p:grpSpPr bwMode="auto">
              <a:xfrm>
                <a:off x="1786" y="622"/>
                <a:ext cx="98" cy="78"/>
                <a:chOff x="1786" y="622"/>
                <a:chExt cx="98" cy="78"/>
              </a:xfrm>
            </p:grpSpPr>
            <p:sp>
              <p:nvSpPr>
                <p:cNvPr id="1930144" name="Oval 6048"/>
                <p:cNvSpPr>
                  <a:spLocks noChangeArrowheads="1"/>
                </p:cNvSpPr>
                <p:nvPr/>
              </p:nvSpPr>
              <p:spPr bwMode="auto">
                <a:xfrm>
                  <a:off x="1786" y="622"/>
                  <a:ext cx="98" cy="78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45" name="Oval 6049"/>
                <p:cNvSpPr>
                  <a:spLocks noChangeArrowheads="1"/>
                </p:cNvSpPr>
                <p:nvPr/>
              </p:nvSpPr>
              <p:spPr bwMode="auto">
                <a:xfrm>
                  <a:off x="1790" y="624"/>
                  <a:ext cx="90" cy="74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46" name="Oval 6050"/>
                <p:cNvSpPr>
                  <a:spLocks noChangeArrowheads="1"/>
                </p:cNvSpPr>
                <p:nvPr/>
              </p:nvSpPr>
              <p:spPr bwMode="auto">
                <a:xfrm>
                  <a:off x="1792" y="626"/>
                  <a:ext cx="86" cy="70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47" name="Oval 6051"/>
                <p:cNvSpPr>
                  <a:spLocks noChangeArrowheads="1"/>
                </p:cNvSpPr>
                <p:nvPr/>
              </p:nvSpPr>
              <p:spPr bwMode="auto">
                <a:xfrm>
                  <a:off x="1794" y="628"/>
                  <a:ext cx="82" cy="66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48" name="Oval 6052"/>
                <p:cNvSpPr>
                  <a:spLocks noChangeArrowheads="1"/>
                </p:cNvSpPr>
                <p:nvPr/>
              </p:nvSpPr>
              <p:spPr bwMode="auto">
                <a:xfrm>
                  <a:off x="1796" y="630"/>
                  <a:ext cx="78" cy="62"/>
                </a:xfrm>
                <a:prstGeom prst="ellipse">
                  <a:avLst/>
                </a:prstGeom>
                <a:solidFill>
                  <a:srgbClr val="484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49" name="Oval 6053"/>
                <p:cNvSpPr>
                  <a:spLocks noChangeArrowheads="1"/>
                </p:cNvSpPr>
                <p:nvPr/>
              </p:nvSpPr>
              <p:spPr bwMode="auto">
                <a:xfrm>
                  <a:off x="1798" y="630"/>
                  <a:ext cx="74" cy="62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0" name="Oval 6054"/>
                <p:cNvSpPr>
                  <a:spLocks noChangeArrowheads="1"/>
                </p:cNvSpPr>
                <p:nvPr/>
              </p:nvSpPr>
              <p:spPr bwMode="auto">
                <a:xfrm>
                  <a:off x="1800" y="632"/>
                  <a:ext cx="72" cy="60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1" name="Oval 6055"/>
                <p:cNvSpPr>
                  <a:spLocks noChangeArrowheads="1"/>
                </p:cNvSpPr>
                <p:nvPr/>
              </p:nvSpPr>
              <p:spPr bwMode="auto">
                <a:xfrm>
                  <a:off x="1802" y="634"/>
                  <a:ext cx="68" cy="56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2" name="Oval 6056"/>
                <p:cNvSpPr>
                  <a:spLocks noChangeArrowheads="1"/>
                </p:cNvSpPr>
                <p:nvPr/>
              </p:nvSpPr>
              <p:spPr bwMode="auto">
                <a:xfrm>
                  <a:off x="1804" y="636"/>
                  <a:ext cx="64" cy="52"/>
                </a:xfrm>
                <a:prstGeom prst="ellipse">
                  <a:avLst/>
                </a:prstGeom>
                <a:solidFill>
                  <a:srgbClr val="7F7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3" name="Oval 6057"/>
                <p:cNvSpPr>
                  <a:spLocks noChangeArrowheads="1"/>
                </p:cNvSpPr>
                <p:nvPr/>
              </p:nvSpPr>
              <p:spPr bwMode="auto">
                <a:xfrm>
                  <a:off x="1806" y="638"/>
                  <a:ext cx="60" cy="48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4" name="Oval 6058"/>
                <p:cNvSpPr>
                  <a:spLocks noChangeArrowheads="1"/>
                </p:cNvSpPr>
                <p:nvPr/>
              </p:nvSpPr>
              <p:spPr bwMode="auto">
                <a:xfrm>
                  <a:off x="1808" y="638"/>
                  <a:ext cx="56" cy="48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5" name="Oval 6059"/>
                <p:cNvSpPr>
                  <a:spLocks noChangeArrowheads="1"/>
                </p:cNvSpPr>
                <p:nvPr/>
              </p:nvSpPr>
              <p:spPr bwMode="auto">
                <a:xfrm>
                  <a:off x="1810" y="640"/>
                  <a:ext cx="52" cy="44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6" name="Oval 6060"/>
                <p:cNvSpPr>
                  <a:spLocks noChangeArrowheads="1"/>
                </p:cNvSpPr>
                <p:nvPr/>
              </p:nvSpPr>
              <p:spPr bwMode="auto">
                <a:xfrm>
                  <a:off x="1812" y="642"/>
                  <a:ext cx="48" cy="40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7" name="Oval 6061"/>
                <p:cNvSpPr>
                  <a:spLocks noChangeArrowheads="1"/>
                </p:cNvSpPr>
                <p:nvPr/>
              </p:nvSpPr>
              <p:spPr bwMode="auto">
                <a:xfrm>
                  <a:off x="1814" y="644"/>
                  <a:ext cx="44" cy="36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8" name="Oval 6062"/>
                <p:cNvSpPr>
                  <a:spLocks noChangeArrowheads="1"/>
                </p:cNvSpPr>
                <p:nvPr/>
              </p:nvSpPr>
              <p:spPr bwMode="auto">
                <a:xfrm>
                  <a:off x="1816" y="646"/>
                  <a:ext cx="40" cy="32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59" name="Oval 6063"/>
                <p:cNvSpPr>
                  <a:spLocks noChangeArrowheads="1"/>
                </p:cNvSpPr>
                <p:nvPr/>
              </p:nvSpPr>
              <p:spPr bwMode="auto">
                <a:xfrm>
                  <a:off x="1818" y="646"/>
                  <a:ext cx="36" cy="3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60" name="Oval 6064"/>
                <p:cNvSpPr>
                  <a:spLocks noChangeArrowheads="1"/>
                </p:cNvSpPr>
                <p:nvPr/>
              </p:nvSpPr>
              <p:spPr bwMode="auto">
                <a:xfrm>
                  <a:off x="1820" y="648"/>
                  <a:ext cx="32" cy="28"/>
                </a:xfrm>
                <a:prstGeom prst="ellipse">
                  <a:avLst/>
                </a:prstGeom>
                <a:solidFill>
                  <a:srgbClr val="DCD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61" name="Oval 6065"/>
                <p:cNvSpPr>
                  <a:spLocks noChangeArrowheads="1"/>
                </p:cNvSpPr>
                <p:nvPr/>
              </p:nvSpPr>
              <p:spPr bwMode="auto">
                <a:xfrm>
                  <a:off x="1822" y="650"/>
                  <a:ext cx="28" cy="2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62" name="Oval 6066"/>
                <p:cNvSpPr>
                  <a:spLocks noChangeArrowheads="1"/>
                </p:cNvSpPr>
                <p:nvPr/>
              </p:nvSpPr>
              <p:spPr bwMode="auto">
                <a:xfrm>
                  <a:off x="1824" y="652"/>
                  <a:ext cx="26" cy="22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63" name="Oval 6067"/>
                <p:cNvSpPr>
                  <a:spLocks noChangeArrowheads="1"/>
                </p:cNvSpPr>
                <p:nvPr/>
              </p:nvSpPr>
              <p:spPr bwMode="auto">
                <a:xfrm>
                  <a:off x="1826" y="654"/>
                  <a:ext cx="22" cy="18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64" name="Oval 6068"/>
                <p:cNvSpPr>
                  <a:spLocks noChangeArrowheads="1"/>
                </p:cNvSpPr>
                <p:nvPr/>
              </p:nvSpPr>
              <p:spPr bwMode="auto">
                <a:xfrm>
                  <a:off x="1828" y="654"/>
                  <a:ext cx="18" cy="18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65" name="Oval 6069"/>
                <p:cNvSpPr>
                  <a:spLocks noChangeArrowheads="1"/>
                </p:cNvSpPr>
                <p:nvPr/>
              </p:nvSpPr>
              <p:spPr bwMode="auto">
                <a:xfrm>
                  <a:off x="1830" y="656"/>
                  <a:ext cx="14" cy="1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66" name="Oval 6070"/>
                <p:cNvSpPr>
                  <a:spLocks noChangeArrowheads="1"/>
                </p:cNvSpPr>
                <p:nvPr/>
              </p:nvSpPr>
              <p:spPr bwMode="auto">
                <a:xfrm>
                  <a:off x="1832" y="658"/>
                  <a:ext cx="10" cy="10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67" name="Oval 6071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6" cy="6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168" name="Group 6072"/>
              <p:cNvGrpSpPr>
                <a:grpSpLocks/>
              </p:cNvGrpSpPr>
              <p:nvPr/>
            </p:nvGrpSpPr>
            <p:grpSpPr bwMode="auto">
              <a:xfrm>
                <a:off x="1798" y="622"/>
                <a:ext cx="74" cy="78"/>
                <a:chOff x="1798" y="622"/>
                <a:chExt cx="74" cy="78"/>
              </a:xfrm>
            </p:grpSpPr>
            <p:sp>
              <p:nvSpPr>
                <p:cNvPr id="1930169" name="Oval 6073"/>
                <p:cNvSpPr>
                  <a:spLocks noChangeArrowheads="1"/>
                </p:cNvSpPr>
                <p:nvPr/>
              </p:nvSpPr>
              <p:spPr bwMode="auto">
                <a:xfrm>
                  <a:off x="1798" y="622"/>
                  <a:ext cx="74" cy="78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0" name="Oval 6074"/>
                <p:cNvSpPr>
                  <a:spLocks noChangeArrowheads="1"/>
                </p:cNvSpPr>
                <p:nvPr/>
              </p:nvSpPr>
              <p:spPr bwMode="auto">
                <a:xfrm>
                  <a:off x="1800" y="626"/>
                  <a:ext cx="70" cy="70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1" name="Oval 6075"/>
                <p:cNvSpPr>
                  <a:spLocks noChangeArrowheads="1"/>
                </p:cNvSpPr>
                <p:nvPr/>
              </p:nvSpPr>
              <p:spPr bwMode="auto">
                <a:xfrm>
                  <a:off x="1802" y="628"/>
                  <a:ext cx="66" cy="66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2" name="Oval 6076"/>
                <p:cNvSpPr>
                  <a:spLocks noChangeArrowheads="1"/>
                </p:cNvSpPr>
                <p:nvPr/>
              </p:nvSpPr>
              <p:spPr bwMode="auto">
                <a:xfrm>
                  <a:off x="1804" y="630"/>
                  <a:ext cx="62" cy="62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3" name="Oval 6077"/>
                <p:cNvSpPr>
                  <a:spLocks noChangeArrowheads="1"/>
                </p:cNvSpPr>
                <p:nvPr/>
              </p:nvSpPr>
              <p:spPr bwMode="auto">
                <a:xfrm>
                  <a:off x="1806" y="632"/>
                  <a:ext cx="58" cy="60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4" name="Oval 6078"/>
                <p:cNvSpPr>
                  <a:spLocks noChangeArrowheads="1"/>
                </p:cNvSpPr>
                <p:nvPr/>
              </p:nvSpPr>
              <p:spPr bwMode="auto">
                <a:xfrm>
                  <a:off x="1808" y="634"/>
                  <a:ext cx="56" cy="56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5" name="Oval 6079"/>
                <p:cNvSpPr>
                  <a:spLocks noChangeArrowheads="1"/>
                </p:cNvSpPr>
                <p:nvPr/>
              </p:nvSpPr>
              <p:spPr bwMode="auto">
                <a:xfrm>
                  <a:off x="1810" y="636"/>
                  <a:ext cx="52" cy="52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6" name="Oval 6080"/>
                <p:cNvSpPr>
                  <a:spLocks noChangeArrowheads="1"/>
                </p:cNvSpPr>
                <p:nvPr/>
              </p:nvSpPr>
              <p:spPr bwMode="auto">
                <a:xfrm>
                  <a:off x="1812" y="638"/>
                  <a:ext cx="48" cy="48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7" name="Oval 6081"/>
                <p:cNvSpPr>
                  <a:spLocks noChangeArrowheads="1"/>
                </p:cNvSpPr>
                <p:nvPr/>
              </p:nvSpPr>
              <p:spPr bwMode="auto">
                <a:xfrm>
                  <a:off x="1814" y="640"/>
                  <a:ext cx="44" cy="44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8" name="Oval 6082"/>
                <p:cNvSpPr>
                  <a:spLocks noChangeArrowheads="1"/>
                </p:cNvSpPr>
                <p:nvPr/>
              </p:nvSpPr>
              <p:spPr bwMode="auto">
                <a:xfrm>
                  <a:off x="1816" y="642"/>
                  <a:ext cx="40" cy="40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79" name="Oval 6083"/>
                <p:cNvSpPr>
                  <a:spLocks noChangeArrowheads="1"/>
                </p:cNvSpPr>
                <p:nvPr/>
              </p:nvSpPr>
              <p:spPr bwMode="auto">
                <a:xfrm>
                  <a:off x="1818" y="644"/>
                  <a:ext cx="36" cy="36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80" name="Oval 6084"/>
                <p:cNvSpPr>
                  <a:spLocks noChangeArrowheads="1"/>
                </p:cNvSpPr>
                <p:nvPr/>
              </p:nvSpPr>
              <p:spPr bwMode="auto">
                <a:xfrm>
                  <a:off x="1820" y="646"/>
                  <a:ext cx="32" cy="32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81" name="Oval 6085"/>
                <p:cNvSpPr>
                  <a:spLocks noChangeArrowheads="1"/>
                </p:cNvSpPr>
                <p:nvPr/>
              </p:nvSpPr>
              <p:spPr bwMode="auto">
                <a:xfrm>
                  <a:off x="1822" y="648"/>
                  <a:ext cx="28" cy="28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82" name="Oval 6086"/>
                <p:cNvSpPr>
                  <a:spLocks noChangeArrowheads="1"/>
                </p:cNvSpPr>
                <p:nvPr/>
              </p:nvSpPr>
              <p:spPr bwMode="auto">
                <a:xfrm>
                  <a:off x="1824" y="650"/>
                  <a:ext cx="24" cy="24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83" name="Oval 6087"/>
                <p:cNvSpPr>
                  <a:spLocks noChangeArrowheads="1"/>
                </p:cNvSpPr>
                <p:nvPr/>
              </p:nvSpPr>
              <p:spPr bwMode="auto">
                <a:xfrm>
                  <a:off x="1826" y="652"/>
                  <a:ext cx="20" cy="22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84" name="Oval 6088"/>
                <p:cNvSpPr>
                  <a:spLocks noChangeArrowheads="1"/>
                </p:cNvSpPr>
                <p:nvPr/>
              </p:nvSpPr>
              <p:spPr bwMode="auto">
                <a:xfrm>
                  <a:off x="1828" y="654"/>
                  <a:ext cx="18" cy="18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85" name="Oval 6089"/>
                <p:cNvSpPr>
                  <a:spLocks noChangeArrowheads="1"/>
                </p:cNvSpPr>
                <p:nvPr/>
              </p:nvSpPr>
              <p:spPr bwMode="auto">
                <a:xfrm>
                  <a:off x="1830" y="656"/>
                  <a:ext cx="14" cy="1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86" name="Oval 6090"/>
                <p:cNvSpPr>
                  <a:spLocks noChangeArrowheads="1"/>
                </p:cNvSpPr>
                <p:nvPr/>
              </p:nvSpPr>
              <p:spPr bwMode="auto">
                <a:xfrm>
                  <a:off x="1832" y="658"/>
                  <a:ext cx="10" cy="10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87" name="Oval 6091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6" cy="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188" name="Group 6092"/>
              <p:cNvGrpSpPr>
                <a:grpSpLocks/>
              </p:cNvGrpSpPr>
              <p:nvPr/>
            </p:nvGrpSpPr>
            <p:grpSpPr bwMode="auto">
              <a:xfrm>
                <a:off x="1754" y="576"/>
                <a:ext cx="334" cy="334"/>
                <a:chOff x="1754" y="576"/>
                <a:chExt cx="334" cy="334"/>
              </a:xfrm>
            </p:grpSpPr>
            <p:sp>
              <p:nvSpPr>
                <p:cNvPr id="1930189" name="Oval 6093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334" cy="334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0" name="Oval 6094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326" cy="326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1" name="Oval 6095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322" cy="322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2" name="Oval 6096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318" cy="318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3" name="Oval 6097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314" cy="314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4" name="Oval 6098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310" cy="310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5" name="Oval 6099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306" cy="306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6" name="Oval 6100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302" cy="30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7" name="Oval 6101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98" cy="298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8" name="Oval 6102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94" cy="294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199" name="Oval 6103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90" cy="290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0" name="Oval 6104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86" cy="286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1" name="Oval 6105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82" cy="282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2" name="Oval 6106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78" cy="27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3" name="Oval 6107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74" cy="27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4" name="Oval 6108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70" cy="27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5" name="Oval 6109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66" cy="26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6" name="Oval 6110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62" cy="26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7" name="Oval 6111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58" cy="258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8" name="Oval 6112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54" cy="254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09" name="Oval 6113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52" cy="252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0" name="Oval 6114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248" cy="248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1" name="Oval 6115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244" cy="244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2" name="Oval 6116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240" cy="240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3" name="Oval 6117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236" cy="236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4" name="Oval 6118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232" cy="232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5" name="Oval 6119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228" cy="22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6" name="Oval 6120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224" cy="224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7" name="Oval 6121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220" cy="22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8" name="Oval 6122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216" cy="21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19" name="Oval 6123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212" cy="21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0" name="Oval 6124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208" cy="208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1" name="Oval 6125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204" cy="204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2" name="Oval 6126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200" cy="200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3" name="Oval 6127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96" cy="196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4" name="Oval 6128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92" cy="192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5" name="Oval 6129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88" cy="188"/>
                </a:xfrm>
                <a:prstGeom prst="ellipse">
                  <a:avLst/>
                </a:prstGeom>
                <a:solidFill>
                  <a:srgbClr val="9F9F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6" name="Oval 6130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84" cy="184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7" name="Oval 6131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80" cy="180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8" name="Oval 6132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76" cy="176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29" name="Oval 6133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72" cy="172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0" name="Oval 6134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68" cy="168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1" name="Oval 6135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64" cy="164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2" name="Oval 6136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60" cy="160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3" name="Oval 6137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56" cy="156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4" name="Oval 6138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52" cy="15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5" name="Oval 6139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148" cy="148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6" name="Oval 6140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144" cy="144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7" name="Oval 6141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140" cy="140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8" name="Oval 6142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136" cy="136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39" name="Oval 6143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132" cy="132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0" name="Oval 6144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128" cy="128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1" name="Oval 6145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124" cy="124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2" name="Oval 6146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120" cy="12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3" name="Oval 6147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116" cy="116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4" name="Oval 6148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112" cy="11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5" name="Oval 6149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108" cy="108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6" name="Oval 6150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104" cy="104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7" name="Oval 6151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100" cy="100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8" name="Oval 6152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96" cy="9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49" name="Oval 6153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92" cy="92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0" name="Oval 6154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88" cy="8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1" name="Oval 6155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86" cy="86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2" name="Oval 6156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82" cy="8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3" name="Oval 6157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78" cy="7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4" name="Oval 6158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74" cy="7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5" name="Oval 6159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70" cy="70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6" name="Oval 6160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66" cy="6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7" name="Oval 6161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62" cy="62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8" name="Oval 6162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58" cy="5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59" name="Oval 6163"/>
                <p:cNvSpPr>
                  <a:spLocks noChangeArrowheads="1"/>
                </p:cNvSpPr>
                <p:nvPr/>
              </p:nvSpPr>
              <p:spPr bwMode="auto">
                <a:xfrm>
                  <a:off x="1896" y="718"/>
                  <a:ext cx="54" cy="54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0" name="Oval 6164"/>
                <p:cNvSpPr>
                  <a:spLocks noChangeArrowheads="1"/>
                </p:cNvSpPr>
                <p:nvPr/>
              </p:nvSpPr>
              <p:spPr bwMode="auto">
                <a:xfrm>
                  <a:off x="1898" y="720"/>
                  <a:ext cx="50" cy="5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1" name="Oval 6165"/>
                <p:cNvSpPr>
                  <a:spLocks noChangeArrowheads="1"/>
                </p:cNvSpPr>
                <p:nvPr/>
              </p:nvSpPr>
              <p:spPr bwMode="auto">
                <a:xfrm>
                  <a:off x="1900" y="722"/>
                  <a:ext cx="46" cy="4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2" name="Oval 6166"/>
                <p:cNvSpPr>
                  <a:spLocks noChangeArrowheads="1"/>
                </p:cNvSpPr>
                <p:nvPr/>
              </p:nvSpPr>
              <p:spPr bwMode="auto">
                <a:xfrm>
                  <a:off x="1902" y="724"/>
                  <a:ext cx="42" cy="42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3" name="Oval 6167"/>
                <p:cNvSpPr>
                  <a:spLocks noChangeArrowheads="1"/>
                </p:cNvSpPr>
                <p:nvPr/>
              </p:nvSpPr>
              <p:spPr bwMode="auto">
                <a:xfrm>
                  <a:off x="1904" y="726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4" name="Oval 6168"/>
                <p:cNvSpPr>
                  <a:spLocks noChangeArrowheads="1"/>
                </p:cNvSpPr>
                <p:nvPr/>
              </p:nvSpPr>
              <p:spPr bwMode="auto">
                <a:xfrm>
                  <a:off x="1906" y="728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5" name="Oval 6169"/>
                <p:cNvSpPr>
                  <a:spLocks noChangeArrowheads="1"/>
                </p:cNvSpPr>
                <p:nvPr/>
              </p:nvSpPr>
              <p:spPr bwMode="auto">
                <a:xfrm>
                  <a:off x="1908" y="730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6" name="Oval 6170"/>
                <p:cNvSpPr>
                  <a:spLocks noChangeArrowheads="1"/>
                </p:cNvSpPr>
                <p:nvPr/>
              </p:nvSpPr>
              <p:spPr bwMode="auto">
                <a:xfrm>
                  <a:off x="1910" y="732"/>
                  <a:ext cx="26" cy="2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7" name="Oval 6171"/>
                <p:cNvSpPr>
                  <a:spLocks noChangeArrowheads="1"/>
                </p:cNvSpPr>
                <p:nvPr/>
              </p:nvSpPr>
              <p:spPr bwMode="auto">
                <a:xfrm>
                  <a:off x="1912" y="734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8" name="Oval 6172"/>
                <p:cNvSpPr>
                  <a:spLocks noChangeArrowheads="1"/>
                </p:cNvSpPr>
                <p:nvPr/>
              </p:nvSpPr>
              <p:spPr bwMode="auto">
                <a:xfrm>
                  <a:off x="1914" y="736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69" name="Oval 6173"/>
                <p:cNvSpPr>
                  <a:spLocks noChangeArrowheads="1"/>
                </p:cNvSpPr>
                <p:nvPr/>
              </p:nvSpPr>
              <p:spPr bwMode="auto">
                <a:xfrm>
                  <a:off x="1916" y="738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70" name="Oval 6174"/>
                <p:cNvSpPr>
                  <a:spLocks noChangeArrowheads="1"/>
                </p:cNvSpPr>
                <p:nvPr/>
              </p:nvSpPr>
              <p:spPr bwMode="auto">
                <a:xfrm>
                  <a:off x="1918" y="740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71" name="Oval 6175"/>
                <p:cNvSpPr>
                  <a:spLocks noChangeArrowheads="1"/>
                </p:cNvSpPr>
                <p:nvPr/>
              </p:nvSpPr>
              <p:spPr bwMode="auto">
                <a:xfrm>
                  <a:off x="1920" y="74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</p:grpSp>
        <p:sp>
          <p:nvSpPr>
            <p:cNvPr id="1930272" name="Rectangle 6176"/>
            <p:cNvSpPr>
              <a:spLocks noChangeArrowheads="1"/>
            </p:cNvSpPr>
            <p:nvPr/>
          </p:nvSpPr>
          <p:spPr bwMode="auto">
            <a:xfrm>
              <a:off x="4798" y="2930"/>
              <a:ext cx="31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30273" name="Rectangle 6177"/>
            <p:cNvSpPr>
              <a:spLocks noChangeArrowheads="1"/>
            </p:cNvSpPr>
            <p:nvPr/>
          </p:nvSpPr>
          <p:spPr bwMode="auto">
            <a:xfrm>
              <a:off x="4856" y="2972"/>
              <a:ext cx="14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800">
                  <a:solidFill>
                    <a:srgbClr val="000000"/>
                  </a:solidFill>
                </a:rPr>
                <a:t>Fe</a:t>
              </a:r>
              <a:endParaRPr lang="de-DE" sz="2800"/>
            </a:p>
          </p:txBody>
        </p:sp>
      </p:grpSp>
      <p:grpSp>
        <p:nvGrpSpPr>
          <p:cNvPr id="1930275" name="Group 6179"/>
          <p:cNvGrpSpPr>
            <a:grpSpLocks/>
          </p:cNvGrpSpPr>
          <p:nvPr/>
        </p:nvGrpSpPr>
        <p:grpSpPr bwMode="auto">
          <a:xfrm>
            <a:off x="8099425" y="4419600"/>
            <a:ext cx="876300" cy="860425"/>
            <a:chOff x="4760" y="2902"/>
            <a:chExt cx="368" cy="358"/>
          </a:xfrm>
        </p:grpSpPr>
        <p:grpSp>
          <p:nvGrpSpPr>
            <p:cNvPr id="1930276" name="Group 6180"/>
            <p:cNvGrpSpPr>
              <a:grpSpLocks/>
            </p:cNvGrpSpPr>
            <p:nvPr/>
          </p:nvGrpSpPr>
          <p:grpSpPr bwMode="auto">
            <a:xfrm>
              <a:off x="4760" y="2902"/>
              <a:ext cx="368" cy="358"/>
              <a:chOff x="1736" y="558"/>
              <a:chExt cx="368" cy="358"/>
            </a:xfrm>
          </p:grpSpPr>
          <p:grpSp>
            <p:nvGrpSpPr>
              <p:cNvPr id="1930277" name="Group 6181"/>
              <p:cNvGrpSpPr>
                <a:grpSpLocks/>
              </p:cNvGrpSpPr>
              <p:nvPr/>
            </p:nvGrpSpPr>
            <p:grpSpPr bwMode="auto">
              <a:xfrm>
                <a:off x="1736" y="558"/>
                <a:ext cx="368" cy="358"/>
                <a:chOff x="1736" y="558"/>
                <a:chExt cx="368" cy="358"/>
              </a:xfrm>
            </p:grpSpPr>
            <p:sp>
              <p:nvSpPr>
                <p:cNvPr id="1930278" name="Oval 6182"/>
                <p:cNvSpPr>
                  <a:spLocks noChangeArrowheads="1"/>
                </p:cNvSpPr>
                <p:nvPr/>
              </p:nvSpPr>
              <p:spPr bwMode="auto">
                <a:xfrm>
                  <a:off x="1736" y="558"/>
                  <a:ext cx="368" cy="358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79" name="Oval 6183"/>
                <p:cNvSpPr>
                  <a:spLocks noChangeArrowheads="1"/>
                </p:cNvSpPr>
                <p:nvPr/>
              </p:nvSpPr>
              <p:spPr bwMode="auto">
                <a:xfrm>
                  <a:off x="1738" y="560"/>
                  <a:ext cx="362" cy="354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0" name="Oval 6184"/>
                <p:cNvSpPr>
                  <a:spLocks noChangeArrowheads="1"/>
                </p:cNvSpPr>
                <p:nvPr/>
              </p:nvSpPr>
              <p:spPr bwMode="auto">
                <a:xfrm>
                  <a:off x="1740" y="562"/>
                  <a:ext cx="358" cy="350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1" name="Oval 6185"/>
                <p:cNvSpPr>
                  <a:spLocks noChangeArrowheads="1"/>
                </p:cNvSpPr>
                <p:nvPr/>
              </p:nvSpPr>
              <p:spPr bwMode="auto">
                <a:xfrm>
                  <a:off x="1742" y="564"/>
                  <a:ext cx="354" cy="346"/>
                </a:xfrm>
                <a:prstGeom prst="ellipse">
                  <a:avLst/>
                </a:prstGeom>
                <a:solidFill>
                  <a:srgbClr val="1818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2" name="Oval 6186"/>
                <p:cNvSpPr>
                  <a:spLocks noChangeArrowheads="1"/>
                </p:cNvSpPr>
                <p:nvPr/>
              </p:nvSpPr>
              <p:spPr bwMode="auto">
                <a:xfrm>
                  <a:off x="1744" y="566"/>
                  <a:ext cx="350" cy="342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3" name="Oval 6187"/>
                <p:cNvSpPr>
                  <a:spLocks noChangeArrowheads="1"/>
                </p:cNvSpPr>
                <p:nvPr/>
              </p:nvSpPr>
              <p:spPr bwMode="auto">
                <a:xfrm>
                  <a:off x="1746" y="568"/>
                  <a:ext cx="346" cy="338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4" name="Oval 6188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42" cy="334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5" name="Oval 6189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338" cy="330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6" name="Oval 6190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334" cy="326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7" name="Oval 6191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330" cy="322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8" name="Oval 6192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326" cy="318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89" name="Oval 6193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322" cy="314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0" name="Oval 6194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318" cy="310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1" name="Oval 6195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314" cy="306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2" name="Oval 6196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310" cy="302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3" name="Oval 6197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306" cy="298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4" name="Oval 6198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302" cy="294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5" name="Oval 6199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98" cy="290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6" name="Oval 6200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94" cy="28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7" name="Oval 6201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90" cy="28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8" name="Oval 6202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86" cy="278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299" name="Oval 6203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82" cy="274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0" name="Oval 6204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78" cy="270"/>
                </a:xfrm>
                <a:prstGeom prst="ellipse">
                  <a:avLst/>
                </a:prstGeom>
                <a:solidFill>
                  <a:srgbClr val="5C5C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1" name="Oval 6205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76" cy="268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2" name="Oval 6206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72" cy="264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3" name="Oval 6207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68" cy="260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4" name="Oval 6208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64" cy="25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5" name="Oval 6209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60" cy="252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6" name="Oval 6210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56" cy="248"/>
                </a:xfrm>
                <a:prstGeom prst="ellipse">
                  <a:avLst/>
                </a:prstGeom>
                <a:solidFill>
                  <a:srgbClr val="7373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7" name="Oval 6211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52" cy="244"/>
                </a:xfrm>
                <a:prstGeom prst="ellipse">
                  <a:avLst/>
                </a:prstGeom>
                <a:solidFill>
                  <a:srgbClr val="777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8" name="Oval 6212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48" cy="240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09" name="Oval 6213"/>
                <p:cNvSpPr>
                  <a:spLocks noChangeArrowheads="1"/>
                </p:cNvSpPr>
                <p:nvPr/>
              </p:nvSpPr>
              <p:spPr bwMode="auto">
                <a:xfrm>
                  <a:off x="1798" y="618"/>
                  <a:ext cx="244" cy="24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0" name="Oval 6214"/>
                <p:cNvSpPr>
                  <a:spLocks noChangeArrowheads="1"/>
                </p:cNvSpPr>
                <p:nvPr/>
              </p:nvSpPr>
              <p:spPr bwMode="auto">
                <a:xfrm>
                  <a:off x="1800" y="620"/>
                  <a:ext cx="240" cy="23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1" name="Oval 6215"/>
                <p:cNvSpPr>
                  <a:spLocks noChangeArrowheads="1"/>
                </p:cNvSpPr>
                <p:nvPr/>
              </p:nvSpPr>
              <p:spPr bwMode="auto">
                <a:xfrm>
                  <a:off x="1802" y="622"/>
                  <a:ext cx="236" cy="23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2" name="Oval 6216"/>
                <p:cNvSpPr>
                  <a:spLocks noChangeArrowheads="1"/>
                </p:cNvSpPr>
                <p:nvPr/>
              </p:nvSpPr>
              <p:spPr bwMode="auto">
                <a:xfrm>
                  <a:off x="1804" y="624"/>
                  <a:ext cx="232" cy="228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3" name="Oval 6217"/>
                <p:cNvSpPr>
                  <a:spLocks noChangeArrowheads="1"/>
                </p:cNvSpPr>
                <p:nvPr/>
              </p:nvSpPr>
              <p:spPr bwMode="auto">
                <a:xfrm>
                  <a:off x="1806" y="626"/>
                  <a:ext cx="228" cy="224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4" name="Oval 6218"/>
                <p:cNvSpPr>
                  <a:spLocks noChangeArrowheads="1"/>
                </p:cNvSpPr>
                <p:nvPr/>
              </p:nvSpPr>
              <p:spPr bwMode="auto">
                <a:xfrm>
                  <a:off x="1808" y="628"/>
                  <a:ext cx="224" cy="220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5" name="Oval 6219"/>
                <p:cNvSpPr>
                  <a:spLocks noChangeArrowheads="1"/>
                </p:cNvSpPr>
                <p:nvPr/>
              </p:nvSpPr>
              <p:spPr bwMode="auto">
                <a:xfrm>
                  <a:off x="1810" y="630"/>
                  <a:ext cx="220" cy="216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6" name="Oval 6220"/>
                <p:cNvSpPr>
                  <a:spLocks noChangeArrowheads="1"/>
                </p:cNvSpPr>
                <p:nvPr/>
              </p:nvSpPr>
              <p:spPr bwMode="auto">
                <a:xfrm>
                  <a:off x="1812" y="632"/>
                  <a:ext cx="216" cy="212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7" name="Oval 6221"/>
                <p:cNvSpPr>
                  <a:spLocks noChangeArrowheads="1"/>
                </p:cNvSpPr>
                <p:nvPr/>
              </p:nvSpPr>
              <p:spPr bwMode="auto">
                <a:xfrm>
                  <a:off x="1814" y="634"/>
                  <a:ext cx="212" cy="208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8" name="Oval 6222"/>
                <p:cNvSpPr>
                  <a:spLocks noChangeArrowheads="1"/>
                </p:cNvSpPr>
                <p:nvPr/>
              </p:nvSpPr>
              <p:spPr bwMode="auto">
                <a:xfrm>
                  <a:off x="1816" y="636"/>
                  <a:ext cx="208" cy="204"/>
                </a:xfrm>
                <a:prstGeom prst="ellipse">
                  <a:avLst/>
                </a:prstGeom>
                <a:solidFill>
                  <a:srgbClr val="9F9F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19" name="Oval 6223"/>
                <p:cNvSpPr>
                  <a:spLocks noChangeArrowheads="1"/>
                </p:cNvSpPr>
                <p:nvPr/>
              </p:nvSpPr>
              <p:spPr bwMode="auto">
                <a:xfrm>
                  <a:off x="1818" y="638"/>
                  <a:ext cx="204" cy="200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0" name="Oval 6224"/>
                <p:cNvSpPr>
                  <a:spLocks noChangeArrowheads="1"/>
                </p:cNvSpPr>
                <p:nvPr/>
              </p:nvSpPr>
              <p:spPr bwMode="auto">
                <a:xfrm>
                  <a:off x="1820" y="640"/>
                  <a:ext cx="200" cy="196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1" name="Oval 6225"/>
                <p:cNvSpPr>
                  <a:spLocks noChangeArrowheads="1"/>
                </p:cNvSpPr>
                <p:nvPr/>
              </p:nvSpPr>
              <p:spPr bwMode="auto">
                <a:xfrm>
                  <a:off x="1822" y="642"/>
                  <a:ext cx="196" cy="192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2" name="Oval 6226"/>
                <p:cNvSpPr>
                  <a:spLocks noChangeArrowheads="1"/>
                </p:cNvSpPr>
                <p:nvPr/>
              </p:nvSpPr>
              <p:spPr bwMode="auto">
                <a:xfrm>
                  <a:off x="1824" y="644"/>
                  <a:ext cx="192" cy="188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3" name="Oval 6227"/>
                <p:cNvSpPr>
                  <a:spLocks noChangeArrowheads="1"/>
                </p:cNvSpPr>
                <p:nvPr/>
              </p:nvSpPr>
              <p:spPr bwMode="auto">
                <a:xfrm>
                  <a:off x="1826" y="646"/>
                  <a:ext cx="188" cy="184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4" name="Oval 6228"/>
                <p:cNvSpPr>
                  <a:spLocks noChangeArrowheads="1"/>
                </p:cNvSpPr>
                <p:nvPr/>
              </p:nvSpPr>
              <p:spPr bwMode="auto">
                <a:xfrm>
                  <a:off x="1828" y="648"/>
                  <a:ext cx="184" cy="180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5" name="Oval 6229"/>
                <p:cNvSpPr>
                  <a:spLocks noChangeArrowheads="1"/>
                </p:cNvSpPr>
                <p:nvPr/>
              </p:nvSpPr>
              <p:spPr bwMode="auto">
                <a:xfrm>
                  <a:off x="1830" y="650"/>
                  <a:ext cx="180" cy="176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6" name="Oval 6230"/>
                <p:cNvSpPr>
                  <a:spLocks noChangeArrowheads="1"/>
                </p:cNvSpPr>
                <p:nvPr/>
              </p:nvSpPr>
              <p:spPr bwMode="auto">
                <a:xfrm>
                  <a:off x="1832" y="652"/>
                  <a:ext cx="176" cy="172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7" name="Oval 6231"/>
                <p:cNvSpPr>
                  <a:spLocks noChangeArrowheads="1"/>
                </p:cNvSpPr>
                <p:nvPr/>
              </p:nvSpPr>
              <p:spPr bwMode="auto">
                <a:xfrm>
                  <a:off x="1834" y="654"/>
                  <a:ext cx="172" cy="168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8" name="Oval 6232"/>
                <p:cNvSpPr>
                  <a:spLocks noChangeArrowheads="1"/>
                </p:cNvSpPr>
                <p:nvPr/>
              </p:nvSpPr>
              <p:spPr bwMode="auto">
                <a:xfrm>
                  <a:off x="1836" y="656"/>
                  <a:ext cx="168" cy="164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29" name="Oval 6233"/>
                <p:cNvSpPr>
                  <a:spLocks noChangeArrowheads="1"/>
                </p:cNvSpPr>
                <p:nvPr/>
              </p:nvSpPr>
              <p:spPr bwMode="auto">
                <a:xfrm>
                  <a:off x="1838" y="658"/>
                  <a:ext cx="164" cy="160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0" name="Oval 6234"/>
                <p:cNvSpPr>
                  <a:spLocks noChangeArrowheads="1"/>
                </p:cNvSpPr>
                <p:nvPr/>
              </p:nvSpPr>
              <p:spPr bwMode="auto">
                <a:xfrm>
                  <a:off x="1840" y="660"/>
                  <a:ext cx="160" cy="156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1" name="Oval 6235"/>
                <p:cNvSpPr>
                  <a:spLocks noChangeArrowheads="1"/>
                </p:cNvSpPr>
                <p:nvPr/>
              </p:nvSpPr>
              <p:spPr bwMode="auto">
                <a:xfrm>
                  <a:off x="1842" y="662"/>
                  <a:ext cx="156" cy="152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2" name="Oval 6236"/>
                <p:cNvSpPr>
                  <a:spLocks noChangeArrowheads="1"/>
                </p:cNvSpPr>
                <p:nvPr/>
              </p:nvSpPr>
              <p:spPr bwMode="auto">
                <a:xfrm>
                  <a:off x="1844" y="664"/>
                  <a:ext cx="152" cy="148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3" name="Oval 6237"/>
                <p:cNvSpPr>
                  <a:spLocks noChangeArrowheads="1"/>
                </p:cNvSpPr>
                <p:nvPr/>
              </p:nvSpPr>
              <p:spPr bwMode="auto">
                <a:xfrm>
                  <a:off x="1846" y="666"/>
                  <a:ext cx="148" cy="14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4" name="Oval 6238"/>
                <p:cNvSpPr>
                  <a:spLocks noChangeArrowheads="1"/>
                </p:cNvSpPr>
                <p:nvPr/>
              </p:nvSpPr>
              <p:spPr bwMode="auto">
                <a:xfrm>
                  <a:off x="1848" y="668"/>
                  <a:ext cx="144" cy="14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5" name="Oval 6239"/>
                <p:cNvSpPr>
                  <a:spLocks noChangeArrowheads="1"/>
                </p:cNvSpPr>
                <p:nvPr/>
              </p:nvSpPr>
              <p:spPr bwMode="auto">
                <a:xfrm>
                  <a:off x="1850" y="670"/>
                  <a:ext cx="140" cy="136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6" name="Oval 6240"/>
                <p:cNvSpPr>
                  <a:spLocks noChangeArrowheads="1"/>
                </p:cNvSpPr>
                <p:nvPr/>
              </p:nvSpPr>
              <p:spPr bwMode="auto">
                <a:xfrm>
                  <a:off x="1852" y="672"/>
                  <a:ext cx="136" cy="132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7" name="Oval 6241"/>
                <p:cNvSpPr>
                  <a:spLocks noChangeArrowheads="1"/>
                </p:cNvSpPr>
                <p:nvPr/>
              </p:nvSpPr>
              <p:spPr bwMode="auto">
                <a:xfrm>
                  <a:off x="1854" y="674"/>
                  <a:ext cx="132" cy="128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8" name="Oval 6242"/>
                <p:cNvSpPr>
                  <a:spLocks noChangeArrowheads="1"/>
                </p:cNvSpPr>
                <p:nvPr/>
              </p:nvSpPr>
              <p:spPr bwMode="auto">
                <a:xfrm>
                  <a:off x="1856" y="676"/>
                  <a:ext cx="128" cy="12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39" name="Oval 6243"/>
                <p:cNvSpPr>
                  <a:spLocks noChangeArrowheads="1"/>
                </p:cNvSpPr>
                <p:nvPr/>
              </p:nvSpPr>
              <p:spPr bwMode="auto">
                <a:xfrm>
                  <a:off x="1858" y="678"/>
                  <a:ext cx="124" cy="120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0" name="Oval 6244"/>
                <p:cNvSpPr>
                  <a:spLocks noChangeArrowheads="1"/>
                </p:cNvSpPr>
                <p:nvPr/>
              </p:nvSpPr>
              <p:spPr bwMode="auto">
                <a:xfrm>
                  <a:off x="1860" y="678"/>
                  <a:ext cx="120" cy="12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1" name="Oval 6245"/>
                <p:cNvSpPr>
                  <a:spLocks noChangeArrowheads="1"/>
                </p:cNvSpPr>
                <p:nvPr/>
              </p:nvSpPr>
              <p:spPr bwMode="auto">
                <a:xfrm>
                  <a:off x="1862" y="680"/>
                  <a:ext cx="116" cy="11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2" name="Oval 6246"/>
                <p:cNvSpPr>
                  <a:spLocks noChangeArrowheads="1"/>
                </p:cNvSpPr>
                <p:nvPr/>
              </p:nvSpPr>
              <p:spPr bwMode="auto">
                <a:xfrm>
                  <a:off x="1864" y="682"/>
                  <a:ext cx="112" cy="112"/>
                </a:xfrm>
                <a:prstGeom prst="ellipse">
                  <a:avLst/>
                </a:prstGeom>
                <a:solidFill>
                  <a:srgbClr val="E3E3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3" name="Oval 6247"/>
                <p:cNvSpPr>
                  <a:spLocks noChangeArrowheads="1"/>
                </p:cNvSpPr>
                <p:nvPr/>
              </p:nvSpPr>
              <p:spPr bwMode="auto">
                <a:xfrm>
                  <a:off x="1866" y="684"/>
                  <a:ext cx="108" cy="108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4" name="Oval 6248"/>
                <p:cNvSpPr>
                  <a:spLocks noChangeArrowheads="1"/>
                </p:cNvSpPr>
                <p:nvPr/>
              </p:nvSpPr>
              <p:spPr bwMode="auto">
                <a:xfrm>
                  <a:off x="1868" y="686"/>
                  <a:ext cx="104" cy="104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5" name="Oval 6249"/>
                <p:cNvSpPr>
                  <a:spLocks noChangeArrowheads="1"/>
                </p:cNvSpPr>
                <p:nvPr/>
              </p:nvSpPr>
              <p:spPr bwMode="auto">
                <a:xfrm>
                  <a:off x="1870" y="688"/>
                  <a:ext cx="100" cy="100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6" name="Oval 6250"/>
                <p:cNvSpPr>
                  <a:spLocks noChangeArrowheads="1"/>
                </p:cNvSpPr>
                <p:nvPr/>
              </p:nvSpPr>
              <p:spPr bwMode="auto">
                <a:xfrm>
                  <a:off x="1872" y="690"/>
                  <a:ext cx="96" cy="96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7" name="Oval 6251"/>
                <p:cNvSpPr>
                  <a:spLocks noChangeArrowheads="1"/>
                </p:cNvSpPr>
                <p:nvPr/>
              </p:nvSpPr>
              <p:spPr bwMode="auto">
                <a:xfrm>
                  <a:off x="1874" y="692"/>
                  <a:ext cx="94" cy="9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8" name="Oval 6252"/>
                <p:cNvSpPr>
                  <a:spLocks noChangeArrowheads="1"/>
                </p:cNvSpPr>
                <p:nvPr/>
              </p:nvSpPr>
              <p:spPr bwMode="auto">
                <a:xfrm>
                  <a:off x="1876" y="694"/>
                  <a:ext cx="90" cy="90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49" name="Oval 6253"/>
                <p:cNvSpPr>
                  <a:spLocks noChangeArrowheads="1"/>
                </p:cNvSpPr>
                <p:nvPr/>
              </p:nvSpPr>
              <p:spPr bwMode="auto">
                <a:xfrm>
                  <a:off x="1878" y="696"/>
                  <a:ext cx="86" cy="86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0" name="Oval 6254"/>
                <p:cNvSpPr>
                  <a:spLocks noChangeArrowheads="1"/>
                </p:cNvSpPr>
                <p:nvPr/>
              </p:nvSpPr>
              <p:spPr bwMode="auto">
                <a:xfrm>
                  <a:off x="1880" y="698"/>
                  <a:ext cx="82" cy="82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1" name="Oval 6255"/>
                <p:cNvSpPr>
                  <a:spLocks noChangeArrowheads="1"/>
                </p:cNvSpPr>
                <p:nvPr/>
              </p:nvSpPr>
              <p:spPr bwMode="auto">
                <a:xfrm>
                  <a:off x="1882" y="700"/>
                  <a:ext cx="78" cy="78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2" name="Oval 6256"/>
                <p:cNvSpPr>
                  <a:spLocks noChangeArrowheads="1"/>
                </p:cNvSpPr>
                <p:nvPr/>
              </p:nvSpPr>
              <p:spPr bwMode="auto">
                <a:xfrm>
                  <a:off x="1884" y="702"/>
                  <a:ext cx="74" cy="74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3" name="Oval 6257"/>
                <p:cNvSpPr>
                  <a:spLocks noChangeArrowheads="1"/>
                </p:cNvSpPr>
                <p:nvPr/>
              </p:nvSpPr>
              <p:spPr bwMode="auto">
                <a:xfrm>
                  <a:off x="1886" y="704"/>
                  <a:ext cx="70" cy="70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4" name="Oval 6258"/>
                <p:cNvSpPr>
                  <a:spLocks noChangeArrowheads="1"/>
                </p:cNvSpPr>
                <p:nvPr/>
              </p:nvSpPr>
              <p:spPr bwMode="auto">
                <a:xfrm>
                  <a:off x="1888" y="706"/>
                  <a:ext cx="66" cy="66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5" name="Oval 6259"/>
                <p:cNvSpPr>
                  <a:spLocks noChangeArrowheads="1"/>
                </p:cNvSpPr>
                <p:nvPr/>
              </p:nvSpPr>
              <p:spPr bwMode="auto">
                <a:xfrm>
                  <a:off x="1890" y="708"/>
                  <a:ext cx="62" cy="6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6" name="Oval 6260"/>
                <p:cNvSpPr>
                  <a:spLocks noChangeArrowheads="1"/>
                </p:cNvSpPr>
                <p:nvPr/>
              </p:nvSpPr>
              <p:spPr bwMode="auto">
                <a:xfrm>
                  <a:off x="1892" y="710"/>
                  <a:ext cx="58" cy="5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7" name="Oval 6261"/>
                <p:cNvSpPr>
                  <a:spLocks noChangeArrowheads="1"/>
                </p:cNvSpPr>
                <p:nvPr/>
              </p:nvSpPr>
              <p:spPr bwMode="auto">
                <a:xfrm>
                  <a:off x="1894" y="712"/>
                  <a:ext cx="54" cy="54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8" name="Oval 6262"/>
                <p:cNvSpPr>
                  <a:spLocks noChangeArrowheads="1"/>
                </p:cNvSpPr>
                <p:nvPr/>
              </p:nvSpPr>
              <p:spPr bwMode="auto">
                <a:xfrm>
                  <a:off x="1896" y="714"/>
                  <a:ext cx="50" cy="50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59" name="Oval 6263"/>
                <p:cNvSpPr>
                  <a:spLocks noChangeArrowheads="1"/>
                </p:cNvSpPr>
                <p:nvPr/>
              </p:nvSpPr>
              <p:spPr bwMode="auto">
                <a:xfrm>
                  <a:off x="1898" y="716"/>
                  <a:ext cx="46" cy="46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0" name="Oval 6264"/>
                <p:cNvSpPr>
                  <a:spLocks noChangeArrowheads="1"/>
                </p:cNvSpPr>
                <p:nvPr/>
              </p:nvSpPr>
              <p:spPr bwMode="auto">
                <a:xfrm>
                  <a:off x="1900" y="718"/>
                  <a:ext cx="42" cy="4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1" name="Oval 6265"/>
                <p:cNvSpPr>
                  <a:spLocks noChangeArrowheads="1"/>
                </p:cNvSpPr>
                <p:nvPr/>
              </p:nvSpPr>
              <p:spPr bwMode="auto">
                <a:xfrm>
                  <a:off x="1902" y="720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2" name="Oval 6266"/>
                <p:cNvSpPr>
                  <a:spLocks noChangeArrowheads="1"/>
                </p:cNvSpPr>
                <p:nvPr/>
              </p:nvSpPr>
              <p:spPr bwMode="auto">
                <a:xfrm>
                  <a:off x="1904" y="722"/>
                  <a:ext cx="34" cy="3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3" name="Oval 6267"/>
                <p:cNvSpPr>
                  <a:spLocks noChangeArrowheads="1"/>
                </p:cNvSpPr>
                <p:nvPr/>
              </p:nvSpPr>
              <p:spPr bwMode="auto">
                <a:xfrm>
                  <a:off x="1906" y="724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4" name="Oval 6268"/>
                <p:cNvSpPr>
                  <a:spLocks noChangeArrowheads="1"/>
                </p:cNvSpPr>
                <p:nvPr/>
              </p:nvSpPr>
              <p:spPr bwMode="auto">
                <a:xfrm>
                  <a:off x="1908" y="726"/>
                  <a:ext cx="26" cy="26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5" name="Oval 6269"/>
                <p:cNvSpPr>
                  <a:spLocks noChangeArrowheads="1"/>
                </p:cNvSpPr>
                <p:nvPr/>
              </p:nvSpPr>
              <p:spPr bwMode="auto">
                <a:xfrm>
                  <a:off x="1910" y="728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6" name="Oval 6270"/>
                <p:cNvSpPr>
                  <a:spLocks noChangeArrowheads="1"/>
                </p:cNvSpPr>
                <p:nvPr/>
              </p:nvSpPr>
              <p:spPr bwMode="auto">
                <a:xfrm>
                  <a:off x="1912" y="730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7" name="Oval 6271"/>
                <p:cNvSpPr>
                  <a:spLocks noChangeArrowheads="1"/>
                </p:cNvSpPr>
                <p:nvPr/>
              </p:nvSpPr>
              <p:spPr bwMode="auto">
                <a:xfrm>
                  <a:off x="1914" y="732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8" name="Oval 6272"/>
                <p:cNvSpPr>
                  <a:spLocks noChangeArrowheads="1"/>
                </p:cNvSpPr>
                <p:nvPr/>
              </p:nvSpPr>
              <p:spPr bwMode="auto">
                <a:xfrm>
                  <a:off x="1916" y="734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69" name="Oval 6273"/>
                <p:cNvSpPr>
                  <a:spLocks noChangeArrowheads="1"/>
                </p:cNvSpPr>
                <p:nvPr/>
              </p:nvSpPr>
              <p:spPr bwMode="auto">
                <a:xfrm>
                  <a:off x="1918" y="736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370" name="Group 6274"/>
              <p:cNvGrpSpPr>
                <a:grpSpLocks/>
              </p:cNvGrpSpPr>
              <p:nvPr/>
            </p:nvGrpSpPr>
            <p:grpSpPr bwMode="auto">
              <a:xfrm>
                <a:off x="1736" y="558"/>
                <a:ext cx="344" cy="346"/>
                <a:chOff x="1736" y="558"/>
                <a:chExt cx="344" cy="346"/>
              </a:xfrm>
            </p:grpSpPr>
            <p:sp>
              <p:nvSpPr>
                <p:cNvPr id="1930371" name="Oval 6275"/>
                <p:cNvSpPr>
                  <a:spLocks noChangeArrowheads="1"/>
                </p:cNvSpPr>
                <p:nvPr/>
              </p:nvSpPr>
              <p:spPr bwMode="auto">
                <a:xfrm>
                  <a:off x="1736" y="558"/>
                  <a:ext cx="344" cy="346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72" name="Oval 6276"/>
                <p:cNvSpPr>
                  <a:spLocks noChangeArrowheads="1"/>
                </p:cNvSpPr>
                <p:nvPr/>
              </p:nvSpPr>
              <p:spPr bwMode="auto">
                <a:xfrm>
                  <a:off x="1738" y="562"/>
                  <a:ext cx="338" cy="338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73" name="Oval 6277"/>
                <p:cNvSpPr>
                  <a:spLocks noChangeArrowheads="1"/>
                </p:cNvSpPr>
                <p:nvPr/>
              </p:nvSpPr>
              <p:spPr bwMode="auto">
                <a:xfrm>
                  <a:off x="1740" y="564"/>
                  <a:ext cx="334" cy="334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74" name="Oval 6278"/>
                <p:cNvSpPr>
                  <a:spLocks noChangeArrowheads="1"/>
                </p:cNvSpPr>
                <p:nvPr/>
              </p:nvSpPr>
              <p:spPr bwMode="auto">
                <a:xfrm>
                  <a:off x="1742" y="566"/>
                  <a:ext cx="330" cy="330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75" name="Oval 6279"/>
                <p:cNvSpPr>
                  <a:spLocks noChangeArrowheads="1"/>
                </p:cNvSpPr>
                <p:nvPr/>
              </p:nvSpPr>
              <p:spPr bwMode="auto">
                <a:xfrm>
                  <a:off x="1744" y="568"/>
                  <a:ext cx="326" cy="326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76" name="Oval 6280"/>
                <p:cNvSpPr>
                  <a:spLocks noChangeArrowheads="1"/>
                </p:cNvSpPr>
                <p:nvPr/>
              </p:nvSpPr>
              <p:spPr bwMode="auto">
                <a:xfrm>
                  <a:off x="1746" y="570"/>
                  <a:ext cx="322" cy="322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77" name="Oval 6281"/>
                <p:cNvSpPr>
                  <a:spLocks noChangeArrowheads="1"/>
                </p:cNvSpPr>
                <p:nvPr/>
              </p:nvSpPr>
              <p:spPr bwMode="auto">
                <a:xfrm>
                  <a:off x="1748" y="572"/>
                  <a:ext cx="318" cy="318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78" name="Oval 6282"/>
                <p:cNvSpPr>
                  <a:spLocks noChangeArrowheads="1"/>
                </p:cNvSpPr>
                <p:nvPr/>
              </p:nvSpPr>
              <p:spPr bwMode="auto">
                <a:xfrm>
                  <a:off x="1750" y="574"/>
                  <a:ext cx="314" cy="314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79" name="Oval 6283"/>
                <p:cNvSpPr>
                  <a:spLocks noChangeArrowheads="1"/>
                </p:cNvSpPr>
                <p:nvPr/>
              </p:nvSpPr>
              <p:spPr bwMode="auto">
                <a:xfrm>
                  <a:off x="1752" y="576"/>
                  <a:ext cx="310" cy="310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0" name="Oval 6284"/>
                <p:cNvSpPr>
                  <a:spLocks noChangeArrowheads="1"/>
                </p:cNvSpPr>
                <p:nvPr/>
              </p:nvSpPr>
              <p:spPr bwMode="auto">
                <a:xfrm>
                  <a:off x="1754" y="578"/>
                  <a:ext cx="306" cy="306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1" name="Oval 6285"/>
                <p:cNvSpPr>
                  <a:spLocks noChangeArrowheads="1"/>
                </p:cNvSpPr>
                <p:nvPr/>
              </p:nvSpPr>
              <p:spPr bwMode="auto">
                <a:xfrm>
                  <a:off x="1756" y="580"/>
                  <a:ext cx="302" cy="302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2" name="Oval 6286"/>
                <p:cNvSpPr>
                  <a:spLocks noChangeArrowheads="1"/>
                </p:cNvSpPr>
                <p:nvPr/>
              </p:nvSpPr>
              <p:spPr bwMode="auto">
                <a:xfrm>
                  <a:off x="1758" y="582"/>
                  <a:ext cx="298" cy="298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3" name="Oval 6287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94" cy="294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4" name="Oval 6288"/>
                <p:cNvSpPr>
                  <a:spLocks noChangeArrowheads="1"/>
                </p:cNvSpPr>
                <p:nvPr/>
              </p:nvSpPr>
              <p:spPr bwMode="auto">
                <a:xfrm>
                  <a:off x="1762" y="586"/>
                  <a:ext cx="290" cy="290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5" name="Oval 6289"/>
                <p:cNvSpPr>
                  <a:spLocks noChangeArrowheads="1"/>
                </p:cNvSpPr>
                <p:nvPr/>
              </p:nvSpPr>
              <p:spPr bwMode="auto">
                <a:xfrm>
                  <a:off x="1764" y="588"/>
                  <a:ext cx="286" cy="28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6" name="Oval 6290"/>
                <p:cNvSpPr>
                  <a:spLocks noChangeArrowheads="1"/>
                </p:cNvSpPr>
                <p:nvPr/>
              </p:nvSpPr>
              <p:spPr bwMode="auto">
                <a:xfrm>
                  <a:off x="1766" y="590"/>
                  <a:ext cx="282" cy="282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7" name="Oval 6291"/>
                <p:cNvSpPr>
                  <a:spLocks noChangeArrowheads="1"/>
                </p:cNvSpPr>
                <p:nvPr/>
              </p:nvSpPr>
              <p:spPr bwMode="auto">
                <a:xfrm>
                  <a:off x="1768" y="592"/>
                  <a:ext cx="278" cy="278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8" name="Oval 6292"/>
                <p:cNvSpPr>
                  <a:spLocks noChangeArrowheads="1"/>
                </p:cNvSpPr>
                <p:nvPr/>
              </p:nvSpPr>
              <p:spPr bwMode="auto">
                <a:xfrm>
                  <a:off x="1770" y="594"/>
                  <a:ext cx="274" cy="274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89" name="Oval 6293"/>
                <p:cNvSpPr>
                  <a:spLocks noChangeArrowheads="1"/>
                </p:cNvSpPr>
                <p:nvPr/>
              </p:nvSpPr>
              <p:spPr bwMode="auto">
                <a:xfrm>
                  <a:off x="1772" y="596"/>
                  <a:ext cx="270" cy="270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0" name="Oval 6294"/>
                <p:cNvSpPr>
                  <a:spLocks noChangeArrowheads="1"/>
                </p:cNvSpPr>
                <p:nvPr/>
              </p:nvSpPr>
              <p:spPr bwMode="auto">
                <a:xfrm>
                  <a:off x="1774" y="598"/>
                  <a:ext cx="266" cy="266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1" name="Oval 6295"/>
                <p:cNvSpPr>
                  <a:spLocks noChangeArrowheads="1"/>
                </p:cNvSpPr>
                <p:nvPr/>
              </p:nvSpPr>
              <p:spPr bwMode="auto">
                <a:xfrm>
                  <a:off x="1776" y="600"/>
                  <a:ext cx="262" cy="262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2" name="Oval 6296"/>
                <p:cNvSpPr>
                  <a:spLocks noChangeArrowheads="1"/>
                </p:cNvSpPr>
                <p:nvPr/>
              </p:nvSpPr>
              <p:spPr bwMode="auto">
                <a:xfrm>
                  <a:off x="1778" y="602"/>
                  <a:ext cx="258" cy="260"/>
                </a:xfrm>
                <a:prstGeom prst="ellipse">
                  <a:avLst/>
                </a:prstGeom>
                <a:solidFill>
                  <a:srgbClr val="5F5F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3" name="Oval 6297"/>
                <p:cNvSpPr>
                  <a:spLocks noChangeArrowheads="1"/>
                </p:cNvSpPr>
                <p:nvPr/>
              </p:nvSpPr>
              <p:spPr bwMode="auto">
                <a:xfrm>
                  <a:off x="1780" y="604"/>
                  <a:ext cx="256" cy="256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4" name="Oval 6298"/>
                <p:cNvSpPr>
                  <a:spLocks noChangeArrowheads="1"/>
                </p:cNvSpPr>
                <p:nvPr/>
              </p:nvSpPr>
              <p:spPr bwMode="auto">
                <a:xfrm>
                  <a:off x="1782" y="606"/>
                  <a:ext cx="252" cy="252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5" name="Oval 6299"/>
                <p:cNvSpPr>
                  <a:spLocks noChangeArrowheads="1"/>
                </p:cNvSpPr>
                <p:nvPr/>
              </p:nvSpPr>
              <p:spPr bwMode="auto">
                <a:xfrm>
                  <a:off x="1784" y="608"/>
                  <a:ext cx="248" cy="248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6" name="Oval 6300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244" cy="244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7" name="Oval 6301"/>
                <p:cNvSpPr>
                  <a:spLocks noChangeArrowheads="1"/>
                </p:cNvSpPr>
                <p:nvPr/>
              </p:nvSpPr>
              <p:spPr bwMode="auto">
                <a:xfrm>
                  <a:off x="1788" y="612"/>
                  <a:ext cx="240" cy="240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8" name="Oval 6302"/>
                <p:cNvSpPr>
                  <a:spLocks noChangeArrowheads="1"/>
                </p:cNvSpPr>
                <p:nvPr/>
              </p:nvSpPr>
              <p:spPr bwMode="auto">
                <a:xfrm>
                  <a:off x="1790" y="614"/>
                  <a:ext cx="236" cy="23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399" name="Oval 6303"/>
                <p:cNvSpPr>
                  <a:spLocks noChangeArrowheads="1"/>
                </p:cNvSpPr>
                <p:nvPr/>
              </p:nvSpPr>
              <p:spPr bwMode="auto">
                <a:xfrm>
                  <a:off x="1792" y="616"/>
                  <a:ext cx="232" cy="232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0" name="Oval 6304"/>
                <p:cNvSpPr>
                  <a:spLocks noChangeArrowheads="1"/>
                </p:cNvSpPr>
                <p:nvPr/>
              </p:nvSpPr>
              <p:spPr bwMode="auto">
                <a:xfrm>
                  <a:off x="1794" y="618"/>
                  <a:ext cx="228" cy="228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1" name="Oval 6305"/>
                <p:cNvSpPr>
                  <a:spLocks noChangeArrowheads="1"/>
                </p:cNvSpPr>
                <p:nvPr/>
              </p:nvSpPr>
              <p:spPr bwMode="auto">
                <a:xfrm>
                  <a:off x="1796" y="620"/>
                  <a:ext cx="224" cy="224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2" name="Oval 6306"/>
                <p:cNvSpPr>
                  <a:spLocks noChangeArrowheads="1"/>
                </p:cNvSpPr>
                <p:nvPr/>
              </p:nvSpPr>
              <p:spPr bwMode="auto">
                <a:xfrm>
                  <a:off x="1798" y="622"/>
                  <a:ext cx="220" cy="220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3" name="Oval 6307"/>
                <p:cNvSpPr>
                  <a:spLocks noChangeArrowheads="1"/>
                </p:cNvSpPr>
                <p:nvPr/>
              </p:nvSpPr>
              <p:spPr bwMode="auto">
                <a:xfrm>
                  <a:off x="1800" y="624"/>
                  <a:ext cx="216" cy="216"/>
                </a:xfrm>
                <a:prstGeom prst="ellipse">
                  <a:avLst/>
                </a:prstGeom>
                <a:solidFill>
                  <a:srgbClr val="8A8A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4" name="Oval 6308"/>
                <p:cNvSpPr>
                  <a:spLocks noChangeArrowheads="1"/>
                </p:cNvSpPr>
                <p:nvPr/>
              </p:nvSpPr>
              <p:spPr bwMode="auto">
                <a:xfrm>
                  <a:off x="1802" y="626"/>
                  <a:ext cx="212" cy="212"/>
                </a:xfrm>
                <a:prstGeom prst="ellipse">
                  <a:avLst/>
                </a:prstGeom>
                <a:solidFill>
                  <a:srgbClr val="8E8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5" name="Oval 6309"/>
                <p:cNvSpPr>
                  <a:spLocks noChangeArrowheads="1"/>
                </p:cNvSpPr>
                <p:nvPr/>
              </p:nvSpPr>
              <p:spPr bwMode="auto">
                <a:xfrm>
                  <a:off x="1804" y="628"/>
                  <a:ext cx="208" cy="20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6" name="Oval 6310"/>
                <p:cNvSpPr>
                  <a:spLocks noChangeArrowheads="1"/>
                </p:cNvSpPr>
                <p:nvPr/>
              </p:nvSpPr>
              <p:spPr bwMode="auto">
                <a:xfrm>
                  <a:off x="1806" y="630"/>
                  <a:ext cx="204" cy="204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7" name="Oval 6311"/>
                <p:cNvSpPr>
                  <a:spLocks noChangeArrowheads="1"/>
                </p:cNvSpPr>
                <p:nvPr/>
              </p:nvSpPr>
              <p:spPr bwMode="auto">
                <a:xfrm>
                  <a:off x="1808" y="632"/>
                  <a:ext cx="200" cy="200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8" name="Oval 6312"/>
                <p:cNvSpPr>
                  <a:spLocks noChangeArrowheads="1"/>
                </p:cNvSpPr>
                <p:nvPr/>
              </p:nvSpPr>
              <p:spPr bwMode="auto">
                <a:xfrm>
                  <a:off x="1810" y="634"/>
                  <a:ext cx="196" cy="196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09" name="Oval 6313"/>
                <p:cNvSpPr>
                  <a:spLocks noChangeArrowheads="1"/>
                </p:cNvSpPr>
                <p:nvPr/>
              </p:nvSpPr>
              <p:spPr bwMode="auto">
                <a:xfrm>
                  <a:off x="1812" y="636"/>
                  <a:ext cx="192" cy="192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0" name="Oval 6314"/>
                <p:cNvSpPr>
                  <a:spLocks noChangeArrowheads="1"/>
                </p:cNvSpPr>
                <p:nvPr/>
              </p:nvSpPr>
              <p:spPr bwMode="auto">
                <a:xfrm>
                  <a:off x="1814" y="638"/>
                  <a:ext cx="188" cy="188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1" name="Oval 6315"/>
                <p:cNvSpPr>
                  <a:spLocks noChangeArrowheads="1"/>
                </p:cNvSpPr>
                <p:nvPr/>
              </p:nvSpPr>
              <p:spPr bwMode="auto">
                <a:xfrm>
                  <a:off x="1816" y="640"/>
                  <a:ext cx="184" cy="18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2" name="Oval 6316"/>
                <p:cNvSpPr>
                  <a:spLocks noChangeArrowheads="1"/>
                </p:cNvSpPr>
                <p:nvPr/>
              </p:nvSpPr>
              <p:spPr bwMode="auto">
                <a:xfrm>
                  <a:off x="1818" y="642"/>
                  <a:ext cx="180" cy="180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3" name="Oval 6317"/>
                <p:cNvSpPr>
                  <a:spLocks noChangeArrowheads="1"/>
                </p:cNvSpPr>
                <p:nvPr/>
              </p:nvSpPr>
              <p:spPr bwMode="auto">
                <a:xfrm>
                  <a:off x="1820" y="644"/>
                  <a:ext cx="176" cy="176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4" name="Oval 6318"/>
                <p:cNvSpPr>
                  <a:spLocks noChangeArrowheads="1"/>
                </p:cNvSpPr>
                <p:nvPr/>
              </p:nvSpPr>
              <p:spPr bwMode="auto">
                <a:xfrm>
                  <a:off x="1822" y="646"/>
                  <a:ext cx="172" cy="172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5" name="Oval 6319"/>
                <p:cNvSpPr>
                  <a:spLocks noChangeArrowheads="1"/>
                </p:cNvSpPr>
                <p:nvPr/>
              </p:nvSpPr>
              <p:spPr bwMode="auto">
                <a:xfrm>
                  <a:off x="1824" y="648"/>
                  <a:ext cx="168" cy="168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6" name="Oval 6320"/>
                <p:cNvSpPr>
                  <a:spLocks noChangeArrowheads="1"/>
                </p:cNvSpPr>
                <p:nvPr/>
              </p:nvSpPr>
              <p:spPr bwMode="auto">
                <a:xfrm>
                  <a:off x="1826" y="650"/>
                  <a:ext cx="164" cy="164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7" name="Oval 6321"/>
                <p:cNvSpPr>
                  <a:spLocks noChangeArrowheads="1"/>
                </p:cNvSpPr>
                <p:nvPr/>
              </p:nvSpPr>
              <p:spPr bwMode="auto">
                <a:xfrm>
                  <a:off x="1828" y="652"/>
                  <a:ext cx="160" cy="160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8" name="Oval 6322"/>
                <p:cNvSpPr>
                  <a:spLocks noChangeArrowheads="1"/>
                </p:cNvSpPr>
                <p:nvPr/>
              </p:nvSpPr>
              <p:spPr bwMode="auto">
                <a:xfrm>
                  <a:off x="1830" y="654"/>
                  <a:ext cx="156" cy="156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19" name="Oval 6323"/>
                <p:cNvSpPr>
                  <a:spLocks noChangeArrowheads="1"/>
                </p:cNvSpPr>
                <p:nvPr/>
              </p:nvSpPr>
              <p:spPr bwMode="auto">
                <a:xfrm>
                  <a:off x="1832" y="656"/>
                  <a:ext cx="152" cy="152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0" name="Oval 6324"/>
                <p:cNvSpPr>
                  <a:spLocks noChangeArrowheads="1"/>
                </p:cNvSpPr>
                <p:nvPr/>
              </p:nvSpPr>
              <p:spPr bwMode="auto">
                <a:xfrm>
                  <a:off x="1834" y="658"/>
                  <a:ext cx="148" cy="148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1" name="Oval 6325"/>
                <p:cNvSpPr>
                  <a:spLocks noChangeArrowheads="1"/>
                </p:cNvSpPr>
                <p:nvPr/>
              </p:nvSpPr>
              <p:spPr bwMode="auto">
                <a:xfrm>
                  <a:off x="1836" y="660"/>
                  <a:ext cx="144" cy="144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2" name="Oval 6326"/>
                <p:cNvSpPr>
                  <a:spLocks noChangeArrowheads="1"/>
                </p:cNvSpPr>
                <p:nvPr/>
              </p:nvSpPr>
              <p:spPr bwMode="auto">
                <a:xfrm>
                  <a:off x="1838" y="662"/>
                  <a:ext cx="140" cy="140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3" name="Oval 6327"/>
                <p:cNvSpPr>
                  <a:spLocks noChangeArrowheads="1"/>
                </p:cNvSpPr>
                <p:nvPr/>
              </p:nvSpPr>
              <p:spPr bwMode="auto">
                <a:xfrm>
                  <a:off x="1840" y="664"/>
                  <a:ext cx="136" cy="13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4" name="Oval 6328"/>
                <p:cNvSpPr>
                  <a:spLocks noChangeArrowheads="1"/>
                </p:cNvSpPr>
                <p:nvPr/>
              </p:nvSpPr>
              <p:spPr bwMode="auto">
                <a:xfrm>
                  <a:off x="1842" y="666"/>
                  <a:ext cx="132" cy="132"/>
                </a:xfrm>
                <a:prstGeom prst="ellipse">
                  <a:avLst/>
                </a:prstGeom>
                <a:solidFill>
                  <a:srgbClr val="D3D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5" name="Oval 6329"/>
                <p:cNvSpPr>
                  <a:spLocks noChangeArrowheads="1"/>
                </p:cNvSpPr>
                <p:nvPr/>
              </p:nvSpPr>
              <p:spPr bwMode="auto">
                <a:xfrm>
                  <a:off x="1844" y="668"/>
                  <a:ext cx="128" cy="128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6" name="Oval 6330"/>
                <p:cNvSpPr>
                  <a:spLocks noChangeArrowheads="1"/>
                </p:cNvSpPr>
                <p:nvPr/>
              </p:nvSpPr>
              <p:spPr bwMode="auto">
                <a:xfrm>
                  <a:off x="1846" y="670"/>
                  <a:ext cx="124" cy="124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7" name="Oval 6331"/>
                <p:cNvSpPr>
                  <a:spLocks noChangeArrowheads="1"/>
                </p:cNvSpPr>
                <p:nvPr/>
              </p:nvSpPr>
              <p:spPr bwMode="auto">
                <a:xfrm>
                  <a:off x="1848" y="672"/>
                  <a:ext cx="120" cy="120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8" name="Oval 6332"/>
                <p:cNvSpPr>
                  <a:spLocks noChangeArrowheads="1"/>
                </p:cNvSpPr>
                <p:nvPr/>
              </p:nvSpPr>
              <p:spPr bwMode="auto">
                <a:xfrm>
                  <a:off x="1850" y="674"/>
                  <a:ext cx="116" cy="116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29" name="Oval 6333"/>
                <p:cNvSpPr>
                  <a:spLocks noChangeArrowheads="1"/>
                </p:cNvSpPr>
                <p:nvPr/>
              </p:nvSpPr>
              <p:spPr bwMode="auto">
                <a:xfrm>
                  <a:off x="1852" y="676"/>
                  <a:ext cx="112" cy="112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0" name="Oval 6334"/>
                <p:cNvSpPr>
                  <a:spLocks noChangeArrowheads="1"/>
                </p:cNvSpPr>
                <p:nvPr/>
              </p:nvSpPr>
              <p:spPr bwMode="auto">
                <a:xfrm>
                  <a:off x="1854" y="678"/>
                  <a:ext cx="108" cy="108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1" name="Oval 6335"/>
                <p:cNvSpPr>
                  <a:spLocks noChangeArrowheads="1"/>
                </p:cNvSpPr>
                <p:nvPr/>
              </p:nvSpPr>
              <p:spPr bwMode="auto">
                <a:xfrm>
                  <a:off x="1856" y="680"/>
                  <a:ext cx="104" cy="10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2" name="Oval 6336"/>
                <p:cNvSpPr>
                  <a:spLocks noChangeArrowheads="1"/>
                </p:cNvSpPr>
                <p:nvPr/>
              </p:nvSpPr>
              <p:spPr bwMode="auto">
                <a:xfrm>
                  <a:off x="1858" y="682"/>
                  <a:ext cx="100" cy="100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3" name="Oval 6337"/>
                <p:cNvSpPr>
                  <a:spLocks noChangeArrowheads="1"/>
                </p:cNvSpPr>
                <p:nvPr/>
              </p:nvSpPr>
              <p:spPr bwMode="auto">
                <a:xfrm>
                  <a:off x="1860" y="684"/>
                  <a:ext cx="96" cy="96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4" name="Oval 6338"/>
                <p:cNvSpPr>
                  <a:spLocks noChangeArrowheads="1"/>
                </p:cNvSpPr>
                <p:nvPr/>
              </p:nvSpPr>
              <p:spPr bwMode="auto">
                <a:xfrm>
                  <a:off x="1862" y="686"/>
                  <a:ext cx="92" cy="92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5" name="Oval 6339"/>
                <p:cNvSpPr>
                  <a:spLocks noChangeArrowheads="1"/>
                </p:cNvSpPr>
                <p:nvPr/>
              </p:nvSpPr>
              <p:spPr bwMode="auto">
                <a:xfrm>
                  <a:off x="1864" y="688"/>
                  <a:ext cx="88" cy="88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6" name="Oval 6340"/>
                <p:cNvSpPr>
                  <a:spLocks noChangeArrowheads="1"/>
                </p:cNvSpPr>
                <p:nvPr/>
              </p:nvSpPr>
              <p:spPr bwMode="auto">
                <a:xfrm>
                  <a:off x="1866" y="690"/>
                  <a:ext cx="86" cy="86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7" name="Oval 6341"/>
                <p:cNvSpPr>
                  <a:spLocks noChangeArrowheads="1"/>
                </p:cNvSpPr>
                <p:nvPr/>
              </p:nvSpPr>
              <p:spPr bwMode="auto">
                <a:xfrm>
                  <a:off x="1868" y="692"/>
                  <a:ext cx="82" cy="82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8" name="Oval 6342"/>
                <p:cNvSpPr>
                  <a:spLocks noChangeArrowheads="1"/>
                </p:cNvSpPr>
                <p:nvPr/>
              </p:nvSpPr>
              <p:spPr bwMode="auto">
                <a:xfrm>
                  <a:off x="1870" y="694"/>
                  <a:ext cx="78" cy="78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39" name="Oval 6343"/>
                <p:cNvSpPr>
                  <a:spLocks noChangeArrowheads="1"/>
                </p:cNvSpPr>
                <p:nvPr/>
              </p:nvSpPr>
              <p:spPr bwMode="auto">
                <a:xfrm>
                  <a:off x="1872" y="696"/>
                  <a:ext cx="74" cy="74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0" name="Oval 6344"/>
                <p:cNvSpPr>
                  <a:spLocks noChangeArrowheads="1"/>
                </p:cNvSpPr>
                <p:nvPr/>
              </p:nvSpPr>
              <p:spPr bwMode="auto">
                <a:xfrm>
                  <a:off x="1874" y="698"/>
                  <a:ext cx="70" cy="7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1" name="Oval 6345"/>
                <p:cNvSpPr>
                  <a:spLocks noChangeArrowheads="1"/>
                </p:cNvSpPr>
                <p:nvPr/>
              </p:nvSpPr>
              <p:spPr bwMode="auto">
                <a:xfrm>
                  <a:off x="1876" y="700"/>
                  <a:ext cx="66" cy="66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2" name="Oval 6346"/>
                <p:cNvSpPr>
                  <a:spLocks noChangeArrowheads="1"/>
                </p:cNvSpPr>
                <p:nvPr/>
              </p:nvSpPr>
              <p:spPr bwMode="auto">
                <a:xfrm>
                  <a:off x="1878" y="702"/>
                  <a:ext cx="62" cy="62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3" name="Oval 6347"/>
                <p:cNvSpPr>
                  <a:spLocks noChangeArrowheads="1"/>
                </p:cNvSpPr>
                <p:nvPr/>
              </p:nvSpPr>
              <p:spPr bwMode="auto">
                <a:xfrm>
                  <a:off x="1880" y="704"/>
                  <a:ext cx="58" cy="5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4" name="Oval 6348"/>
                <p:cNvSpPr>
                  <a:spLocks noChangeArrowheads="1"/>
                </p:cNvSpPr>
                <p:nvPr/>
              </p:nvSpPr>
              <p:spPr bwMode="auto">
                <a:xfrm>
                  <a:off x="1882" y="706"/>
                  <a:ext cx="54" cy="54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5" name="Oval 6349"/>
                <p:cNvSpPr>
                  <a:spLocks noChangeArrowheads="1"/>
                </p:cNvSpPr>
                <p:nvPr/>
              </p:nvSpPr>
              <p:spPr bwMode="auto">
                <a:xfrm>
                  <a:off x="1884" y="708"/>
                  <a:ext cx="50" cy="5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6" name="Oval 6350"/>
                <p:cNvSpPr>
                  <a:spLocks noChangeArrowheads="1"/>
                </p:cNvSpPr>
                <p:nvPr/>
              </p:nvSpPr>
              <p:spPr bwMode="auto">
                <a:xfrm>
                  <a:off x="1886" y="710"/>
                  <a:ext cx="46" cy="4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7" name="Oval 6351"/>
                <p:cNvSpPr>
                  <a:spLocks noChangeArrowheads="1"/>
                </p:cNvSpPr>
                <p:nvPr/>
              </p:nvSpPr>
              <p:spPr bwMode="auto">
                <a:xfrm>
                  <a:off x="1888" y="712"/>
                  <a:ext cx="42" cy="42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8" name="Oval 6352"/>
                <p:cNvSpPr>
                  <a:spLocks noChangeArrowheads="1"/>
                </p:cNvSpPr>
                <p:nvPr/>
              </p:nvSpPr>
              <p:spPr bwMode="auto">
                <a:xfrm>
                  <a:off x="1890" y="714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49" name="Oval 6353"/>
                <p:cNvSpPr>
                  <a:spLocks noChangeArrowheads="1"/>
                </p:cNvSpPr>
                <p:nvPr/>
              </p:nvSpPr>
              <p:spPr bwMode="auto">
                <a:xfrm>
                  <a:off x="1892" y="716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50" name="Oval 6354"/>
                <p:cNvSpPr>
                  <a:spLocks noChangeArrowheads="1"/>
                </p:cNvSpPr>
                <p:nvPr/>
              </p:nvSpPr>
              <p:spPr bwMode="auto">
                <a:xfrm>
                  <a:off x="1894" y="718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51" name="Oval 6355"/>
                <p:cNvSpPr>
                  <a:spLocks noChangeArrowheads="1"/>
                </p:cNvSpPr>
                <p:nvPr/>
              </p:nvSpPr>
              <p:spPr bwMode="auto">
                <a:xfrm>
                  <a:off x="1896" y="720"/>
                  <a:ext cx="26" cy="2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52" name="Oval 6356"/>
                <p:cNvSpPr>
                  <a:spLocks noChangeArrowheads="1"/>
                </p:cNvSpPr>
                <p:nvPr/>
              </p:nvSpPr>
              <p:spPr bwMode="auto">
                <a:xfrm>
                  <a:off x="1898" y="722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53" name="Oval 6357"/>
                <p:cNvSpPr>
                  <a:spLocks noChangeArrowheads="1"/>
                </p:cNvSpPr>
                <p:nvPr/>
              </p:nvSpPr>
              <p:spPr bwMode="auto">
                <a:xfrm>
                  <a:off x="1900" y="724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54" name="Oval 6358"/>
                <p:cNvSpPr>
                  <a:spLocks noChangeArrowheads="1"/>
                </p:cNvSpPr>
                <p:nvPr/>
              </p:nvSpPr>
              <p:spPr bwMode="auto">
                <a:xfrm>
                  <a:off x="1902" y="726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55" name="Oval 6359"/>
                <p:cNvSpPr>
                  <a:spLocks noChangeArrowheads="1"/>
                </p:cNvSpPr>
                <p:nvPr/>
              </p:nvSpPr>
              <p:spPr bwMode="auto">
                <a:xfrm>
                  <a:off x="1904" y="728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56" name="Oval 6360"/>
                <p:cNvSpPr>
                  <a:spLocks noChangeArrowheads="1"/>
                </p:cNvSpPr>
                <p:nvPr/>
              </p:nvSpPr>
              <p:spPr bwMode="auto">
                <a:xfrm>
                  <a:off x="1906" y="73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457" name="Group 6361"/>
              <p:cNvGrpSpPr>
                <a:grpSpLocks/>
              </p:cNvGrpSpPr>
              <p:nvPr/>
            </p:nvGrpSpPr>
            <p:grpSpPr bwMode="auto">
              <a:xfrm>
                <a:off x="1748" y="570"/>
                <a:ext cx="332" cy="334"/>
                <a:chOff x="1748" y="570"/>
                <a:chExt cx="332" cy="334"/>
              </a:xfrm>
            </p:grpSpPr>
            <p:sp>
              <p:nvSpPr>
                <p:cNvPr id="1930458" name="Oval 6362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32" cy="334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59" name="Oval 6363"/>
                <p:cNvSpPr>
                  <a:spLocks noChangeArrowheads="1"/>
                </p:cNvSpPr>
                <p:nvPr/>
              </p:nvSpPr>
              <p:spPr bwMode="auto">
                <a:xfrm>
                  <a:off x="1750" y="574"/>
                  <a:ext cx="326" cy="326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0" name="Oval 6364"/>
                <p:cNvSpPr>
                  <a:spLocks noChangeArrowheads="1"/>
                </p:cNvSpPr>
                <p:nvPr/>
              </p:nvSpPr>
              <p:spPr bwMode="auto">
                <a:xfrm>
                  <a:off x="1752" y="576"/>
                  <a:ext cx="322" cy="322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1" name="Oval 6365"/>
                <p:cNvSpPr>
                  <a:spLocks noChangeArrowheads="1"/>
                </p:cNvSpPr>
                <p:nvPr/>
              </p:nvSpPr>
              <p:spPr bwMode="auto">
                <a:xfrm>
                  <a:off x="1754" y="578"/>
                  <a:ext cx="318" cy="318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2" name="Oval 6366"/>
                <p:cNvSpPr>
                  <a:spLocks noChangeArrowheads="1"/>
                </p:cNvSpPr>
                <p:nvPr/>
              </p:nvSpPr>
              <p:spPr bwMode="auto">
                <a:xfrm>
                  <a:off x="1756" y="580"/>
                  <a:ext cx="314" cy="314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3" name="Oval 6367"/>
                <p:cNvSpPr>
                  <a:spLocks noChangeArrowheads="1"/>
                </p:cNvSpPr>
                <p:nvPr/>
              </p:nvSpPr>
              <p:spPr bwMode="auto">
                <a:xfrm>
                  <a:off x="1758" y="582"/>
                  <a:ext cx="310" cy="310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4" name="Oval 6368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306" cy="306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5" name="Oval 6369"/>
                <p:cNvSpPr>
                  <a:spLocks noChangeArrowheads="1"/>
                </p:cNvSpPr>
                <p:nvPr/>
              </p:nvSpPr>
              <p:spPr bwMode="auto">
                <a:xfrm>
                  <a:off x="1762" y="586"/>
                  <a:ext cx="302" cy="30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6" name="Oval 6370"/>
                <p:cNvSpPr>
                  <a:spLocks noChangeArrowheads="1"/>
                </p:cNvSpPr>
                <p:nvPr/>
              </p:nvSpPr>
              <p:spPr bwMode="auto">
                <a:xfrm>
                  <a:off x="1764" y="588"/>
                  <a:ext cx="298" cy="298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7" name="Oval 6371"/>
                <p:cNvSpPr>
                  <a:spLocks noChangeArrowheads="1"/>
                </p:cNvSpPr>
                <p:nvPr/>
              </p:nvSpPr>
              <p:spPr bwMode="auto">
                <a:xfrm>
                  <a:off x="1766" y="590"/>
                  <a:ext cx="294" cy="294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8" name="Oval 6372"/>
                <p:cNvSpPr>
                  <a:spLocks noChangeArrowheads="1"/>
                </p:cNvSpPr>
                <p:nvPr/>
              </p:nvSpPr>
              <p:spPr bwMode="auto">
                <a:xfrm>
                  <a:off x="1768" y="592"/>
                  <a:ext cx="290" cy="290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69" name="Oval 6373"/>
                <p:cNvSpPr>
                  <a:spLocks noChangeArrowheads="1"/>
                </p:cNvSpPr>
                <p:nvPr/>
              </p:nvSpPr>
              <p:spPr bwMode="auto">
                <a:xfrm>
                  <a:off x="1770" y="594"/>
                  <a:ext cx="286" cy="286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0" name="Oval 6374"/>
                <p:cNvSpPr>
                  <a:spLocks noChangeArrowheads="1"/>
                </p:cNvSpPr>
                <p:nvPr/>
              </p:nvSpPr>
              <p:spPr bwMode="auto">
                <a:xfrm>
                  <a:off x="1772" y="596"/>
                  <a:ext cx="282" cy="282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1" name="Oval 6375"/>
                <p:cNvSpPr>
                  <a:spLocks noChangeArrowheads="1"/>
                </p:cNvSpPr>
                <p:nvPr/>
              </p:nvSpPr>
              <p:spPr bwMode="auto">
                <a:xfrm>
                  <a:off x="1774" y="598"/>
                  <a:ext cx="278" cy="27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2" name="Oval 6376"/>
                <p:cNvSpPr>
                  <a:spLocks noChangeArrowheads="1"/>
                </p:cNvSpPr>
                <p:nvPr/>
              </p:nvSpPr>
              <p:spPr bwMode="auto">
                <a:xfrm>
                  <a:off x="1776" y="600"/>
                  <a:ext cx="274" cy="27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3" name="Oval 6377"/>
                <p:cNvSpPr>
                  <a:spLocks noChangeArrowheads="1"/>
                </p:cNvSpPr>
                <p:nvPr/>
              </p:nvSpPr>
              <p:spPr bwMode="auto">
                <a:xfrm>
                  <a:off x="1778" y="602"/>
                  <a:ext cx="270" cy="27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4" name="Oval 6378"/>
                <p:cNvSpPr>
                  <a:spLocks noChangeArrowheads="1"/>
                </p:cNvSpPr>
                <p:nvPr/>
              </p:nvSpPr>
              <p:spPr bwMode="auto">
                <a:xfrm>
                  <a:off x="1780" y="604"/>
                  <a:ext cx="266" cy="26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5" name="Oval 6379"/>
                <p:cNvSpPr>
                  <a:spLocks noChangeArrowheads="1"/>
                </p:cNvSpPr>
                <p:nvPr/>
              </p:nvSpPr>
              <p:spPr bwMode="auto">
                <a:xfrm>
                  <a:off x="1782" y="606"/>
                  <a:ext cx="262" cy="26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6" name="Oval 6380"/>
                <p:cNvSpPr>
                  <a:spLocks noChangeArrowheads="1"/>
                </p:cNvSpPr>
                <p:nvPr/>
              </p:nvSpPr>
              <p:spPr bwMode="auto">
                <a:xfrm>
                  <a:off x="1784" y="608"/>
                  <a:ext cx="258" cy="258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7" name="Oval 6381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254" cy="254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8" name="Oval 6382"/>
                <p:cNvSpPr>
                  <a:spLocks noChangeArrowheads="1"/>
                </p:cNvSpPr>
                <p:nvPr/>
              </p:nvSpPr>
              <p:spPr bwMode="auto">
                <a:xfrm>
                  <a:off x="1788" y="612"/>
                  <a:ext cx="250" cy="252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79" name="Oval 6383"/>
                <p:cNvSpPr>
                  <a:spLocks noChangeArrowheads="1"/>
                </p:cNvSpPr>
                <p:nvPr/>
              </p:nvSpPr>
              <p:spPr bwMode="auto">
                <a:xfrm>
                  <a:off x="1790" y="614"/>
                  <a:ext cx="248" cy="248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0" name="Oval 6384"/>
                <p:cNvSpPr>
                  <a:spLocks noChangeArrowheads="1"/>
                </p:cNvSpPr>
                <p:nvPr/>
              </p:nvSpPr>
              <p:spPr bwMode="auto">
                <a:xfrm>
                  <a:off x="1792" y="616"/>
                  <a:ext cx="244" cy="244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1" name="Oval 6385"/>
                <p:cNvSpPr>
                  <a:spLocks noChangeArrowheads="1"/>
                </p:cNvSpPr>
                <p:nvPr/>
              </p:nvSpPr>
              <p:spPr bwMode="auto">
                <a:xfrm>
                  <a:off x="1794" y="618"/>
                  <a:ext cx="240" cy="240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2" name="Oval 6386"/>
                <p:cNvSpPr>
                  <a:spLocks noChangeArrowheads="1"/>
                </p:cNvSpPr>
                <p:nvPr/>
              </p:nvSpPr>
              <p:spPr bwMode="auto">
                <a:xfrm>
                  <a:off x="1796" y="620"/>
                  <a:ext cx="236" cy="236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3" name="Oval 6387"/>
                <p:cNvSpPr>
                  <a:spLocks noChangeArrowheads="1"/>
                </p:cNvSpPr>
                <p:nvPr/>
              </p:nvSpPr>
              <p:spPr bwMode="auto">
                <a:xfrm>
                  <a:off x="1798" y="622"/>
                  <a:ext cx="232" cy="232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4" name="Oval 6388"/>
                <p:cNvSpPr>
                  <a:spLocks noChangeArrowheads="1"/>
                </p:cNvSpPr>
                <p:nvPr/>
              </p:nvSpPr>
              <p:spPr bwMode="auto">
                <a:xfrm>
                  <a:off x="1800" y="624"/>
                  <a:ext cx="228" cy="22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5" name="Oval 6389"/>
                <p:cNvSpPr>
                  <a:spLocks noChangeArrowheads="1"/>
                </p:cNvSpPr>
                <p:nvPr/>
              </p:nvSpPr>
              <p:spPr bwMode="auto">
                <a:xfrm>
                  <a:off x="1802" y="626"/>
                  <a:ext cx="224" cy="224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6" name="Oval 6390"/>
                <p:cNvSpPr>
                  <a:spLocks noChangeArrowheads="1"/>
                </p:cNvSpPr>
                <p:nvPr/>
              </p:nvSpPr>
              <p:spPr bwMode="auto">
                <a:xfrm>
                  <a:off x="1804" y="628"/>
                  <a:ext cx="220" cy="22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7" name="Oval 6391"/>
                <p:cNvSpPr>
                  <a:spLocks noChangeArrowheads="1"/>
                </p:cNvSpPr>
                <p:nvPr/>
              </p:nvSpPr>
              <p:spPr bwMode="auto">
                <a:xfrm>
                  <a:off x="1806" y="630"/>
                  <a:ext cx="216" cy="21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8" name="Oval 6392"/>
                <p:cNvSpPr>
                  <a:spLocks noChangeArrowheads="1"/>
                </p:cNvSpPr>
                <p:nvPr/>
              </p:nvSpPr>
              <p:spPr bwMode="auto">
                <a:xfrm>
                  <a:off x="1808" y="632"/>
                  <a:ext cx="212" cy="21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89" name="Oval 6393"/>
                <p:cNvSpPr>
                  <a:spLocks noChangeArrowheads="1"/>
                </p:cNvSpPr>
                <p:nvPr/>
              </p:nvSpPr>
              <p:spPr bwMode="auto">
                <a:xfrm>
                  <a:off x="1810" y="634"/>
                  <a:ext cx="208" cy="208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0" name="Oval 6394"/>
                <p:cNvSpPr>
                  <a:spLocks noChangeArrowheads="1"/>
                </p:cNvSpPr>
                <p:nvPr/>
              </p:nvSpPr>
              <p:spPr bwMode="auto">
                <a:xfrm>
                  <a:off x="1812" y="636"/>
                  <a:ext cx="204" cy="204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1" name="Oval 6395"/>
                <p:cNvSpPr>
                  <a:spLocks noChangeArrowheads="1"/>
                </p:cNvSpPr>
                <p:nvPr/>
              </p:nvSpPr>
              <p:spPr bwMode="auto">
                <a:xfrm>
                  <a:off x="1814" y="638"/>
                  <a:ext cx="200" cy="200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2" name="Oval 6396"/>
                <p:cNvSpPr>
                  <a:spLocks noChangeArrowheads="1"/>
                </p:cNvSpPr>
                <p:nvPr/>
              </p:nvSpPr>
              <p:spPr bwMode="auto">
                <a:xfrm>
                  <a:off x="1816" y="640"/>
                  <a:ext cx="196" cy="196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3" name="Oval 6397"/>
                <p:cNvSpPr>
                  <a:spLocks noChangeArrowheads="1"/>
                </p:cNvSpPr>
                <p:nvPr/>
              </p:nvSpPr>
              <p:spPr bwMode="auto">
                <a:xfrm>
                  <a:off x="1818" y="642"/>
                  <a:ext cx="192" cy="192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4" name="Oval 6398"/>
                <p:cNvSpPr>
                  <a:spLocks noChangeArrowheads="1"/>
                </p:cNvSpPr>
                <p:nvPr/>
              </p:nvSpPr>
              <p:spPr bwMode="auto">
                <a:xfrm>
                  <a:off x="1820" y="644"/>
                  <a:ext cx="188" cy="188"/>
                </a:xfrm>
                <a:prstGeom prst="ellipse">
                  <a:avLst/>
                </a:prstGeom>
                <a:solidFill>
                  <a:srgbClr val="9F9F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5" name="Oval 6399"/>
                <p:cNvSpPr>
                  <a:spLocks noChangeArrowheads="1"/>
                </p:cNvSpPr>
                <p:nvPr/>
              </p:nvSpPr>
              <p:spPr bwMode="auto">
                <a:xfrm>
                  <a:off x="1822" y="646"/>
                  <a:ext cx="184" cy="184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6" name="Oval 6400"/>
                <p:cNvSpPr>
                  <a:spLocks noChangeArrowheads="1"/>
                </p:cNvSpPr>
                <p:nvPr/>
              </p:nvSpPr>
              <p:spPr bwMode="auto">
                <a:xfrm>
                  <a:off x="1824" y="648"/>
                  <a:ext cx="180" cy="180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7" name="Oval 6401"/>
                <p:cNvSpPr>
                  <a:spLocks noChangeArrowheads="1"/>
                </p:cNvSpPr>
                <p:nvPr/>
              </p:nvSpPr>
              <p:spPr bwMode="auto">
                <a:xfrm>
                  <a:off x="1826" y="650"/>
                  <a:ext cx="176" cy="176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8" name="Oval 6402"/>
                <p:cNvSpPr>
                  <a:spLocks noChangeArrowheads="1"/>
                </p:cNvSpPr>
                <p:nvPr/>
              </p:nvSpPr>
              <p:spPr bwMode="auto">
                <a:xfrm>
                  <a:off x="1828" y="652"/>
                  <a:ext cx="172" cy="172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499" name="Oval 6403"/>
                <p:cNvSpPr>
                  <a:spLocks noChangeArrowheads="1"/>
                </p:cNvSpPr>
                <p:nvPr/>
              </p:nvSpPr>
              <p:spPr bwMode="auto">
                <a:xfrm>
                  <a:off x="1830" y="654"/>
                  <a:ext cx="168" cy="168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0" name="Oval 6404"/>
                <p:cNvSpPr>
                  <a:spLocks noChangeArrowheads="1"/>
                </p:cNvSpPr>
                <p:nvPr/>
              </p:nvSpPr>
              <p:spPr bwMode="auto">
                <a:xfrm>
                  <a:off x="1832" y="656"/>
                  <a:ext cx="164" cy="164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1" name="Oval 6405"/>
                <p:cNvSpPr>
                  <a:spLocks noChangeArrowheads="1"/>
                </p:cNvSpPr>
                <p:nvPr/>
              </p:nvSpPr>
              <p:spPr bwMode="auto">
                <a:xfrm>
                  <a:off x="1834" y="658"/>
                  <a:ext cx="160" cy="160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2" name="Oval 6406"/>
                <p:cNvSpPr>
                  <a:spLocks noChangeArrowheads="1"/>
                </p:cNvSpPr>
                <p:nvPr/>
              </p:nvSpPr>
              <p:spPr bwMode="auto">
                <a:xfrm>
                  <a:off x="1836" y="660"/>
                  <a:ext cx="156" cy="156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3" name="Oval 6407"/>
                <p:cNvSpPr>
                  <a:spLocks noChangeArrowheads="1"/>
                </p:cNvSpPr>
                <p:nvPr/>
              </p:nvSpPr>
              <p:spPr bwMode="auto">
                <a:xfrm>
                  <a:off x="1838" y="662"/>
                  <a:ext cx="152" cy="15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4" name="Oval 6408"/>
                <p:cNvSpPr>
                  <a:spLocks noChangeArrowheads="1"/>
                </p:cNvSpPr>
                <p:nvPr/>
              </p:nvSpPr>
              <p:spPr bwMode="auto">
                <a:xfrm>
                  <a:off x="1840" y="664"/>
                  <a:ext cx="148" cy="148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5" name="Oval 6409"/>
                <p:cNvSpPr>
                  <a:spLocks noChangeArrowheads="1"/>
                </p:cNvSpPr>
                <p:nvPr/>
              </p:nvSpPr>
              <p:spPr bwMode="auto">
                <a:xfrm>
                  <a:off x="1842" y="666"/>
                  <a:ext cx="144" cy="144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6" name="Oval 6410"/>
                <p:cNvSpPr>
                  <a:spLocks noChangeArrowheads="1"/>
                </p:cNvSpPr>
                <p:nvPr/>
              </p:nvSpPr>
              <p:spPr bwMode="auto">
                <a:xfrm>
                  <a:off x="1844" y="668"/>
                  <a:ext cx="140" cy="140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7" name="Oval 6411"/>
                <p:cNvSpPr>
                  <a:spLocks noChangeArrowheads="1"/>
                </p:cNvSpPr>
                <p:nvPr/>
              </p:nvSpPr>
              <p:spPr bwMode="auto">
                <a:xfrm>
                  <a:off x="1846" y="670"/>
                  <a:ext cx="136" cy="136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8" name="Oval 6412"/>
                <p:cNvSpPr>
                  <a:spLocks noChangeArrowheads="1"/>
                </p:cNvSpPr>
                <p:nvPr/>
              </p:nvSpPr>
              <p:spPr bwMode="auto">
                <a:xfrm>
                  <a:off x="1848" y="672"/>
                  <a:ext cx="132" cy="132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09" name="Oval 6413"/>
                <p:cNvSpPr>
                  <a:spLocks noChangeArrowheads="1"/>
                </p:cNvSpPr>
                <p:nvPr/>
              </p:nvSpPr>
              <p:spPr bwMode="auto">
                <a:xfrm>
                  <a:off x="1850" y="674"/>
                  <a:ext cx="128" cy="128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0" name="Oval 6414"/>
                <p:cNvSpPr>
                  <a:spLocks noChangeArrowheads="1"/>
                </p:cNvSpPr>
                <p:nvPr/>
              </p:nvSpPr>
              <p:spPr bwMode="auto">
                <a:xfrm>
                  <a:off x="1852" y="676"/>
                  <a:ext cx="124" cy="124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1" name="Oval 6415"/>
                <p:cNvSpPr>
                  <a:spLocks noChangeArrowheads="1"/>
                </p:cNvSpPr>
                <p:nvPr/>
              </p:nvSpPr>
              <p:spPr bwMode="auto">
                <a:xfrm>
                  <a:off x="1854" y="678"/>
                  <a:ext cx="120" cy="12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2" name="Oval 6416"/>
                <p:cNvSpPr>
                  <a:spLocks noChangeArrowheads="1"/>
                </p:cNvSpPr>
                <p:nvPr/>
              </p:nvSpPr>
              <p:spPr bwMode="auto">
                <a:xfrm>
                  <a:off x="1856" y="680"/>
                  <a:ext cx="116" cy="116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3" name="Oval 6417"/>
                <p:cNvSpPr>
                  <a:spLocks noChangeArrowheads="1"/>
                </p:cNvSpPr>
                <p:nvPr/>
              </p:nvSpPr>
              <p:spPr bwMode="auto">
                <a:xfrm>
                  <a:off x="1858" y="682"/>
                  <a:ext cx="112" cy="11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4" name="Oval 6418"/>
                <p:cNvSpPr>
                  <a:spLocks noChangeArrowheads="1"/>
                </p:cNvSpPr>
                <p:nvPr/>
              </p:nvSpPr>
              <p:spPr bwMode="auto">
                <a:xfrm>
                  <a:off x="1860" y="684"/>
                  <a:ext cx="108" cy="108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5" name="Oval 6419"/>
                <p:cNvSpPr>
                  <a:spLocks noChangeArrowheads="1"/>
                </p:cNvSpPr>
                <p:nvPr/>
              </p:nvSpPr>
              <p:spPr bwMode="auto">
                <a:xfrm>
                  <a:off x="1862" y="686"/>
                  <a:ext cx="104" cy="104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6" name="Oval 6420"/>
                <p:cNvSpPr>
                  <a:spLocks noChangeArrowheads="1"/>
                </p:cNvSpPr>
                <p:nvPr/>
              </p:nvSpPr>
              <p:spPr bwMode="auto">
                <a:xfrm>
                  <a:off x="1864" y="688"/>
                  <a:ext cx="100" cy="100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7" name="Oval 6421"/>
                <p:cNvSpPr>
                  <a:spLocks noChangeArrowheads="1"/>
                </p:cNvSpPr>
                <p:nvPr/>
              </p:nvSpPr>
              <p:spPr bwMode="auto">
                <a:xfrm>
                  <a:off x="1866" y="690"/>
                  <a:ext cx="96" cy="9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8" name="Oval 6422"/>
                <p:cNvSpPr>
                  <a:spLocks noChangeArrowheads="1"/>
                </p:cNvSpPr>
                <p:nvPr/>
              </p:nvSpPr>
              <p:spPr bwMode="auto">
                <a:xfrm>
                  <a:off x="1868" y="692"/>
                  <a:ext cx="92" cy="92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19" name="Oval 6423"/>
                <p:cNvSpPr>
                  <a:spLocks noChangeArrowheads="1"/>
                </p:cNvSpPr>
                <p:nvPr/>
              </p:nvSpPr>
              <p:spPr bwMode="auto">
                <a:xfrm>
                  <a:off x="1870" y="694"/>
                  <a:ext cx="88" cy="8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0" name="Oval 6424"/>
                <p:cNvSpPr>
                  <a:spLocks noChangeArrowheads="1"/>
                </p:cNvSpPr>
                <p:nvPr/>
              </p:nvSpPr>
              <p:spPr bwMode="auto">
                <a:xfrm>
                  <a:off x="1872" y="696"/>
                  <a:ext cx="84" cy="86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1" name="Oval 6425"/>
                <p:cNvSpPr>
                  <a:spLocks noChangeArrowheads="1"/>
                </p:cNvSpPr>
                <p:nvPr/>
              </p:nvSpPr>
              <p:spPr bwMode="auto">
                <a:xfrm>
                  <a:off x="1874" y="698"/>
                  <a:ext cx="82" cy="8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2" name="Oval 6426"/>
                <p:cNvSpPr>
                  <a:spLocks noChangeArrowheads="1"/>
                </p:cNvSpPr>
                <p:nvPr/>
              </p:nvSpPr>
              <p:spPr bwMode="auto">
                <a:xfrm>
                  <a:off x="1876" y="700"/>
                  <a:ext cx="78" cy="7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3" name="Oval 6427"/>
                <p:cNvSpPr>
                  <a:spLocks noChangeArrowheads="1"/>
                </p:cNvSpPr>
                <p:nvPr/>
              </p:nvSpPr>
              <p:spPr bwMode="auto">
                <a:xfrm>
                  <a:off x="1878" y="702"/>
                  <a:ext cx="74" cy="7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4" name="Oval 6428"/>
                <p:cNvSpPr>
                  <a:spLocks noChangeArrowheads="1"/>
                </p:cNvSpPr>
                <p:nvPr/>
              </p:nvSpPr>
              <p:spPr bwMode="auto">
                <a:xfrm>
                  <a:off x="1880" y="704"/>
                  <a:ext cx="70" cy="70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5" name="Oval 6429"/>
                <p:cNvSpPr>
                  <a:spLocks noChangeArrowheads="1"/>
                </p:cNvSpPr>
                <p:nvPr/>
              </p:nvSpPr>
              <p:spPr bwMode="auto">
                <a:xfrm>
                  <a:off x="1882" y="706"/>
                  <a:ext cx="66" cy="6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6" name="Oval 6430"/>
                <p:cNvSpPr>
                  <a:spLocks noChangeArrowheads="1"/>
                </p:cNvSpPr>
                <p:nvPr/>
              </p:nvSpPr>
              <p:spPr bwMode="auto">
                <a:xfrm>
                  <a:off x="1884" y="708"/>
                  <a:ext cx="62" cy="62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7" name="Oval 6431"/>
                <p:cNvSpPr>
                  <a:spLocks noChangeArrowheads="1"/>
                </p:cNvSpPr>
                <p:nvPr/>
              </p:nvSpPr>
              <p:spPr bwMode="auto">
                <a:xfrm>
                  <a:off x="1886" y="710"/>
                  <a:ext cx="58" cy="5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8" name="Oval 6432"/>
                <p:cNvSpPr>
                  <a:spLocks noChangeArrowheads="1"/>
                </p:cNvSpPr>
                <p:nvPr/>
              </p:nvSpPr>
              <p:spPr bwMode="auto">
                <a:xfrm>
                  <a:off x="1888" y="712"/>
                  <a:ext cx="54" cy="54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29" name="Oval 6433"/>
                <p:cNvSpPr>
                  <a:spLocks noChangeArrowheads="1"/>
                </p:cNvSpPr>
                <p:nvPr/>
              </p:nvSpPr>
              <p:spPr bwMode="auto">
                <a:xfrm>
                  <a:off x="1890" y="714"/>
                  <a:ext cx="50" cy="5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0" name="Oval 6434"/>
                <p:cNvSpPr>
                  <a:spLocks noChangeArrowheads="1"/>
                </p:cNvSpPr>
                <p:nvPr/>
              </p:nvSpPr>
              <p:spPr bwMode="auto">
                <a:xfrm>
                  <a:off x="1892" y="716"/>
                  <a:ext cx="46" cy="4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1" name="Oval 6435"/>
                <p:cNvSpPr>
                  <a:spLocks noChangeArrowheads="1"/>
                </p:cNvSpPr>
                <p:nvPr/>
              </p:nvSpPr>
              <p:spPr bwMode="auto">
                <a:xfrm>
                  <a:off x="1894" y="718"/>
                  <a:ext cx="42" cy="42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2" name="Oval 6436"/>
                <p:cNvSpPr>
                  <a:spLocks noChangeArrowheads="1"/>
                </p:cNvSpPr>
                <p:nvPr/>
              </p:nvSpPr>
              <p:spPr bwMode="auto">
                <a:xfrm>
                  <a:off x="1896" y="720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3" name="Oval 6437"/>
                <p:cNvSpPr>
                  <a:spLocks noChangeArrowheads="1"/>
                </p:cNvSpPr>
                <p:nvPr/>
              </p:nvSpPr>
              <p:spPr bwMode="auto">
                <a:xfrm>
                  <a:off x="1898" y="722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4" name="Oval 6438"/>
                <p:cNvSpPr>
                  <a:spLocks noChangeArrowheads="1"/>
                </p:cNvSpPr>
                <p:nvPr/>
              </p:nvSpPr>
              <p:spPr bwMode="auto">
                <a:xfrm>
                  <a:off x="1900" y="724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5" name="Oval 6439"/>
                <p:cNvSpPr>
                  <a:spLocks noChangeArrowheads="1"/>
                </p:cNvSpPr>
                <p:nvPr/>
              </p:nvSpPr>
              <p:spPr bwMode="auto">
                <a:xfrm>
                  <a:off x="1902" y="726"/>
                  <a:ext cx="26" cy="2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6" name="Oval 6440"/>
                <p:cNvSpPr>
                  <a:spLocks noChangeArrowheads="1"/>
                </p:cNvSpPr>
                <p:nvPr/>
              </p:nvSpPr>
              <p:spPr bwMode="auto">
                <a:xfrm>
                  <a:off x="1904" y="728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7" name="Oval 6441"/>
                <p:cNvSpPr>
                  <a:spLocks noChangeArrowheads="1"/>
                </p:cNvSpPr>
                <p:nvPr/>
              </p:nvSpPr>
              <p:spPr bwMode="auto">
                <a:xfrm>
                  <a:off x="1906" y="730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8" name="Oval 6442"/>
                <p:cNvSpPr>
                  <a:spLocks noChangeArrowheads="1"/>
                </p:cNvSpPr>
                <p:nvPr/>
              </p:nvSpPr>
              <p:spPr bwMode="auto">
                <a:xfrm>
                  <a:off x="1908" y="732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39" name="Oval 6443"/>
                <p:cNvSpPr>
                  <a:spLocks noChangeArrowheads="1"/>
                </p:cNvSpPr>
                <p:nvPr/>
              </p:nvSpPr>
              <p:spPr bwMode="auto">
                <a:xfrm>
                  <a:off x="1910" y="734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40" name="Oval 6444"/>
                <p:cNvSpPr>
                  <a:spLocks noChangeArrowheads="1"/>
                </p:cNvSpPr>
                <p:nvPr/>
              </p:nvSpPr>
              <p:spPr bwMode="auto">
                <a:xfrm>
                  <a:off x="1912" y="736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541" name="Group 6445"/>
              <p:cNvGrpSpPr>
                <a:grpSpLocks/>
              </p:cNvGrpSpPr>
              <p:nvPr/>
            </p:nvGrpSpPr>
            <p:grpSpPr bwMode="auto">
              <a:xfrm>
                <a:off x="1748" y="570"/>
                <a:ext cx="320" cy="320"/>
                <a:chOff x="1748" y="570"/>
                <a:chExt cx="320" cy="320"/>
              </a:xfrm>
            </p:grpSpPr>
            <p:sp>
              <p:nvSpPr>
                <p:cNvPr id="1930542" name="Oval 6446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20" cy="320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43" name="Oval 6447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314" cy="314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44" name="Oval 6448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310" cy="310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45" name="Oval 6449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306" cy="306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46" name="Oval 6450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302" cy="302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47" name="Oval 6451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98" cy="298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48" name="Oval 6452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94" cy="294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49" name="Oval 6453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90" cy="290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0" name="Oval 6454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86" cy="286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1" name="Oval 6455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82" cy="282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2" name="Oval 6456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78" cy="278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3" name="Oval 6457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74" cy="274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4" name="Oval 6458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70" cy="270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5" name="Oval 6459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66" cy="26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6" name="Oval 6460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62" cy="262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7" name="Oval 6461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58" cy="258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8" name="Oval 6462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54" cy="254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59" name="Oval 6463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50" cy="250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0" name="Oval 6464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46" cy="246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1" name="Oval 6465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42" cy="242"/>
                </a:xfrm>
                <a:prstGeom prst="ellipse">
                  <a:avLst/>
                </a:prstGeom>
                <a:solidFill>
                  <a:srgbClr val="5C5C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2" name="Oval 6466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40" cy="240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3" name="Oval 6467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36" cy="236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4" name="Oval 6468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32" cy="232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5" name="Oval 6469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28" cy="228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6" name="Oval 6470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24" cy="224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7" name="Oval 6471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220" cy="220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8" name="Oval 6472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216" cy="216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69" name="Oval 6473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212" cy="212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0" name="Oval 6474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208" cy="208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1" name="Oval 6475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204" cy="204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2" name="Oval 6476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200" cy="200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3" name="Oval 6477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96" cy="196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4" name="Oval 6478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92" cy="192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5" name="Oval 6479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88" cy="188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6" name="Oval 6480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84" cy="184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7" name="Oval 6481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80" cy="180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8" name="Oval 6482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76" cy="176"/>
                </a:xfrm>
                <a:prstGeom prst="ellipse">
                  <a:avLst/>
                </a:prstGeom>
                <a:solidFill>
                  <a:srgbClr val="A4A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79" name="Oval 6483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72" cy="172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0" name="Oval 6484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68" cy="168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1" name="Oval 6485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64" cy="164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2" name="Oval 6486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60" cy="160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3" name="Oval 6487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56" cy="156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4" name="Oval 6488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52" cy="152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5" name="Oval 6489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48" cy="148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6" name="Oval 6490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44" cy="144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7" name="Oval 6491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40" cy="140"/>
                </a:xfrm>
                <a:prstGeom prst="ellipse">
                  <a:avLst/>
                </a:prstGeom>
                <a:solidFill>
                  <a:srgbClr val="C5C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8" name="Oval 6492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36" cy="136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89" name="Oval 6493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32" cy="132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0" name="Oval 6494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28" cy="128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1" name="Oval 6495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24" cy="124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2" name="Oval 6496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120" cy="120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3" name="Oval 6497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116" cy="116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4" name="Oval 6498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112" cy="112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5" name="Oval 6499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108" cy="108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6" name="Oval 6500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104" cy="104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7" name="Oval 6501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100" cy="100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8" name="Oval 6502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96" cy="96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599" name="Oval 6503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92" cy="92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0" name="Oval 6504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88" cy="88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1" name="Oval 6505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84" cy="84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2" name="Oval 6506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82" cy="8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3" name="Oval 6507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78" cy="78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4" name="Oval 6508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74" cy="74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5" name="Oval 6509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70" cy="70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6" name="Oval 6510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66" cy="6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7" name="Oval 6511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62" cy="62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8" name="Oval 6512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58" cy="58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09" name="Oval 6513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54" cy="5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0" name="Oval 6514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50" cy="50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1" name="Oval 6515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46" cy="4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2" name="Oval 6516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3" name="Oval 6517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38" cy="38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4" name="Oval 6518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5" name="Oval 6519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6" name="Oval 6520"/>
                <p:cNvSpPr>
                  <a:spLocks noChangeArrowheads="1"/>
                </p:cNvSpPr>
                <p:nvPr/>
              </p:nvSpPr>
              <p:spPr bwMode="auto">
                <a:xfrm>
                  <a:off x="1896" y="718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7" name="Oval 6521"/>
                <p:cNvSpPr>
                  <a:spLocks noChangeArrowheads="1"/>
                </p:cNvSpPr>
                <p:nvPr/>
              </p:nvSpPr>
              <p:spPr bwMode="auto">
                <a:xfrm>
                  <a:off x="1898" y="720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8" name="Oval 6522"/>
                <p:cNvSpPr>
                  <a:spLocks noChangeArrowheads="1"/>
                </p:cNvSpPr>
                <p:nvPr/>
              </p:nvSpPr>
              <p:spPr bwMode="auto">
                <a:xfrm>
                  <a:off x="1900" y="722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19" name="Oval 6523"/>
                <p:cNvSpPr>
                  <a:spLocks noChangeArrowheads="1"/>
                </p:cNvSpPr>
                <p:nvPr/>
              </p:nvSpPr>
              <p:spPr bwMode="auto">
                <a:xfrm>
                  <a:off x="1902" y="724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20" name="Oval 6524"/>
                <p:cNvSpPr>
                  <a:spLocks noChangeArrowheads="1"/>
                </p:cNvSpPr>
                <p:nvPr/>
              </p:nvSpPr>
              <p:spPr bwMode="auto">
                <a:xfrm>
                  <a:off x="1904" y="726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21" name="Oval 6525"/>
                <p:cNvSpPr>
                  <a:spLocks noChangeArrowheads="1"/>
                </p:cNvSpPr>
                <p:nvPr/>
              </p:nvSpPr>
              <p:spPr bwMode="auto">
                <a:xfrm>
                  <a:off x="1906" y="728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622" name="Group 6526"/>
              <p:cNvGrpSpPr>
                <a:grpSpLocks/>
              </p:cNvGrpSpPr>
              <p:nvPr/>
            </p:nvGrpSpPr>
            <p:grpSpPr bwMode="auto">
              <a:xfrm>
                <a:off x="1748" y="570"/>
                <a:ext cx="308" cy="308"/>
                <a:chOff x="1748" y="570"/>
                <a:chExt cx="308" cy="308"/>
              </a:xfrm>
            </p:grpSpPr>
            <p:sp>
              <p:nvSpPr>
                <p:cNvPr id="1930623" name="Oval 6527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08" cy="308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24" name="Oval 6528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302" cy="302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25" name="Oval 6529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298" cy="298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26" name="Oval 6530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294" cy="294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27" name="Oval 6531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290" cy="29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28" name="Oval 6532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86" cy="28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29" name="Oval 6533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82" cy="282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0" name="Oval 6534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78" cy="278"/>
                </a:xfrm>
                <a:prstGeom prst="ellipse">
                  <a:avLst/>
                </a:prstGeom>
                <a:solidFill>
                  <a:srgbClr val="2C2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1" name="Oval 6535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74" cy="274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2" name="Oval 6536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70" cy="270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3" name="Oval 6537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66" cy="266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4" name="Oval 6538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62" cy="262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5" name="Oval 6539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58" cy="25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6" name="Oval 6540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54" cy="25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7" name="Oval 6541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50" cy="25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8" name="Oval 6542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46" cy="24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39" name="Oval 6543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42" cy="24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0" name="Oval 6544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38" cy="238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1" name="Oval 6545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34" cy="234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2" name="Oval 6546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32" cy="23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3" name="Oval 6547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28" cy="228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4" name="Oval 6548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24" cy="224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5" name="Oval 6549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20" cy="220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6" name="Oval 6550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16" cy="216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7" name="Oval 6551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12" cy="212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8" name="Oval 6552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208" cy="208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49" name="Oval 6553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204" cy="20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0" name="Oval 6554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200" cy="200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1" name="Oval 6555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96" cy="196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2" name="Oval 6556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92" cy="192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3" name="Oval 6557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88" cy="188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4" name="Oval 6558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84" cy="184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5" name="Oval 6559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80" cy="180"/>
                </a:xfrm>
                <a:prstGeom prst="ellipse">
                  <a:avLst/>
                </a:prstGeom>
                <a:solidFill>
                  <a:srgbClr val="999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6" name="Oval 6560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76" cy="176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7" name="Oval 6561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72" cy="172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8" name="Oval 6562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68" cy="168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59" name="Oval 6563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64" cy="16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0" name="Oval 6564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60" cy="160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1" name="Oval 6565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56" cy="156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2" name="Oval 6566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52" cy="152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3" name="Oval 6567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48" cy="148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4" name="Oval 6568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44" cy="14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5" name="Oval 6569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40" cy="140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6" name="Oval 6570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36" cy="136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7" name="Oval 6571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32" cy="132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8" name="Oval 6572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28" cy="128"/>
                </a:xfrm>
                <a:prstGeom prst="ellipse">
                  <a:avLst/>
                </a:prstGeom>
                <a:solidFill>
                  <a:srgbClr val="CBC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69" name="Oval 6573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24" cy="12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0" name="Oval 6574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20" cy="12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1" name="Oval 6575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16" cy="116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2" name="Oval 6576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12" cy="112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3" name="Oval 6577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108" cy="108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4" name="Oval 6578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104" cy="104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5" name="Oval 6579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100" cy="10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6" name="Oval 6580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96" cy="9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7" name="Oval 6581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92" cy="9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8" name="Oval 6582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88" cy="88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79" name="Oval 6583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84" cy="84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0" name="Oval 6584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80" cy="8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1" name="Oval 6585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78" cy="78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2" name="Oval 6586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74" cy="74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3" name="Oval 6587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70" cy="7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4" name="Oval 6588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66" cy="6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5" name="Oval 6589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62" cy="62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6" name="Oval 6590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58" cy="58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7" name="Oval 6591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54" cy="5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8" name="Oval 6592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50" cy="50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89" name="Oval 6593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46" cy="4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0" name="Oval 6594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1" name="Oval 6595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38" cy="3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2" name="Oval 6596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3" name="Oval 6597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4" name="Oval 6598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5" name="Oval 6599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6" name="Oval 6600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7" name="Oval 6601"/>
                <p:cNvSpPr>
                  <a:spLocks noChangeArrowheads="1"/>
                </p:cNvSpPr>
                <p:nvPr/>
              </p:nvSpPr>
              <p:spPr bwMode="auto">
                <a:xfrm>
                  <a:off x="1896" y="718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8" name="Oval 6602"/>
                <p:cNvSpPr>
                  <a:spLocks noChangeArrowheads="1"/>
                </p:cNvSpPr>
                <p:nvPr/>
              </p:nvSpPr>
              <p:spPr bwMode="auto">
                <a:xfrm>
                  <a:off x="1898" y="72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699" name="Oval 6603"/>
                <p:cNvSpPr>
                  <a:spLocks noChangeArrowheads="1"/>
                </p:cNvSpPr>
                <p:nvPr/>
              </p:nvSpPr>
              <p:spPr bwMode="auto">
                <a:xfrm>
                  <a:off x="1900" y="72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700" name="Group 6604"/>
              <p:cNvGrpSpPr>
                <a:grpSpLocks/>
              </p:cNvGrpSpPr>
              <p:nvPr/>
            </p:nvGrpSpPr>
            <p:grpSpPr bwMode="auto">
              <a:xfrm>
                <a:off x="1748" y="570"/>
                <a:ext cx="308" cy="308"/>
                <a:chOff x="1748" y="570"/>
                <a:chExt cx="308" cy="308"/>
              </a:xfrm>
            </p:grpSpPr>
            <p:sp>
              <p:nvSpPr>
                <p:cNvPr id="1930701" name="Oval 6605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308" cy="308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02" name="Oval 6606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302" cy="302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03" name="Oval 6607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298" cy="298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04" name="Oval 6608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294" cy="294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05" name="Oval 6609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290" cy="29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06" name="Oval 6610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86" cy="28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07" name="Oval 6611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82" cy="282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08" name="Oval 6612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78" cy="278"/>
                </a:xfrm>
                <a:prstGeom prst="ellipse">
                  <a:avLst/>
                </a:prstGeom>
                <a:solidFill>
                  <a:srgbClr val="2C2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09" name="Oval 6613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74" cy="274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0" name="Oval 6614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70" cy="270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1" name="Oval 6615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66" cy="266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2" name="Oval 6616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62" cy="262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3" name="Oval 6617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58" cy="25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4" name="Oval 6618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54" cy="25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5" name="Oval 6619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50" cy="25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6" name="Oval 6620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46" cy="24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7" name="Oval 6621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42" cy="24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8" name="Oval 6622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38" cy="238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19" name="Oval 6623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34" cy="234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0" name="Oval 6624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32" cy="23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1" name="Oval 6625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28" cy="228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2" name="Oval 6626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24" cy="224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3" name="Oval 6627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20" cy="220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4" name="Oval 6628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16" cy="216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5" name="Oval 6629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12" cy="212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6" name="Oval 6630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208" cy="208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7" name="Oval 6631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204" cy="20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8" name="Oval 6632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200" cy="200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29" name="Oval 6633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96" cy="196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0" name="Oval 6634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92" cy="192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1" name="Oval 6635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88" cy="188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2" name="Oval 6636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84" cy="184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3" name="Oval 6637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80" cy="180"/>
                </a:xfrm>
                <a:prstGeom prst="ellipse">
                  <a:avLst/>
                </a:prstGeom>
                <a:solidFill>
                  <a:srgbClr val="999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4" name="Oval 6638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76" cy="176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5" name="Oval 6639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72" cy="172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6" name="Oval 6640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68" cy="168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7" name="Oval 6641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64" cy="16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8" name="Oval 6642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60" cy="160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39" name="Oval 6643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56" cy="156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0" name="Oval 6644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52" cy="152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1" name="Oval 6645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48" cy="148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2" name="Oval 6646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44" cy="14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3" name="Oval 6647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40" cy="140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4" name="Oval 6648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36" cy="136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5" name="Oval 6649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32" cy="132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6" name="Oval 6650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28" cy="128"/>
                </a:xfrm>
                <a:prstGeom prst="ellipse">
                  <a:avLst/>
                </a:prstGeom>
                <a:solidFill>
                  <a:srgbClr val="CBC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7" name="Oval 6651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24" cy="12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8" name="Oval 6652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20" cy="12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49" name="Oval 6653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16" cy="116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0" name="Oval 6654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12" cy="112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1" name="Oval 6655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108" cy="108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2" name="Oval 6656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104" cy="104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3" name="Oval 6657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100" cy="10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4" name="Oval 6658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96" cy="9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5" name="Oval 6659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92" cy="9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6" name="Oval 6660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88" cy="88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7" name="Oval 6661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84" cy="84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8" name="Oval 6662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80" cy="8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59" name="Oval 6663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78" cy="78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0" name="Oval 6664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74" cy="74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1" name="Oval 6665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70" cy="7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2" name="Oval 6666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66" cy="6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3" name="Oval 6667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62" cy="62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4" name="Oval 6668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58" cy="58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5" name="Oval 6669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54" cy="5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6" name="Oval 6670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50" cy="50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7" name="Oval 6671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46" cy="4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8" name="Oval 6672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69" name="Oval 6673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38" cy="3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70" name="Oval 6674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71" name="Oval 6675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72" name="Oval 6676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73" name="Oval 6677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74" name="Oval 6678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75" name="Oval 6679"/>
                <p:cNvSpPr>
                  <a:spLocks noChangeArrowheads="1"/>
                </p:cNvSpPr>
                <p:nvPr/>
              </p:nvSpPr>
              <p:spPr bwMode="auto">
                <a:xfrm>
                  <a:off x="1896" y="718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76" name="Oval 6680"/>
                <p:cNvSpPr>
                  <a:spLocks noChangeArrowheads="1"/>
                </p:cNvSpPr>
                <p:nvPr/>
              </p:nvSpPr>
              <p:spPr bwMode="auto">
                <a:xfrm>
                  <a:off x="1898" y="72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77" name="Oval 6681"/>
                <p:cNvSpPr>
                  <a:spLocks noChangeArrowheads="1"/>
                </p:cNvSpPr>
                <p:nvPr/>
              </p:nvSpPr>
              <p:spPr bwMode="auto">
                <a:xfrm>
                  <a:off x="1900" y="72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778" name="Group 6682"/>
              <p:cNvGrpSpPr>
                <a:grpSpLocks/>
              </p:cNvGrpSpPr>
              <p:nvPr/>
            </p:nvGrpSpPr>
            <p:grpSpPr bwMode="auto">
              <a:xfrm>
                <a:off x="1748" y="570"/>
                <a:ext cx="296" cy="296"/>
                <a:chOff x="1748" y="570"/>
                <a:chExt cx="296" cy="296"/>
              </a:xfrm>
            </p:grpSpPr>
            <p:sp>
              <p:nvSpPr>
                <p:cNvPr id="1930779" name="Oval 6683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296" cy="296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0" name="Oval 6684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290" cy="290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1" name="Oval 6685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286" cy="286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2" name="Oval 6686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282" cy="282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3" name="Oval 6687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278" cy="278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4" name="Oval 6688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74" cy="274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5" name="Oval 6689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70" cy="270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6" name="Oval 6690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66" cy="266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7" name="Oval 6691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62" cy="262"/>
                </a:xfrm>
                <a:prstGeom prst="ellipse">
                  <a:avLst/>
                </a:prstGeom>
                <a:solidFill>
                  <a:srgbClr val="3333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8" name="Oval 6692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58" cy="258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89" name="Oval 6693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54" cy="254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0" name="Oval 6694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50" cy="250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1" name="Oval 6695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46" cy="24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2" name="Oval 6696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42" cy="242"/>
                </a:xfrm>
                <a:prstGeom prst="ellipse">
                  <a:avLst/>
                </a:prstGeom>
                <a:solidFill>
                  <a:srgbClr val="484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3" name="Oval 6697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38" cy="238"/>
                </a:xfrm>
                <a:prstGeom prst="ellipse">
                  <a:avLst/>
                </a:prstGeom>
                <a:solidFill>
                  <a:srgbClr val="4C4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4" name="Oval 6698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34" cy="234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5" name="Oval 6699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30" cy="230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6" name="Oval 6700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26" cy="226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7" name="Oval 6701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22" cy="222"/>
                </a:xfrm>
                <a:prstGeom prst="ellipse">
                  <a:avLst/>
                </a:prstGeom>
                <a:solidFill>
                  <a:srgbClr val="5F5F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8" name="Oval 6702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20" cy="220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799" name="Oval 6703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16" cy="216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0" name="Oval 6704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12" cy="212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1" name="Oval 6705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08" cy="208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2" name="Oval 6706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04" cy="204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3" name="Oval 6707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00" cy="200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4" name="Oval 6708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96" cy="196"/>
                </a:xfrm>
                <a:prstGeom prst="ellipse">
                  <a:avLst/>
                </a:prstGeom>
                <a:solidFill>
                  <a:srgbClr val="7F7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5" name="Oval 6709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92" cy="192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6" name="Oval 6710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88" cy="188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7" name="Oval 6711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84" cy="184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8" name="Oval 6712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80" cy="180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09" name="Oval 6713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76" cy="176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0" name="Oval 6714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72" cy="172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1" name="Oval 6715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68" cy="168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2" name="Oval 6716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64" cy="164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3" name="Oval 6717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60" cy="160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4" name="Oval 6718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56" cy="156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5" name="Oval 6719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52" cy="152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6" name="Oval 6720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48" cy="14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7" name="Oval 6721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44" cy="144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8" name="Oval 6722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40" cy="140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19" name="Oval 6723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36" cy="136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0" name="Oval 6724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32" cy="132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1" name="Oval 6725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28" cy="128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2" name="Oval 6726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24" cy="124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3" name="Oval 6727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20" cy="120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4" name="Oval 6728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16" cy="116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5" name="Oval 6729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12" cy="11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6" name="Oval 6730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08" cy="108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7" name="Oval 6731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04" cy="104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8" name="Oval 6732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00" cy="100"/>
                </a:xfrm>
                <a:prstGeom prst="ellipse">
                  <a:avLst/>
                </a:prstGeom>
                <a:solidFill>
                  <a:srgbClr val="DCD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29" name="Oval 6733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96" cy="96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0" name="Oval 6734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92" cy="92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1" name="Oval 6735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88" cy="88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2" name="Oval 6736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84" cy="84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3" name="Oval 6737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80" cy="80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4" name="Oval 6738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76" cy="76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5" name="Oval 6739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74" cy="74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6" name="Oval 6740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70" cy="70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7" name="Oval 6741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66" cy="66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8" name="Oval 6742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62" cy="62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39" name="Oval 6743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58" cy="58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0" name="Oval 6744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54" cy="54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1" name="Oval 6745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50" cy="50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2" name="Oval 6746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46" cy="46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3" name="Oval 6747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42" cy="4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4" name="Oval 6748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38" cy="3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5" name="Oval 6749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34" cy="3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6" name="Oval 6750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30" cy="30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7" name="Oval 6751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8" name="Oval 6752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49" name="Oval 6753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50" name="Oval 6754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51" name="Oval 6755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52" name="Oval 6756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853" name="Group 6757"/>
              <p:cNvGrpSpPr>
                <a:grpSpLocks/>
              </p:cNvGrpSpPr>
              <p:nvPr/>
            </p:nvGrpSpPr>
            <p:grpSpPr bwMode="auto">
              <a:xfrm>
                <a:off x="1748" y="570"/>
                <a:ext cx="284" cy="282"/>
                <a:chOff x="1748" y="570"/>
                <a:chExt cx="284" cy="282"/>
              </a:xfrm>
            </p:grpSpPr>
            <p:sp>
              <p:nvSpPr>
                <p:cNvPr id="1930854" name="Oval 6758"/>
                <p:cNvSpPr>
                  <a:spLocks noChangeArrowheads="1"/>
                </p:cNvSpPr>
                <p:nvPr/>
              </p:nvSpPr>
              <p:spPr bwMode="auto">
                <a:xfrm>
                  <a:off x="1748" y="570"/>
                  <a:ext cx="284" cy="282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55" name="Oval 6759"/>
                <p:cNvSpPr>
                  <a:spLocks noChangeArrowheads="1"/>
                </p:cNvSpPr>
                <p:nvPr/>
              </p:nvSpPr>
              <p:spPr bwMode="auto">
                <a:xfrm>
                  <a:off x="1750" y="572"/>
                  <a:ext cx="278" cy="278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56" name="Oval 6760"/>
                <p:cNvSpPr>
                  <a:spLocks noChangeArrowheads="1"/>
                </p:cNvSpPr>
                <p:nvPr/>
              </p:nvSpPr>
              <p:spPr bwMode="auto">
                <a:xfrm>
                  <a:off x="1752" y="574"/>
                  <a:ext cx="274" cy="274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57" name="Oval 6761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270" cy="270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58" name="Oval 6762"/>
                <p:cNvSpPr>
                  <a:spLocks noChangeArrowheads="1"/>
                </p:cNvSpPr>
                <p:nvPr/>
              </p:nvSpPr>
              <p:spPr bwMode="auto">
                <a:xfrm>
                  <a:off x="1756" y="578"/>
                  <a:ext cx="266" cy="266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59" name="Oval 6763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262" cy="262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0" name="Oval 6764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258" cy="258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1" name="Oval 6765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254" cy="254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2" name="Oval 6766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50" cy="250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3" name="Oval 6767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46" cy="246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4" name="Oval 6768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42" cy="242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5" name="Oval 6769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38" cy="238"/>
                </a:xfrm>
                <a:prstGeom prst="ellipse">
                  <a:avLst/>
                </a:prstGeom>
                <a:solidFill>
                  <a:srgbClr val="4141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6" name="Oval 6770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34" cy="23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7" name="Oval 6771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30" cy="230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8" name="Oval 6772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26" cy="226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69" name="Oval 6773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22" cy="222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0" name="Oval 6774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18" cy="21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1" name="Oval 6775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14" cy="214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2" name="Oval 6776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12" cy="212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3" name="Oval 6777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08" cy="208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4" name="Oval 6778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04" cy="204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5" name="Oval 6779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00" cy="200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6" name="Oval 6780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96" cy="19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7" name="Oval 6781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92" cy="192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8" name="Oval 6782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88" cy="188"/>
                </a:xfrm>
                <a:prstGeom prst="ellipse">
                  <a:avLst/>
                </a:prstGeom>
                <a:solidFill>
                  <a:srgbClr val="7F7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79" name="Oval 6783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84" cy="184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0" name="Oval 6784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80" cy="180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1" name="Oval 6785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76" cy="176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2" name="Oval 6786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72" cy="172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3" name="Oval 6787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68" cy="168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4" name="Oval 6788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64" cy="164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5" name="Oval 6789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60" cy="160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6" name="Oval 6790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56" cy="156"/>
                </a:xfrm>
                <a:prstGeom prst="ellipse">
                  <a:avLst/>
                </a:prstGeom>
                <a:solidFill>
                  <a:srgbClr val="A4A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7" name="Oval 6791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52" cy="152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8" name="Oval 6792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48" cy="148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89" name="Oval 6793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44" cy="144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0" name="Oval 6794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40" cy="140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1" name="Oval 6795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36" cy="136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2" name="Oval 6796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32" cy="132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3" name="Oval 6797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28" cy="128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4" name="Oval 6798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24" cy="124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5" name="Oval 6799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20" cy="120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6" name="Oval 6800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16" cy="116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7" name="Oval 6801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12" cy="112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8" name="Oval 6802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08" cy="108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899" name="Oval 6803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04" cy="104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0" name="Oval 6804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00" cy="100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1" name="Oval 6805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96" cy="96"/>
                </a:xfrm>
                <a:prstGeom prst="ellipse">
                  <a:avLst/>
                </a:prstGeom>
                <a:solidFill>
                  <a:srgbClr val="DCD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2" name="Oval 6806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92" cy="92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3" name="Oval 6807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88" cy="88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4" name="Oval 6808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84" cy="8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5" name="Oval 6809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80" cy="80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6" name="Oval 6810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76" cy="76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7" name="Oval 6811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72" cy="72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8" name="Oval 6812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70" cy="70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09" name="Oval 6813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66" cy="66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0" name="Oval 6814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62" cy="62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1" name="Oval 6815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58" cy="58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2" name="Oval 6816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54" cy="54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3" name="Oval 6817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50" cy="50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4" name="Oval 6818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46" cy="46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5" name="Oval 6819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42" cy="42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6" name="Oval 6820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38" cy="38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7" name="Oval 6821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34" cy="3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8" name="Oval 6822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30" cy="30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19" name="Oval 6823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26" cy="26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20" name="Oval 6824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22" cy="22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21" name="Oval 6825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22" name="Oval 6826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23" name="Oval 6827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24" name="Oval 6828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925" name="Group 6829"/>
              <p:cNvGrpSpPr>
                <a:grpSpLocks/>
              </p:cNvGrpSpPr>
              <p:nvPr/>
            </p:nvGrpSpPr>
            <p:grpSpPr bwMode="auto">
              <a:xfrm>
                <a:off x="1760" y="584"/>
                <a:ext cx="258" cy="256"/>
                <a:chOff x="1760" y="584"/>
                <a:chExt cx="258" cy="256"/>
              </a:xfrm>
            </p:grpSpPr>
            <p:sp>
              <p:nvSpPr>
                <p:cNvPr id="1930926" name="Oval 6830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58" cy="256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27" name="Oval 6831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50" cy="250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28" name="Oval 6832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46" cy="246"/>
                </a:xfrm>
                <a:prstGeom prst="ellipse">
                  <a:avLst/>
                </a:prstGeom>
                <a:solidFill>
                  <a:srgbClr val="1818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29" name="Oval 6833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42" cy="242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0" name="Oval 6834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38" cy="238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1" name="Oval 6835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34" cy="234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2" name="Oval 6836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30" cy="230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3" name="Oval 6837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26" cy="226"/>
                </a:xfrm>
                <a:prstGeom prst="ellipse">
                  <a:avLst/>
                </a:prstGeom>
                <a:solidFill>
                  <a:srgbClr val="3333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4" name="Oval 6838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22" cy="222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5" name="Oval 6839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18" cy="218"/>
                </a:xfrm>
                <a:prstGeom prst="ellipse">
                  <a:avLst/>
                </a:prstGeom>
                <a:solidFill>
                  <a:srgbClr val="3D3D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6" name="Oval 6840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14" cy="214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7" name="Oval 6841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10" cy="210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8" name="Oval 6842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06" cy="206"/>
                </a:xfrm>
                <a:prstGeom prst="ellipse">
                  <a:avLst/>
                </a:prstGeom>
                <a:solidFill>
                  <a:srgbClr val="4C4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39" name="Oval 6843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02" cy="20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0" name="Oval 6844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98" cy="198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1" name="Oval 6845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94" cy="194"/>
                </a:xfrm>
                <a:prstGeom prst="ellipse">
                  <a:avLst/>
                </a:prstGeom>
                <a:solidFill>
                  <a:srgbClr val="5C5C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2" name="Oval 6846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92" cy="19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3" name="Oval 6847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88" cy="188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4" name="Oval 6848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84" cy="184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5" name="Oval 6849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80" cy="180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6" name="Oval 6850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76" cy="17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7" name="Oval 6851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72" cy="172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8" name="Oval 6852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68" cy="168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49" name="Oval 6853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64" cy="164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0" name="Oval 6854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60" cy="160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1" name="Oval 6855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56" cy="156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2" name="Oval 6856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52" cy="152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3" name="Oval 6857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48" cy="148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4" name="Oval 6858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44" cy="144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5" name="Oval 6859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40" cy="140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6" name="Oval 6860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36" cy="136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7" name="Oval 6861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32" cy="132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8" name="Oval 6862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28" cy="12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59" name="Oval 6863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24" cy="124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0" name="Oval 6864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20" cy="120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1" name="Oval 6865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16" cy="116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2" name="Oval 6866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12" cy="112"/>
                </a:xfrm>
                <a:prstGeom prst="ellipse">
                  <a:avLst/>
                </a:prstGeom>
                <a:solidFill>
                  <a:srgbClr val="C5C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3" name="Oval 6867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08" cy="108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4" name="Oval 6868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04" cy="104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5" name="Oval 6869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00" cy="100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6" name="Oval 6870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96" cy="96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7" name="Oval 6871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92" cy="92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8" name="Oval 6872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88" cy="88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69" name="Oval 6873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84" cy="84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0" name="Oval 6874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80" cy="80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1" name="Oval 6875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76" cy="76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2" name="Oval 6876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72" cy="72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3" name="Oval 6877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68" cy="6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4" name="Oval 6878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66" cy="66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5" name="Oval 6879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62" cy="6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6" name="Oval 6880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58" cy="58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7" name="Oval 6881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54" cy="54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8" name="Oval 6882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50" cy="50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79" name="Oval 6883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46" cy="46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0" name="Oval 6884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42" cy="42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1" name="Oval 6885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38" cy="38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2" name="Oval 6886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34" cy="3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3" name="Oval 6887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30" cy="30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4" name="Oval 6888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5" name="Oval 6889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6" name="Oval 6890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7" name="Oval 6891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8" name="Oval 6892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89" name="Oval 6893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0990" name="Group 6894"/>
              <p:cNvGrpSpPr>
                <a:grpSpLocks/>
              </p:cNvGrpSpPr>
              <p:nvPr/>
            </p:nvGrpSpPr>
            <p:grpSpPr bwMode="auto">
              <a:xfrm>
                <a:off x="1760" y="584"/>
                <a:ext cx="246" cy="242"/>
                <a:chOff x="1760" y="584"/>
                <a:chExt cx="246" cy="242"/>
              </a:xfrm>
            </p:grpSpPr>
            <p:sp>
              <p:nvSpPr>
                <p:cNvPr id="1930991" name="Oval 6895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46" cy="242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92" name="Oval 6896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38" cy="238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93" name="Oval 6897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34" cy="234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94" name="Oval 6898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30" cy="23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95" name="Oval 6899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26" cy="22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96" name="Oval 6900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22" cy="22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97" name="Oval 6901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18" cy="218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98" name="Oval 6902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14" cy="214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0999" name="Oval 6903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10" cy="210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0" name="Oval 6904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06" cy="206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1" name="Oval 6905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02" cy="202"/>
                </a:xfrm>
                <a:prstGeom prst="ellipse">
                  <a:avLst/>
                </a:prstGeom>
                <a:solidFill>
                  <a:srgbClr val="4444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2" name="Oval 6906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98" cy="198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3" name="Oval 6907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94" cy="194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4" name="Oval 6908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90" cy="190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5" name="Oval 6909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86" cy="186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6" name="Oval 6910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84" cy="18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7" name="Oval 6911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80" cy="180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8" name="Oval 6912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76" cy="17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09" name="Oval 6913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72" cy="17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0" name="Oval 6914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68" cy="16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1" name="Oval 6915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64" cy="164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2" name="Oval 6916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60" cy="160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3" name="Oval 6917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56" cy="156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4" name="Oval 6918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52" cy="152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5" name="Oval 6919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48" cy="14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6" name="Oval 6920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44" cy="144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7" name="Oval 6921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40" cy="140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8" name="Oval 6922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36" cy="136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19" name="Oval 6923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32" cy="132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0" name="Oval 6924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28" cy="128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1" name="Oval 6925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24" cy="124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2" name="Oval 6926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20" cy="120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3" name="Oval 6927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16" cy="116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4" name="Oval 6928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12" cy="11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5" name="Oval 6929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08" cy="108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6" name="Oval 6930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04" cy="104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7" name="Oval 6931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00" cy="100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8" name="Oval 6932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96" cy="9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29" name="Oval 6933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92" cy="9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0" name="Oval 6934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88" cy="88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1" name="Oval 6935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84" cy="8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2" name="Oval 6936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80" cy="80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3" name="Oval 6937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76" cy="7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4" name="Oval 6938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72" cy="7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5" name="Oval 6939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68" cy="68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6" name="Oval 6940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64" cy="64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7" name="Oval 6941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62" cy="6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8" name="Oval 6942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58" cy="5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39" name="Oval 6943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54" cy="5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0" name="Oval 6944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50" cy="5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1" name="Oval 6945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46" cy="46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2" name="Oval 6946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42" cy="4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3" name="Oval 6947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38" cy="3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4" name="Oval 6948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34" cy="3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5" name="Oval 6949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30" cy="30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6" name="Oval 6950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7" name="Oval 6951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8" name="Oval 6952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49" name="Oval 6953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50" name="Oval 6954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51" name="Oval 6955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052" name="Group 6956"/>
              <p:cNvGrpSpPr>
                <a:grpSpLocks/>
              </p:cNvGrpSpPr>
              <p:nvPr/>
            </p:nvGrpSpPr>
            <p:grpSpPr bwMode="auto">
              <a:xfrm>
                <a:off x="1760" y="584"/>
                <a:ext cx="246" cy="242"/>
                <a:chOff x="1760" y="584"/>
                <a:chExt cx="246" cy="242"/>
              </a:xfrm>
            </p:grpSpPr>
            <p:sp>
              <p:nvSpPr>
                <p:cNvPr id="1931053" name="Oval 6957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46" cy="242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54" name="Oval 6958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38" cy="238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55" name="Oval 6959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34" cy="234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56" name="Oval 6960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30" cy="230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57" name="Oval 6961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26" cy="226"/>
                </a:xfrm>
                <a:prstGeom prst="ellipse">
                  <a:avLst/>
                </a:prstGeom>
                <a:solidFill>
                  <a:srgbClr val="2525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58" name="Oval 6962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22" cy="22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59" name="Oval 6963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18" cy="218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0" name="Oval 6964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14" cy="214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1" name="Oval 6965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10" cy="210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2" name="Oval 6966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06" cy="206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3" name="Oval 6967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02" cy="202"/>
                </a:xfrm>
                <a:prstGeom prst="ellipse">
                  <a:avLst/>
                </a:prstGeom>
                <a:solidFill>
                  <a:srgbClr val="4444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4" name="Oval 6968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98" cy="198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5" name="Oval 6969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94" cy="194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6" name="Oval 6970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90" cy="190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7" name="Oval 6971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86" cy="186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8" name="Oval 6972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84" cy="182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69" name="Oval 6973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80" cy="180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0" name="Oval 6974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76" cy="17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1" name="Oval 6975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72" cy="17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2" name="Oval 6976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68" cy="16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3" name="Oval 6977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64" cy="164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4" name="Oval 6978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60" cy="160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5" name="Oval 6979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56" cy="156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6" name="Oval 6980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52" cy="152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7" name="Oval 6981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48" cy="14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8" name="Oval 6982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44" cy="144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79" name="Oval 6983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40" cy="140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0" name="Oval 6984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36" cy="136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1" name="Oval 6985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32" cy="132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2" name="Oval 6986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28" cy="128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3" name="Oval 6987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24" cy="124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4" name="Oval 6988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20" cy="120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5" name="Oval 6989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16" cy="116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6" name="Oval 6990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12" cy="11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7" name="Oval 6991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08" cy="108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8" name="Oval 6992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04" cy="104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89" name="Oval 6993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00" cy="100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0" name="Oval 6994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96" cy="9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1" name="Oval 6995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92" cy="9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2" name="Oval 6996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88" cy="88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3" name="Oval 6997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84" cy="8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4" name="Oval 6998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80" cy="80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5" name="Oval 6999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76" cy="7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6" name="Oval 7000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72" cy="72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7" name="Oval 7001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68" cy="68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8" name="Oval 7002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64" cy="64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099" name="Oval 7003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62" cy="62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0" name="Oval 7004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58" cy="5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1" name="Oval 7005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54" cy="5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2" name="Oval 7006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50" cy="5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3" name="Oval 7007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46" cy="46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4" name="Oval 7008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42" cy="4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5" name="Oval 7009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38" cy="3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6" name="Oval 7010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34" cy="3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7" name="Oval 7011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30" cy="30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8" name="Oval 7012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09" name="Oval 7013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10" name="Oval 7014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18" cy="18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11" name="Oval 7015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12" name="Oval 7016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13" name="Oval 7017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114" name="Group 7018"/>
              <p:cNvGrpSpPr>
                <a:grpSpLocks/>
              </p:cNvGrpSpPr>
              <p:nvPr/>
            </p:nvGrpSpPr>
            <p:grpSpPr bwMode="auto">
              <a:xfrm>
                <a:off x="1760" y="584"/>
                <a:ext cx="234" cy="230"/>
                <a:chOff x="1760" y="584"/>
                <a:chExt cx="234" cy="230"/>
              </a:xfrm>
            </p:grpSpPr>
            <p:sp>
              <p:nvSpPr>
                <p:cNvPr id="1931115" name="Oval 7019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34" cy="230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16" name="Oval 7020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226" cy="226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17" name="Oval 7021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222" cy="222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18" name="Oval 7022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218" cy="218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19" name="Oval 7023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214" cy="214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0" name="Oval 7024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10" cy="210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1" name="Oval 7025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06" cy="206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2" name="Oval 7026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02" cy="202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3" name="Oval 7027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198" cy="198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4" name="Oval 7028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194" cy="194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5" name="Oval 7029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190" cy="190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6" name="Oval 7030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86" cy="186"/>
                </a:xfrm>
                <a:prstGeom prst="ellipse">
                  <a:avLst/>
                </a:prstGeom>
                <a:solidFill>
                  <a:srgbClr val="4C4C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7" name="Oval 7031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82" cy="18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8" name="Oval 7032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78" cy="17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29" name="Oval 7033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76" cy="174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0" name="Oval 7034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72" cy="172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1" name="Oval 7035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68" cy="168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2" name="Oval 7036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64" cy="164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3" name="Oval 7037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60" cy="160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4" name="Oval 7038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56" cy="156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5" name="Oval 7039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52" cy="152"/>
                </a:xfrm>
                <a:prstGeom prst="ellipse">
                  <a:avLst/>
                </a:prstGeom>
                <a:solidFill>
                  <a:srgbClr val="8181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6" name="Oval 7040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48" cy="148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7" name="Oval 7041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44" cy="144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8" name="Oval 7042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40" cy="140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39" name="Oval 7043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36" cy="136"/>
                </a:xfrm>
                <a:prstGeom prst="ellipse">
                  <a:avLst/>
                </a:prstGeom>
                <a:solidFill>
                  <a:srgbClr val="9999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0" name="Oval 7044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32" cy="132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1" name="Oval 7045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28" cy="128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2" name="Oval 7046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24" cy="124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3" name="Oval 7047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20" cy="120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4" name="Oval 7048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16" cy="116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5" name="Oval 7049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12" cy="112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6" name="Oval 7050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08" cy="108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7" name="Oval 7051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04" cy="104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8" name="Oval 7052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00" cy="100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49" name="Oval 7053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96" cy="96"/>
                </a:xfrm>
                <a:prstGeom prst="ellipse">
                  <a:avLst/>
                </a:prstGeom>
                <a:solidFill>
                  <a:srgbClr val="CBC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0" name="Oval 7054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92" cy="92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1" name="Oval 7055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88" cy="88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2" name="Oval 7056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84" cy="84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3" name="Oval 7057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80" cy="80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4" name="Oval 7058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76" cy="76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5" name="Oval 7059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72" cy="72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6" name="Oval 7060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68" cy="68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7" name="Oval 7061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64" cy="64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8" name="Oval 7062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60" cy="6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59" name="Oval 7063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58" cy="58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0" name="Oval 7064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54" cy="54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1" name="Oval 7065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50" cy="50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2" name="Oval 7066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46" cy="46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3" name="Oval 7067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42" cy="42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4" name="Oval 7068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38" cy="38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5" name="Oval 7069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34" cy="34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6" name="Oval 7070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30" cy="30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7" name="Oval 7071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26" cy="26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8" name="Oval 7072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22" cy="22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69" name="Oval 7073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18" cy="18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70" name="Oval 7074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71" name="Oval 7075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72" name="Oval 7076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173" name="Group 7077"/>
              <p:cNvGrpSpPr>
                <a:grpSpLocks/>
              </p:cNvGrpSpPr>
              <p:nvPr/>
            </p:nvGrpSpPr>
            <p:grpSpPr bwMode="auto">
              <a:xfrm>
                <a:off x="1774" y="596"/>
                <a:ext cx="208" cy="206"/>
                <a:chOff x="1774" y="596"/>
                <a:chExt cx="208" cy="206"/>
              </a:xfrm>
            </p:grpSpPr>
            <p:sp>
              <p:nvSpPr>
                <p:cNvPr id="1931174" name="Oval 7078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08" cy="206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75" name="Oval 7079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02" cy="202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76" name="Oval 7080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198" cy="198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77" name="Oval 7081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194" cy="194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78" name="Oval 7082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190" cy="190"/>
                </a:xfrm>
                <a:prstGeom prst="ellipse">
                  <a:avLst/>
                </a:prstGeom>
                <a:solidFill>
                  <a:srgbClr val="2828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79" name="Oval 7083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86" cy="186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0" name="Oval 7084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82" cy="182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1" name="Oval 7085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78" cy="178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2" name="Oval 7086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74" cy="174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3" name="Oval 7087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70" cy="170"/>
                </a:xfrm>
                <a:prstGeom prst="ellipse">
                  <a:avLst/>
                </a:prstGeom>
                <a:solidFill>
                  <a:srgbClr val="4747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4" name="Oval 7088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66" cy="16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5" name="Oval 7089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62" cy="162"/>
                </a:xfrm>
                <a:prstGeom prst="ellipse">
                  <a:avLst/>
                </a:prstGeom>
                <a:solidFill>
                  <a:srgbClr val="545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6" name="Oval 7090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58" cy="158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7" name="Oval 7091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56" cy="156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8" name="Oval 7092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52" cy="152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89" name="Oval 7093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48" cy="148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0" name="Oval 7094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44" cy="144"/>
                </a:xfrm>
                <a:prstGeom prst="ellipse">
                  <a:avLst/>
                </a:prstGeom>
                <a:solidFill>
                  <a:srgbClr val="747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1" name="Oval 7095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40" cy="140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2" name="Oval 7096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36" cy="13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3" name="Oval 7097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32" cy="132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4" name="Oval 7098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28" cy="128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5" name="Oval 7099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24" cy="124"/>
                </a:xfrm>
                <a:prstGeom prst="ellipse">
                  <a:avLst/>
                </a:prstGeom>
                <a:solidFill>
                  <a:srgbClr val="9595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6" name="Oval 7100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20" cy="120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7" name="Oval 7101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16" cy="116"/>
                </a:xfrm>
                <a:prstGeom prst="ellipse">
                  <a:avLst/>
                </a:prstGeom>
                <a:solidFill>
                  <a:srgbClr val="A2A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8" name="Oval 7102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12" cy="112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199" name="Oval 7103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08" cy="108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0" name="Oval 7104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04" cy="104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1" name="Oval 7105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00" cy="100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2" name="Oval 7106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96" cy="96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3" name="Oval 7107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92" cy="92"/>
                </a:xfrm>
                <a:prstGeom prst="ellipse">
                  <a:avLst/>
                </a:prstGeom>
                <a:solidFill>
                  <a:srgbClr val="C4C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4" name="Oval 7108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88" cy="88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5" name="Oval 7109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84" cy="84"/>
                </a:xfrm>
                <a:prstGeom prst="ellipse">
                  <a:avLst/>
                </a:prstGeom>
                <a:solidFill>
                  <a:srgbClr val="CEC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6" name="Oval 7110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80" cy="80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7" name="Oval 7111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76" cy="76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8" name="Oval 7112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72" cy="72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09" name="Oval 7113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68" cy="68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0" name="Oval 7114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64" cy="64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1" name="Oval 7115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60" cy="60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2" name="Oval 7116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56" cy="56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3" name="Oval 7117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54" cy="54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4" name="Oval 7118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50" cy="50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5" name="Oval 7119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46" cy="46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6" name="Oval 7120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42" cy="42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7" name="Oval 7121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38" cy="38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8" name="Oval 7122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34" cy="34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19" name="Oval 7123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30" cy="3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20" name="Oval 7124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26" cy="26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21" name="Oval 7125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22" cy="2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22" name="Oval 7126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18" cy="18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23" name="Oval 7127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24" name="Oval 7128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25" name="Oval 7129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226" name="Group 7130"/>
              <p:cNvGrpSpPr>
                <a:grpSpLocks/>
              </p:cNvGrpSpPr>
              <p:nvPr/>
            </p:nvGrpSpPr>
            <p:grpSpPr bwMode="auto">
              <a:xfrm>
                <a:off x="1760" y="584"/>
                <a:ext cx="210" cy="218"/>
                <a:chOff x="1760" y="584"/>
                <a:chExt cx="210" cy="218"/>
              </a:xfrm>
            </p:grpSpPr>
            <p:sp>
              <p:nvSpPr>
                <p:cNvPr id="1931227" name="Oval 7131"/>
                <p:cNvSpPr>
                  <a:spLocks noChangeArrowheads="1"/>
                </p:cNvSpPr>
                <p:nvPr/>
              </p:nvSpPr>
              <p:spPr bwMode="auto">
                <a:xfrm>
                  <a:off x="1760" y="584"/>
                  <a:ext cx="210" cy="218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28" name="Oval 7132"/>
                <p:cNvSpPr>
                  <a:spLocks noChangeArrowheads="1"/>
                </p:cNvSpPr>
                <p:nvPr/>
              </p:nvSpPr>
              <p:spPr bwMode="auto">
                <a:xfrm>
                  <a:off x="1762" y="588"/>
                  <a:ext cx="206" cy="210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29" name="Oval 7133"/>
                <p:cNvSpPr>
                  <a:spLocks noChangeArrowheads="1"/>
                </p:cNvSpPr>
                <p:nvPr/>
              </p:nvSpPr>
              <p:spPr bwMode="auto">
                <a:xfrm>
                  <a:off x="1764" y="590"/>
                  <a:ext cx="202" cy="206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0" name="Oval 7134"/>
                <p:cNvSpPr>
                  <a:spLocks noChangeArrowheads="1"/>
                </p:cNvSpPr>
                <p:nvPr/>
              </p:nvSpPr>
              <p:spPr bwMode="auto">
                <a:xfrm>
                  <a:off x="1766" y="592"/>
                  <a:ext cx="198" cy="202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1" name="Oval 7135"/>
                <p:cNvSpPr>
                  <a:spLocks noChangeArrowheads="1"/>
                </p:cNvSpPr>
                <p:nvPr/>
              </p:nvSpPr>
              <p:spPr bwMode="auto">
                <a:xfrm>
                  <a:off x="1768" y="594"/>
                  <a:ext cx="194" cy="198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2" name="Oval 7136"/>
                <p:cNvSpPr>
                  <a:spLocks noChangeArrowheads="1"/>
                </p:cNvSpPr>
                <p:nvPr/>
              </p:nvSpPr>
              <p:spPr bwMode="auto">
                <a:xfrm>
                  <a:off x="1770" y="596"/>
                  <a:ext cx="190" cy="194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3" name="Oval 7137"/>
                <p:cNvSpPr>
                  <a:spLocks noChangeArrowheads="1"/>
                </p:cNvSpPr>
                <p:nvPr/>
              </p:nvSpPr>
              <p:spPr bwMode="auto">
                <a:xfrm>
                  <a:off x="1772" y="598"/>
                  <a:ext cx="186" cy="190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4" name="Oval 7138"/>
                <p:cNvSpPr>
                  <a:spLocks noChangeArrowheads="1"/>
                </p:cNvSpPr>
                <p:nvPr/>
              </p:nvSpPr>
              <p:spPr bwMode="auto">
                <a:xfrm>
                  <a:off x="1774" y="600"/>
                  <a:ext cx="182" cy="186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5" name="Oval 7139"/>
                <p:cNvSpPr>
                  <a:spLocks noChangeArrowheads="1"/>
                </p:cNvSpPr>
                <p:nvPr/>
              </p:nvSpPr>
              <p:spPr bwMode="auto">
                <a:xfrm>
                  <a:off x="1776" y="602"/>
                  <a:ext cx="178" cy="182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6" name="Oval 7140"/>
                <p:cNvSpPr>
                  <a:spLocks noChangeArrowheads="1"/>
                </p:cNvSpPr>
                <p:nvPr/>
              </p:nvSpPr>
              <p:spPr bwMode="auto">
                <a:xfrm>
                  <a:off x="1778" y="604"/>
                  <a:ext cx="174" cy="178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7" name="Oval 7141"/>
                <p:cNvSpPr>
                  <a:spLocks noChangeArrowheads="1"/>
                </p:cNvSpPr>
                <p:nvPr/>
              </p:nvSpPr>
              <p:spPr bwMode="auto">
                <a:xfrm>
                  <a:off x="1780" y="606"/>
                  <a:ext cx="170" cy="174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8" name="Oval 7142"/>
                <p:cNvSpPr>
                  <a:spLocks noChangeArrowheads="1"/>
                </p:cNvSpPr>
                <p:nvPr/>
              </p:nvSpPr>
              <p:spPr bwMode="auto">
                <a:xfrm>
                  <a:off x="1782" y="608"/>
                  <a:ext cx="166" cy="170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39" name="Oval 7143"/>
                <p:cNvSpPr>
                  <a:spLocks noChangeArrowheads="1"/>
                </p:cNvSpPr>
                <p:nvPr/>
              </p:nvSpPr>
              <p:spPr bwMode="auto">
                <a:xfrm>
                  <a:off x="1784" y="610"/>
                  <a:ext cx="162" cy="166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0" name="Oval 7144"/>
                <p:cNvSpPr>
                  <a:spLocks noChangeArrowheads="1"/>
                </p:cNvSpPr>
                <p:nvPr/>
              </p:nvSpPr>
              <p:spPr bwMode="auto">
                <a:xfrm>
                  <a:off x="1786" y="612"/>
                  <a:ext cx="158" cy="164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1" name="Oval 7145"/>
                <p:cNvSpPr>
                  <a:spLocks noChangeArrowheads="1"/>
                </p:cNvSpPr>
                <p:nvPr/>
              </p:nvSpPr>
              <p:spPr bwMode="auto">
                <a:xfrm>
                  <a:off x="1788" y="614"/>
                  <a:ext cx="156" cy="160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2" name="Oval 7146"/>
                <p:cNvSpPr>
                  <a:spLocks noChangeArrowheads="1"/>
                </p:cNvSpPr>
                <p:nvPr/>
              </p:nvSpPr>
              <p:spPr bwMode="auto">
                <a:xfrm>
                  <a:off x="1790" y="616"/>
                  <a:ext cx="152" cy="156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3" name="Oval 7147"/>
                <p:cNvSpPr>
                  <a:spLocks noChangeArrowheads="1"/>
                </p:cNvSpPr>
                <p:nvPr/>
              </p:nvSpPr>
              <p:spPr bwMode="auto">
                <a:xfrm>
                  <a:off x="1792" y="618"/>
                  <a:ext cx="148" cy="15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4" name="Oval 7148"/>
                <p:cNvSpPr>
                  <a:spLocks noChangeArrowheads="1"/>
                </p:cNvSpPr>
                <p:nvPr/>
              </p:nvSpPr>
              <p:spPr bwMode="auto">
                <a:xfrm>
                  <a:off x="1794" y="620"/>
                  <a:ext cx="144" cy="148"/>
                </a:xfrm>
                <a:prstGeom prst="ellipse">
                  <a:avLst/>
                </a:prstGeom>
                <a:solidFill>
                  <a:srgbClr val="777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5" name="Oval 7149"/>
                <p:cNvSpPr>
                  <a:spLocks noChangeArrowheads="1"/>
                </p:cNvSpPr>
                <p:nvPr/>
              </p:nvSpPr>
              <p:spPr bwMode="auto">
                <a:xfrm>
                  <a:off x="1796" y="622"/>
                  <a:ext cx="140" cy="14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6" name="Oval 7150"/>
                <p:cNvSpPr>
                  <a:spLocks noChangeArrowheads="1"/>
                </p:cNvSpPr>
                <p:nvPr/>
              </p:nvSpPr>
              <p:spPr bwMode="auto">
                <a:xfrm>
                  <a:off x="1798" y="624"/>
                  <a:ext cx="136" cy="140"/>
                </a:xfrm>
                <a:prstGeom prst="ellipse">
                  <a:avLst/>
                </a:prstGeom>
                <a:solidFill>
                  <a:srgbClr val="8383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7" name="Oval 7151"/>
                <p:cNvSpPr>
                  <a:spLocks noChangeArrowheads="1"/>
                </p:cNvSpPr>
                <p:nvPr/>
              </p:nvSpPr>
              <p:spPr bwMode="auto">
                <a:xfrm>
                  <a:off x="1800" y="626"/>
                  <a:ext cx="132" cy="136"/>
                </a:xfrm>
                <a:prstGeom prst="ellipse">
                  <a:avLst/>
                </a:prstGeom>
                <a:solidFill>
                  <a:srgbClr val="8A8A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8" name="Oval 7152"/>
                <p:cNvSpPr>
                  <a:spLocks noChangeArrowheads="1"/>
                </p:cNvSpPr>
                <p:nvPr/>
              </p:nvSpPr>
              <p:spPr bwMode="auto">
                <a:xfrm>
                  <a:off x="1802" y="628"/>
                  <a:ext cx="128" cy="132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49" name="Oval 7153"/>
                <p:cNvSpPr>
                  <a:spLocks noChangeArrowheads="1"/>
                </p:cNvSpPr>
                <p:nvPr/>
              </p:nvSpPr>
              <p:spPr bwMode="auto">
                <a:xfrm>
                  <a:off x="1804" y="630"/>
                  <a:ext cx="124" cy="128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0" name="Oval 7154"/>
                <p:cNvSpPr>
                  <a:spLocks noChangeArrowheads="1"/>
                </p:cNvSpPr>
                <p:nvPr/>
              </p:nvSpPr>
              <p:spPr bwMode="auto">
                <a:xfrm>
                  <a:off x="1806" y="632"/>
                  <a:ext cx="120" cy="124"/>
                </a:xfrm>
                <a:prstGeom prst="ellipse">
                  <a:avLst/>
                </a:prstGeom>
                <a:solidFill>
                  <a:srgbClr val="9D9D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1" name="Oval 7155"/>
                <p:cNvSpPr>
                  <a:spLocks noChangeArrowheads="1"/>
                </p:cNvSpPr>
                <p:nvPr/>
              </p:nvSpPr>
              <p:spPr bwMode="auto">
                <a:xfrm>
                  <a:off x="1808" y="634"/>
                  <a:ext cx="116" cy="120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2" name="Oval 7156"/>
                <p:cNvSpPr>
                  <a:spLocks noChangeArrowheads="1"/>
                </p:cNvSpPr>
                <p:nvPr/>
              </p:nvSpPr>
              <p:spPr bwMode="auto">
                <a:xfrm>
                  <a:off x="1810" y="636"/>
                  <a:ext cx="112" cy="116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3" name="Oval 7157"/>
                <p:cNvSpPr>
                  <a:spLocks noChangeArrowheads="1"/>
                </p:cNvSpPr>
                <p:nvPr/>
              </p:nvSpPr>
              <p:spPr bwMode="auto">
                <a:xfrm>
                  <a:off x="1812" y="638"/>
                  <a:ext cx="108" cy="112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4" name="Oval 7158"/>
                <p:cNvSpPr>
                  <a:spLocks noChangeArrowheads="1"/>
                </p:cNvSpPr>
                <p:nvPr/>
              </p:nvSpPr>
              <p:spPr bwMode="auto">
                <a:xfrm>
                  <a:off x="1812" y="640"/>
                  <a:ext cx="108" cy="10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5" name="Oval 7159"/>
                <p:cNvSpPr>
                  <a:spLocks noChangeArrowheads="1"/>
                </p:cNvSpPr>
                <p:nvPr/>
              </p:nvSpPr>
              <p:spPr bwMode="auto">
                <a:xfrm>
                  <a:off x="1814" y="642"/>
                  <a:ext cx="104" cy="104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6" name="Oval 7160"/>
                <p:cNvSpPr>
                  <a:spLocks noChangeArrowheads="1"/>
                </p:cNvSpPr>
                <p:nvPr/>
              </p:nvSpPr>
              <p:spPr bwMode="auto">
                <a:xfrm>
                  <a:off x="1816" y="644"/>
                  <a:ext cx="100" cy="100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7" name="Oval 7161"/>
                <p:cNvSpPr>
                  <a:spLocks noChangeArrowheads="1"/>
                </p:cNvSpPr>
                <p:nvPr/>
              </p:nvSpPr>
              <p:spPr bwMode="auto">
                <a:xfrm>
                  <a:off x="1818" y="646"/>
                  <a:ext cx="96" cy="96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8" name="Oval 7162"/>
                <p:cNvSpPr>
                  <a:spLocks noChangeArrowheads="1"/>
                </p:cNvSpPr>
                <p:nvPr/>
              </p:nvSpPr>
              <p:spPr bwMode="auto">
                <a:xfrm>
                  <a:off x="1820" y="648"/>
                  <a:ext cx="92" cy="92"/>
                </a:xfrm>
                <a:prstGeom prst="ellipse">
                  <a:avLst/>
                </a:prstGeom>
                <a:solidFill>
                  <a:srgbClr val="C8C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59" name="Oval 7163"/>
                <p:cNvSpPr>
                  <a:spLocks noChangeArrowheads="1"/>
                </p:cNvSpPr>
                <p:nvPr/>
              </p:nvSpPr>
              <p:spPr bwMode="auto">
                <a:xfrm>
                  <a:off x="1822" y="650"/>
                  <a:ext cx="88" cy="88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0" name="Oval 7164"/>
                <p:cNvSpPr>
                  <a:spLocks noChangeArrowheads="1"/>
                </p:cNvSpPr>
                <p:nvPr/>
              </p:nvSpPr>
              <p:spPr bwMode="auto">
                <a:xfrm>
                  <a:off x="1824" y="652"/>
                  <a:ext cx="84" cy="84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1" name="Oval 7165"/>
                <p:cNvSpPr>
                  <a:spLocks noChangeArrowheads="1"/>
                </p:cNvSpPr>
                <p:nvPr/>
              </p:nvSpPr>
              <p:spPr bwMode="auto">
                <a:xfrm>
                  <a:off x="1826" y="654"/>
                  <a:ext cx="80" cy="80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2" name="Oval 7166"/>
                <p:cNvSpPr>
                  <a:spLocks noChangeArrowheads="1"/>
                </p:cNvSpPr>
                <p:nvPr/>
              </p:nvSpPr>
              <p:spPr bwMode="auto">
                <a:xfrm>
                  <a:off x="1828" y="656"/>
                  <a:ext cx="76" cy="76"/>
                </a:xfrm>
                <a:prstGeom prst="ellipse">
                  <a:avLst/>
                </a:prstGeom>
                <a:solidFill>
                  <a:srgbClr val="DAD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3" name="Oval 7167"/>
                <p:cNvSpPr>
                  <a:spLocks noChangeArrowheads="1"/>
                </p:cNvSpPr>
                <p:nvPr/>
              </p:nvSpPr>
              <p:spPr bwMode="auto">
                <a:xfrm>
                  <a:off x="1830" y="658"/>
                  <a:ext cx="72" cy="7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4" name="Oval 7168"/>
                <p:cNvSpPr>
                  <a:spLocks noChangeArrowheads="1"/>
                </p:cNvSpPr>
                <p:nvPr/>
              </p:nvSpPr>
              <p:spPr bwMode="auto">
                <a:xfrm>
                  <a:off x="1832" y="660"/>
                  <a:ext cx="68" cy="68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5" name="Oval 7169"/>
                <p:cNvSpPr>
                  <a:spLocks noChangeArrowheads="1"/>
                </p:cNvSpPr>
                <p:nvPr/>
              </p:nvSpPr>
              <p:spPr bwMode="auto">
                <a:xfrm>
                  <a:off x="1834" y="662"/>
                  <a:ext cx="64" cy="6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6" name="Oval 7170"/>
                <p:cNvSpPr>
                  <a:spLocks noChangeArrowheads="1"/>
                </p:cNvSpPr>
                <p:nvPr/>
              </p:nvSpPr>
              <p:spPr bwMode="auto">
                <a:xfrm>
                  <a:off x="1836" y="664"/>
                  <a:ext cx="60" cy="60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7" name="Oval 7171"/>
                <p:cNvSpPr>
                  <a:spLocks noChangeArrowheads="1"/>
                </p:cNvSpPr>
                <p:nvPr/>
              </p:nvSpPr>
              <p:spPr bwMode="auto">
                <a:xfrm>
                  <a:off x="1838" y="666"/>
                  <a:ext cx="56" cy="56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8" name="Oval 7172"/>
                <p:cNvSpPr>
                  <a:spLocks noChangeArrowheads="1"/>
                </p:cNvSpPr>
                <p:nvPr/>
              </p:nvSpPr>
              <p:spPr bwMode="auto">
                <a:xfrm>
                  <a:off x="1840" y="668"/>
                  <a:ext cx="54" cy="54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69" name="Oval 7173"/>
                <p:cNvSpPr>
                  <a:spLocks noChangeArrowheads="1"/>
                </p:cNvSpPr>
                <p:nvPr/>
              </p:nvSpPr>
              <p:spPr bwMode="auto">
                <a:xfrm>
                  <a:off x="1842" y="670"/>
                  <a:ext cx="50" cy="5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0" name="Oval 7174"/>
                <p:cNvSpPr>
                  <a:spLocks noChangeArrowheads="1"/>
                </p:cNvSpPr>
                <p:nvPr/>
              </p:nvSpPr>
              <p:spPr bwMode="auto">
                <a:xfrm>
                  <a:off x="1844" y="672"/>
                  <a:ext cx="46" cy="46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1" name="Oval 7175"/>
                <p:cNvSpPr>
                  <a:spLocks noChangeArrowheads="1"/>
                </p:cNvSpPr>
                <p:nvPr/>
              </p:nvSpPr>
              <p:spPr bwMode="auto">
                <a:xfrm>
                  <a:off x="1846" y="674"/>
                  <a:ext cx="42" cy="42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2" name="Oval 7176"/>
                <p:cNvSpPr>
                  <a:spLocks noChangeArrowheads="1"/>
                </p:cNvSpPr>
                <p:nvPr/>
              </p:nvSpPr>
              <p:spPr bwMode="auto">
                <a:xfrm>
                  <a:off x="1848" y="676"/>
                  <a:ext cx="38" cy="3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3" name="Oval 7177"/>
                <p:cNvSpPr>
                  <a:spLocks noChangeArrowheads="1"/>
                </p:cNvSpPr>
                <p:nvPr/>
              </p:nvSpPr>
              <p:spPr bwMode="auto">
                <a:xfrm>
                  <a:off x="1850" y="678"/>
                  <a:ext cx="34" cy="34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4" name="Oval 7178"/>
                <p:cNvSpPr>
                  <a:spLocks noChangeArrowheads="1"/>
                </p:cNvSpPr>
                <p:nvPr/>
              </p:nvSpPr>
              <p:spPr bwMode="auto">
                <a:xfrm>
                  <a:off x="1852" y="680"/>
                  <a:ext cx="30" cy="30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5" name="Oval 7179"/>
                <p:cNvSpPr>
                  <a:spLocks noChangeArrowheads="1"/>
                </p:cNvSpPr>
                <p:nvPr/>
              </p:nvSpPr>
              <p:spPr bwMode="auto">
                <a:xfrm>
                  <a:off x="1854" y="682"/>
                  <a:ext cx="26" cy="2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6" name="Oval 7180"/>
                <p:cNvSpPr>
                  <a:spLocks noChangeArrowheads="1"/>
                </p:cNvSpPr>
                <p:nvPr/>
              </p:nvSpPr>
              <p:spPr bwMode="auto">
                <a:xfrm>
                  <a:off x="1856" y="684"/>
                  <a:ext cx="22" cy="2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7" name="Oval 7181"/>
                <p:cNvSpPr>
                  <a:spLocks noChangeArrowheads="1"/>
                </p:cNvSpPr>
                <p:nvPr/>
              </p:nvSpPr>
              <p:spPr bwMode="auto">
                <a:xfrm>
                  <a:off x="1858" y="686"/>
                  <a:ext cx="18" cy="18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8" name="Oval 7182"/>
                <p:cNvSpPr>
                  <a:spLocks noChangeArrowheads="1"/>
                </p:cNvSpPr>
                <p:nvPr/>
              </p:nvSpPr>
              <p:spPr bwMode="auto">
                <a:xfrm>
                  <a:off x="1860" y="688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79" name="Oval 7183"/>
                <p:cNvSpPr>
                  <a:spLocks noChangeArrowheads="1"/>
                </p:cNvSpPr>
                <p:nvPr/>
              </p:nvSpPr>
              <p:spPr bwMode="auto">
                <a:xfrm>
                  <a:off x="1862" y="69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80" name="Oval 7184"/>
                <p:cNvSpPr>
                  <a:spLocks noChangeArrowheads="1"/>
                </p:cNvSpPr>
                <p:nvPr/>
              </p:nvSpPr>
              <p:spPr bwMode="auto">
                <a:xfrm>
                  <a:off x="1864" y="69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281" name="Group 7185"/>
              <p:cNvGrpSpPr>
                <a:grpSpLocks/>
              </p:cNvGrpSpPr>
              <p:nvPr/>
            </p:nvGrpSpPr>
            <p:grpSpPr bwMode="auto">
              <a:xfrm>
                <a:off x="1774" y="596"/>
                <a:ext cx="196" cy="192"/>
                <a:chOff x="1774" y="596"/>
                <a:chExt cx="196" cy="192"/>
              </a:xfrm>
            </p:grpSpPr>
            <p:sp>
              <p:nvSpPr>
                <p:cNvPr id="1931282" name="Oval 7186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196" cy="192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83" name="Oval 7187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190" cy="188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84" name="Oval 7188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186" cy="184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85" name="Oval 7189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182" cy="180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86" name="Oval 7190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178" cy="176"/>
                </a:xfrm>
                <a:prstGeom prst="ellipse">
                  <a:avLst/>
                </a:prstGeom>
                <a:solidFill>
                  <a:srgbClr val="2B2B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87" name="Oval 7191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174" cy="172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88" name="Oval 7192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170" cy="168"/>
                </a:xfrm>
                <a:prstGeom prst="ellipse">
                  <a:avLst/>
                </a:prstGeom>
                <a:solidFill>
                  <a:srgbClr val="3838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89" name="Oval 7193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166" cy="164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0" name="Oval 7194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62" cy="160"/>
                </a:xfrm>
                <a:prstGeom prst="ellipse">
                  <a:avLst/>
                </a:prstGeom>
                <a:solidFill>
                  <a:srgbClr val="4444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1" name="Oval 7195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58" cy="156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2" name="Oval 7196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54" cy="15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3" name="Oval 7197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50" cy="14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4" name="Oval 7198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48" cy="144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5" name="Oval 7199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44" cy="142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6" name="Oval 7200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40" cy="138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7" name="Oval 7201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36" cy="134"/>
                </a:xfrm>
                <a:prstGeom prst="ellipse">
                  <a:avLst/>
                </a:prstGeom>
                <a:solidFill>
                  <a:srgbClr val="747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8" name="Oval 7202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32" cy="130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299" name="Oval 7203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28" cy="12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0" name="Oval 7204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24" cy="122"/>
                </a:xfrm>
                <a:prstGeom prst="ellipse">
                  <a:avLst/>
                </a:prstGeom>
                <a:solidFill>
                  <a:srgbClr val="8989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1" name="Oval 7205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120" cy="118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2" name="Oval 7206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116" cy="114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3" name="Oval 7207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112" cy="110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4" name="Oval 7208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108" cy="106"/>
                </a:xfrm>
                <a:prstGeom prst="ellipse">
                  <a:avLst/>
                </a:prstGeom>
                <a:solidFill>
                  <a:srgbClr val="A4A4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5" name="Oval 7209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104" cy="102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6" name="Oval 7210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100" cy="98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7" name="Oval 7211"/>
                <p:cNvSpPr>
                  <a:spLocks noChangeArrowheads="1"/>
                </p:cNvSpPr>
                <p:nvPr/>
              </p:nvSpPr>
              <p:spPr bwMode="auto">
                <a:xfrm>
                  <a:off x="1824" y="644"/>
                  <a:ext cx="96" cy="96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8" name="Oval 7212"/>
                <p:cNvSpPr>
                  <a:spLocks noChangeArrowheads="1"/>
                </p:cNvSpPr>
                <p:nvPr/>
              </p:nvSpPr>
              <p:spPr bwMode="auto">
                <a:xfrm>
                  <a:off x="1826" y="646"/>
                  <a:ext cx="92" cy="92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09" name="Oval 7213"/>
                <p:cNvSpPr>
                  <a:spLocks noChangeArrowheads="1"/>
                </p:cNvSpPr>
                <p:nvPr/>
              </p:nvSpPr>
              <p:spPr bwMode="auto">
                <a:xfrm>
                  <a:off x="1828" y="648"/>
                  <a:ext cx="88" cy="88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0" name="Oval 7214"/>
                <p:cNvSpPr>
                  <a:spLocks noChangeArrowheads="1"/>
                </p:cNvSpPr>
                <p:nvPr/>
              </p:nvSpPr>
              <p:spPr bwMode="auto">
                <a:xfrm>
                  <a:off x="1830" y="650"/>
                  <a:ext cx="84" cy="84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1" name="Oval 7215"/>
                <p:cNvSpPr>
                  <a:spLocks noChangeArrowheads="1"/>
                </p:cNvSpPr>
                <p:nvPr/>
              </p:nvSpPr>
              <p:spPr bwMode="auto">
                <a:xfrm>
                  <a:off x="1832" y="652"/>
                  <a:ext cx="80" cy="80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2" name="Oval 7216"/>
                <p:cNvSpPr>
                  <a:spLocks noChangeArrowheads="1"/>
                </p:cNvSpPr>
                <p:nvPr/>
              </p:nvSpPr>
              <p:spPr bwMode="auto">
                <a:xfrm>
                  <a:off x="1834" y="654"/>
                  <a:ext cx="76" cy="76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3" name="Oval 7217"/>
                <p:cNvSpPr>
                  <a:spLocks noChangeArrowheads="1"/>
                </p:cNvSpPr>
                <p:nvPr/>
              </p:nvSpPr>
              <p:spPr bwMode="auto">
                <a:xfrm>
                  <a:off x="1836" y="656"/>
                  <a:ext cx="72" cy="72"/>
                </a:xfrm>
                <a:prstGeom prst="ellipse">
                  <a:avLst/>
                </a:prstGeom>
                <a:solidFill>
                  <a:srgbClr val="D6D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4" name="Oval 7218"/>
                <p:cNvSpPr>
                  <a:spLocks noChangeArrowheads="1"/>
                </p:cNvSpPr>
                <p:nvPr/>
              </p:nvSpPr>
              <p:spPr bwMode="auto">
                <a:xfrm>
                  <a:off x="1838" y="658"/>
                  <a:ext cx="68" cy="68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5" name="Oval 7219"/>
                <p:cNvSpPr>
                  <a:spLocks noChangeArrowheads="1"/>
                </p:cNvSpPr>
                <p:nvPr/>
              </p:nvSpPr>
              <p:spPr bwMode="auto">
                <a:xfrm>
                  <a:off x="1840" y="660"/>
                  <a:ext cx="64" cy="64"/>
                </a:xfrm>
                <a:prstGeom prst="ellipse">
                  <a:avLst/>
                </a:prstGeom>
                <a:solidFill>
                  <a:srgbClr val="DED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6" name="Oval 7220"/>
                <p:cNvSpPr>
                  <a:spLocks noChangeArrowheads="1"/>
                </p:cNvSpPr>
                <p:nvPr/>
              </p:nvSpPr>
              <p:spPr bwMode="auto">
                <a:xfrm>
                  <a:off x="1842" y="662"/>
                  <a:ext cx="60" cy="60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7" name="Oval 7221"/>
                <p:cNvSpPr>
                  <a:spLocks noChangeArrowheads="1"/>
                </p:cNvSpPr>
                <p:nvPr/>
              </p:nvSpPr>
              <p:spPr bwMode="auto">
                <a:xfrm>
                  <a:off x="1844" y="664"/>
                  <a:ext cx="56" cy="5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8" name="Oval 7222"/>
                <p:cNvSpPr>
                  <a:spLocks noChangeArrowheads="1"/>
                </p:cNvSpPr>
                <p:nvPr/>
              </p:nvSpPr>
              <p:spPr bwMode="auto">
                <a:xfrm>
                  <a:off x="1846" y="666"/>
                  <a:ext cx="52" cy="52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19" name="Oval 7223"/>
                <p:cNvSpPr>
                  <a:spLocks noChangeArrowheads="1"/>
                </p:cNvSpPr>
                <p:nvPr/>
              </p:nvSpPr>
              <p:spPr bwMode="auto">
                <a:xfrm>
                  <a:off x="1848" y="668"/>
                  <a:ext cx="50" cy="50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0" name="Oval 7224"/>
                <p:cNvSpPr>
                  <a:spLocks noChangeArrowheads="1"/>
                </p:cNvSpPr>
                <p:nvPr/>
              </p:nvSpPr>
              <p:spPr bwMode="auto">
                <a:xfrm>
                  <a:off x="1850" y="670"/>
                  <a:ext cx="46" cy="46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1" name="Oval 7225"/>
                <p:cNvSpPr>
                  <a:spLocks noChangeArrowheads="1"/>
                </p:cNvSpPr>
                <p:nvPr/>
              </p:nvSpPr>
              <p:spPr bwMode="auto">
                <a:xfrm>
                  <a:off x="1852" y="672"/>
                  <a:ext cx="42" cy="42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2" name="Oval 7226"/>
                <p:cNvSpPr>
                  <a:spLocks noChangeArrowheads="1"/>
                </p:cNvSpPr>
                <p:nvPr/>
              </p:nvSpPr>
              <p:spPr bwMode="auto">
                <a:xfrm>
                  <a:off x="1854" y="674"/>
                  <a:ext cx="38" cy="38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3" name="Oval 7227"/>
                <p:cNvSpPr>
                  <a:spLocks noChangeArrowheads="1"/>
                </p:cNvSpPr>
                <p:nvPr/>
              </p:nvSpPr>
              <p:spPr bwMode="auto">
                <a:xfrm>
                  <a:off x="1856" y="676"/>
                  <a:ext cx="34" cy="3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4" name="Oval 7228"/>
                <p:cNvSpPr>
                  <a:spLocks noChangeArrowheads="1"/>
                </p:cNvSpPr>
                <p:nvPr/>
              </p:nvSpPr>
              <p:spPr bwMode="auto">
                <a:xfrm>
                  <a:off x="1858" y="678"/>
                  <a:ext cx="30" cy="3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5" name="Oval 7229"/>
                <p:cNvSpPr>
                  <a:spLocks noChangeArrowheads="1"/>
                </p:cNvSpPr>
                <p:nvPr/>
              </p:nvSpPr>
              <p:spPr bwMode="auto">
                <a:xfrm>
                  <a:off x="1860" y="680"/>
                  <a:ext cx="26" cy="2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6" name="Oval 7230"/>
                <p:cNvSpPr>
                  <a:spLocks noChangeArrowheads="1"/>
                </p:cNvSpPr>
                <p:nvPr/>
              </p:nvSpPr>
              <p:spPr bwMode="auto">
                <a:xfrm>
                  <a:off x="1862" y="682"/>
                  <a:ext cx="22" cy="22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7" name="Oval 7231"/>
                <p:cNvSpPr>
                  <a:spLocks noChangeArrowheads="1"/>
                </p:cNvSpPr>
                <p:nvPr/>
              </p:nvSpPr>
              <p:spPr bwMode="auto">
                <a:xfrm>
                  <a:off x="1864" y="684"/>
                  <a:ext cx="18" cy="18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8" name="Oval 7232"/>
                <p:cNvSpPr>
                  <a:spLocks noChangeArrowheads="1"/>
                </p:cNvSpPr>
                <p:nvPr/>
              </p:nvSpPr>
              <p:spPr bwMode="auto">
                <a:xfrm>
                  <a:off x="1866" y="686"/>
                  <a:ext cx="14" cy="14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29" name="Oval 7233"/>
                <p:cNvSpPr>
                  <a:spLocks noChangeArrowheads="1"/>
                </p:cNvSpPr>
                <p:nvPr/>
              </p:nvSpPr>
              <p:spPr bwMode="auto">
                <a:xfrm>
                  <a:off x="1868" y="688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30" name="Oval 7234"/>
                <p:cNvSpPr>
                  <a:spLocks noChangeArrowheads="1"/>
                </p:cNvSpPr>
                <p:nvPr/>
              </p:nvSpPr>
              <p:spPr bwMode="auto">
                <a:xfrm>
                  <a:off x="1870" y="690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331" name="Group 7235"/>
              <p:cNvGrpSpPr>
                <a:grpSpLocks/>
              </p:cNvGrpSpPr>
              <p:nvPr/>
            </p:nvGrpSpPr>
            <p:grpSpPr bwMode="auto">
              <a:xfrm>
                <a:off x="1774" y="596"/>
                <a:ext cx="182" cy="180"/>
                <a:chOff x="1774" y="596"/>
                <a:chExt cx="182" cy="180"/>
              </a:xfrm>
            </p:grpSpPr>
            <p:sp>
              <p:nvSpPr>
                <p:cNvPr id="1931332" name="Oval 7236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182" cy="180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33" name="Oval 7237"/>
                <p:cNvSpPr>
                  <a:spLocks noChangeArrowheads="1"/>
                </p:cNvSpPr>
                <p:nvPr/>
              </p:nvSpPr>
              <p:spPr bwMode="auto">
                <a:xfrm>
                  <a:off x="1778" y="598"/>
                  <a:ext cx="174" cy="174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34" name="Oval 7238"/>
                <p:cNvSpPr>
                  <a:spLocks noChangeArrowheads="1"/>
                </p:cNvSpPr>
                <p:nvPr/>
              </p:nvSpPr>
              <p:spPr bwMode="auto">
                <a:xfrm>
                  <a:off x="1780" y="600"/>
                  <a:ext cx="170" cy="170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35" name="Oval 7239"/>
                <p:cNvSpPr>
                  <a:spLocks noChangeArrowheads="1"/>
                </p:cNvSpPr>
                <p:nvPr/>
              </p:nvSpPr>
              <p:spPr bwMode="auto">
                <a:xfrm>
                  <a:off x="1782" y="602"/>
                  <a:ext cx="166" cy="166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36" name="Oval 7240"/>
                <p:cNvSpPr>
                  <a:spLocks noChangeArrowheads="1"/>
                </p:cNvSpPr>
                <p:nvPr/>
              </p:nvSpPr>
              <p:spPr bwMode="auto">
                <a:xfrm>
                  <a:off x="1784" y="604"/>
                  <a:ext cx="162" cy="162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37" name="Oval 7241"/>
                <p:cNvSpPr>
                  <a:spLocks noChangeArrowheads="1"/>
                </p:cNvSpPr>
                <p:nvPr/>
              </p:nvSpPr>
              <p:spPr bwMode="auto">
                <a:xfrm>
                  <a:off x="1786" y="606"/>
                  <a:ext cx="158" cy="158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38" name="Oval 7242"/>
                <p:cNvSpPr>
                  <a:spLocks noChangeArrowheads="1"/>
                </p:cNvSpPr>
                <p:nvPr/>
              </p:nvSpPr>
              <p:spPr bwMode="auto">
                <a:xfrm>
                  <a:off x="1788" y="608"/>
                  <a:ext cx="154" cy="154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39" name="Oval 7243"/>
                <p:cNvSpPr>
                  <a:spLocks noChangeArrowheads="1"/>
                </p:cNvSpPr>
                <p:nvPr/>
              </p:nvSpPr>
              <p:spPr bwMode="auto">
                <a:xfrm>
                  <a:off x="1790" y="610"/>
                  <a:ext cx="150" cy="150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0" name="Oval 7244"/>
                <p:cNvSpPr>
                  <a:spLocks noChangeArrowheads="1"/>
                </p:cNvSpPr>
                <p:nvPr/>
              </p:nvSpPr>
              <p:spPr bwMode="auto">
                <a:xfrm>
                  <a:off x="1792" y="612"/>
                  <a:ext cx="146" cy="146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1" name="Oval 7245"/>
                <p:cNvSpPr>
                  <a:spLocks noChangeArrowheads="1"/>
                </p:cNvSpPr>
                <p:nvPr/>
              </p:nvSpPr>
              <p:spPr bwMode="auto">
                <a:xfrm>
                  <a:off x="1794" y="614"/>
                  <a:ext cx="142" cy="142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2" name="Oval 7246"/>
                <p:cNvSpPr>
                  <a:spLocks noChangeArrowheads="1"/>
                </p:cNvSpPr>
                <p:nvPr/>
              </p:nvSpPr>
              <p:spPr bwMode="auto">
                <a:xfrm>
                  <a:off x="1796" y="616"/>
                  <a:ext cx="138" cy="13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3" name="Oval 7247"/>
                <p:cNvSpPr>
                  <a:spLocks noChangeArrowheads="1"/>
                </p:cNvSpPr>
                <p:nvPr/>
              </p:nvSpPr>
              <p:spPr bwMode="auto">
                <a:xfrm>
                  <a:off x="1798" y="618"/>
                  <a:ext cx="136" cy="136"/>
                </a:xfrm>
                <a:prstGeom prst="ellipse">
                  <a:avLst/>
                </a:prstGeom>
                <a:solidFill>
                  <a:srgbClr val="6060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4" name="Oval 7248"/>
                <p:cNvSpPr>
                  <a:spLocks noChangeArrowheads="1"/>
                </p:cNvSpPr>
                <p:nvPr/>
              </p:nvSpPr>
              <p:spPr bwMode="auto">
                <a:xfrm>
                  <a:off x="1800" y="620"/>
                  <a:ext cx="132" cy="132"/>
                </a:xfrm>
                <a:prstGeom prst="ellipse">
                  <a:avLst/>
                </a:prstGeom>
                <a:solidFill>
                  <a:srgbClr val="6767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5" name="Oval 7249"/>
                <p:cNvSpPr>
                  <a:spLocks noChangeArrowheads="1"/>
                </p:cNvSpPr>
                <p:nvPr/>
              </p:nvSpPr>
              <p:spPr bwMode="auto">
                <a:xfrm>
                  <a:off x="1802" y="622"/>
                  <a:ext cx="128" cy="128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6" name="Oval 7250"/>
                <p:cNvSpPr>
                  <a:spLocks noChangeArrowheads="1"/>
                </p:cNvSpPr>
                <p:nvPr/>
              </p:nvSpPr>
              <p:spPr bwMode="auto">
                <a:xfrm>
                  <a:off x="1804" y="624"/>
                  <a:ext cx="124" cy="124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7" name="Oval 7251"/>
                <p:cNvSpPr>
                  <a:spLocks noChangeArrowheads="1"/>
                </p:cNvSpPr>
                <p:nvPr/>
              </p:nvSpPr>
              <p:spPr bwMode="auto">
                <a:xfrm>
                  <a:off x="1806" y="626"/>
                  <a:ext cx="120" cy="12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8" name="Oval 7252"/>
                <p:cNvSpPr>
                  <a:spLocks noChangeArrowheads="1"/>
                </p:cNvSpPr>
                <p:nvPr/>
              </p:nvSpPr>
              <p:spPr bwMode="auto">
                <a:xfrm>
                  <a:off x="1808" y="628"/>
                  <a:ext cx="116" cy="116"/>
                </a:xfrm>
                <a:prstGeom prst="ellipse">
                  <a:avLst/>
                </a:prstGeom>
                <a:solidFill>
                  <a:srgbClr val="8585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49" name="Oval 7253"/>
                <p:cNvSpPr>
                  <a:spLocks noChangeArrowheads="1"/>
                </p:cNvSpPr>
                <p:nvPr/>
              </p:nvSpPr>
              <p:spPr bwMode="auto">
                <a:xfrm>
                  <a:off x="1810" y="630"/>
                  <a:ext cx="112" cy="112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0" name="Oval 7254"/>
                <p:cNvSpPr>
                  <a:spLocks noChangeArrowheads="1"/>
                </p:cNvSpPr>
                <p:nvPr/>
              </p:nvSpPr>
              <p:spPr bwMode="auto">
                <a:xfrm>
                  <a:off x="1812" y="632"/>
                  <a:ext cx="108" cy="108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1" name="Oval 7255"/>
                <p:cNvSpPr>
                  <a:spLocks noChangeArrowheads="1"/>
                </p:cNvSpPr>
                <p:nvPr/>
              </p:nvSpPr>
              <p:spPr bwMode="auto">
                <a:xfrm>
                  <a:off x="1814" y="634"/>
                  <a:ext cx="104" cy="104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2" name="Oval 7256"/>
                <p:cNvSpPr>
                  <a:spLocks noChangeArrowheads="1"/>
                </p:cNvSpPr>
                <p:nvPr/>
              </p:nvSpPr>
              <p:spPr bwMode="auto">
                <a:xfrm>
                  <a:off x="1816" y="636"/>
                  <a:ext cx="100" cy="100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3" name="Oval 7257"/>
                <p:cNvSpPr>
                  <a:spLocks noChangeArrowheads="1"/>
                </p:cNvSpPr>
                <p:nvPr/>
              </p:nvSpPr>
              <p:spPr bwMode="auto">
                <a:xfrm>
                  <a:off x="1818" y="638"/>
                  <a:ext cx="96" cy="96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4" name="Oval 7258"/>
                <p:cNvSpPr>
                  <a:spLocks noChangeArrowheads="1"/>
                </p:cNvSpPr>
                <p:nvPr/>
              </p:nvSpPr>
              <p:spPr bwMode="auto">
                <a:xfrm>
                  <a:off x="1820" y="640"/>
                  <a:ext cx="92" cy="92"/>
                </a:xfrm>
                <a:prstGeom prst="ellipse">
                  <a:avLst/>
                </a:prstGeom>
                <a:solidFill>
                  <a:srgbClr val="B1B1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5" name="Oval 7259"/>
                <p:cNvSpPr>
                  <a:spLocks noChangeArrowheads="1"/>
                </p:cNvSpPr>
                <p:nvPr/>
              </p:nvSpPr>
              <p:spPr bwMode="auto">
                <a:xfrm>
                  <a:off x="1822" y="642"/>
                  <a:ext cx="88" cy="88"/>
                </a:xfrm>
                <a:prstGeom prst="ellipse">
                  <a:avLst/>
                </a:prstGeom>
                <a:solidFill>
                  <a:srgbClr val="B7B7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6" name="Oval 7260"/>
                <p:cNvSpPr>
                  <a:spLocks noChangeArrowheads="1"/>
                </p:cNvSpPr>
                <p:nvPr/>
              </p:nvSpPr>
              <p:spPr bwMode="auto">
                <a:xfrm>
                  <a:off x="1824" y="644"/>
                  <a:ext cx="84" cy="8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7" name="Oval 7261"/>
                <p:cNvSpPr>
                  <a:spLocks noChangeArrowheads="1"/>
                </p:cNvSpPr>
                <p:nvPr/>
              </p:nvSpPr>
              <p:spPr bwMode="auto">
                <a:xfrm>
                  <a:off x="1826" y="646"/>
                  <a:ext cx="80" cy="80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8" name="Oval 7262"/>
                <p:cNvSpPr>
                  <a:spLocks noChangeArrowheads="1"/>
                </p:cNvSpPr>
                <p:nvPr/>
              </p:nvSpPr>
              <p:spPr bwMode="auto">
                <a:xfrm>
                  <a:off x="1828" y="648"/>
                  <a:ext cx="76" cy="76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59" name="Oval 7263"/>
                <p:cNvSpPr>
                  <a:spLocks noChangeArrowheads="1"/>
                </p:cNvSpPr>
                <p:nvPr/>
              </p:nvSpPr>
              <p:spPr bwMode="auto">
                <a:xfrm>
                  <a:off x="1830" y="650"/>
                  <a:ext cx="72" cy="72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0" name="Oval 7264"/>
                <p:cNvSpPr>
                  <a:spLocks noChangeArrowheads="1"/>
                </p:cNvSpPr>
                <p:nvPr/>
              </p:nvSpPr>
              <p:spPr bwMode="auto">
                <a:xfrm>
                  <a:off x="1832" y="652"/>
                  <a:ext cx="68" cy="68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1" name="Oval 7265"/>
                <p:cNvSpPr>
                  <a:spLocks noChangeArrowheads="1"/>
                </p:cNvSpPr>
                <p:nvPr/>
              </p:nvSpPr>
              <p:spPr bwMode="auto">
                <a:xfrm>
                  <a:off x="1834" y="654"/>
                  <a:ext cx="64" cy="64"/>
                </a:xfrm>
                <a:prstGeom prst="ellipse">
                  <a:avLst/>
                </a:prstGeom>
                <a:solidFill>
                  <a:srgbClr val="D9D9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2" name="Oval 7266"/>
                <p:cNvSpPr>
                  <a:spLocks noChangeArrowheads="1"/>
                </p:cNvSpPr>
                <p:nvPr/>
              </p:nvSpPr>
              <p:spPr bwMode="auto">
                <a:xfrm>
                  <a:off x="1836" y="656"/>
                  <a:ext cx="60" cy="60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3" name="Oval 7267"/>
                <p:cNvSpPr>
                  <a:spLocks noChangeArrowheads="1"/>
                </p:cNvSpPr>
                <p:nvPr/>
              </p:nvSpPr>
              <p:spPr bwMode="auto">
                <a:xfrm>
                  <a:off x="1838" y="658"/>
                  <a:ext cx="56" cy="56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4" name="Oval 7268"/>
                <p:cNvSpPr>
                  <a:spLocks noChangeArrowheads="1"/>
                </p:cNvSpPr>
                <p:nvPr/>
              </p:nvSpPr>
              <p:spPr bwMode="auto">
                <a:xfrm>
                  <a:off x="1840" y="660"/>
                  <a:ext cx="52" cy="52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5" name="Oval 7269"/>
                <p:cNvSpPr>
                  <a:spLocks noChangeArrowheads="1"/>
                </p:cNvSpPr>
                <p:nvPr/>
              </p:nvSpPr>
              <p:spPr bwMode="auto">
                <a:xfrm>
                  <a:off x="1842" y="662"/>
                  <a:ext cx="48" cy="4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6" name="Oval 7270"/>
                <p:cNvSpPr>
                  <a:spLocks noChangeArrowheads="1"/>
                </p:cNvSpPr>
                <p:nvPr/>
              </p:nvSpPr>
              <p:spPr bwMode="auto">
                <a:xfrm>
                  <a:off x="1844" y="664"/>
                  <a:ext cx="46" cy="46"/>
                </a:xfrm>
                <a:prstGeom prst="ellipse">
                  <a:avLst/>
                </a:prstGeom>
                <a:solidFill>
                  <a:srgbClr val="ECEC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7" name="Oval 7271"/>
                <p:cNvSpPr>
                  <a:spLocks noChangeArrowheads="1"/>
                </p:cNvSpPr>
                <p:nvPr/>
              </p:nvSpPr>
              <p:spPr bwMode="auto">
                <a:xfrm>
                  <a:off x="1846" y="666"/>
                  <a:ext cx="42" cy="42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8" name="Oval 7272"/>
                <p:cNvSpPr>
                  <a:spLocks noChangeArrowheads="1"/>
                </p:cNvSpPr>
                <p:nvPr/>
              </p:nvSpPr>
              <p:spPr bwMode="auto">
                <a:xfrm>
                  <a:off x="1848" y="668"/>
                  <a:ext cx="38" cy="38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69" name="Oval 7273"/>
                <p:cNvSpPr>
                  <a:spLocks noChangeArrowheads="1"/>
                </p:cNvSpPr>
                <p:nvPr/>
              </p:nvSpPr>
              <p:spPr bwMode="auto">
                <a:xfrm>
                  <a:off x="1850" y="670"/>
                  <a:ext cx="34" cy="34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70" name="Oval 7274"/>
                <p:cNvSpPr>
                  <a:spLocks noChangeArrowheads="1"/>
                </p:cNvSpPr>
                <p:nvPr/>
              </p:nvSpPr>
              <p:spPr bwMode="auto">
                <a:xfrm>
                  <a:off x="1852" y="672"/>
                  <a:ext cx="30" cy="30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71" name="Oval 7275"/>
                <p:cNvSpPr>
                  <a:spLocks noChangeArrowheads="1"/>
                </p:cNvSpPr>
                <p:nvPr/>
              </p:nvSpPr>
              <p:spPr bwMode="auto">
                <a:xfrm>
                  <a:off x="1854" y="674"/>
                  <a:ext cx="26" cy="2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72" name="Oval 7276"/>
                <p:cNvSpPr>
                  <a:spLocks noChangeArrowheads="1"/>
                </p:cNvSpPr>
                <p:nvPr/>
              </p:nvSpPr>
              <p:spPr bwMode="auto">
                <a:xfrm>
                  <a:off x="1856" y="676"/>
                  <a:ext cx="22" cy="22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73" name="Oval 7277"/>
                <p:cNvSpPr>
                  <a:spLocks noChangeArrowheads="1"/>
                </p:cNvSpPr>
                <p:nvPr/>
              </p:nvSpPr>
              <p:spPr bwMode="auto">
                <a:xfrm>
                  <a:off x="1858" y="678"/>
                  <a:ext cx="18" cy="1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74" name="Oval 7278"/>
                <p:cNvSpPr>
                  <a:spLocks noChangeArrowheads="1"/>
                </p:cNvSpPr>
                <p:nvPr/>
              </p:nvSpPr>
              <p:spPr bwMode="auto">
                <a:xfrm>
                  <a:off x="1860" y="680"/>
                  <a:ext cx="14" cy="14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75" name="Oval 7279"/>
                <p:cNvSpPr>
                  <a:spLocks noChangeArrowheads="1"/>
                </p:cNvSpPr>
                <p:nvPr/>
              </p:nvSpPr>
              <p:spPr bwMode="auto">
                <a:xfrm>
                  <a:off x="1862" y="682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76" name="Oval 7280"/>
                <p:cNvSpPr>
                  <a:spLocks noChangeArrowheads="1"/>
                </p:cNvSpPr>
                <p:nvPr/>
              </p:nvSpPr>
              <p:spPr bwMode="auto">
                <a:xfrm>
                  <a:off x="1864" y="684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377" name="Group 7281"/>
              <p:cNvGrpSpPr>
                <a:grpSpLocks/>
              </p:cNvGrpSpPr>
              <p:nvPr/>
            </p:nvGrpSpPr>
            <p:grpSpPr bwMode="auto">
              <a:xfrm>
                <a:off x="1774" y="610"/>
                <a:ext cx="170" cy="166"/>
                <a:chOff x="1774" y="610"/>
                <a:chExt cx="170" cy="166"/>
              </a:xfrm>
            </p:grpSpPr>
            <p:sp>
              <p:nvSpPr>
                <p:cNvPr id="1931378" name="Oval 7282"/>
                <p:cNvSpPr>
                  <a:spLocks noChangeArrowheads="1"/>
                </p:cNvSpPr>
                <p:nvPr/>
              </p:nvSpPr>
              <p:spPr bwMode="auto">
                <a:xfrm>
                  <a:off x="1774" y="610"/>
                  <a:ext cx="170" cy="166"/>
                </a:xfrm>
                <a:prstGeom prst="ellipse">
                  <a:avLst/>
                </a:prstGeom>
                <a:solidFill>
                  <a:srgbClr val="0A0A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79" name="Oval 7283"/>
                <p:cNvSpPr>
                  <a:spLocks noChangeArrowheads="1"/>
                </p:cNvSpPr>
                <p:nvPr/>
              </p:nvSpPr>
              <p:spPr bwMode="auto">
                <a:xfrm>
                  <a:off x="1778" y="612"/>
                  <a:ext cx="162" cy="162"/>
                </a:xfrm>
                <a:prstGeom prst="ellipse">
                  <a:avLst/>
                </a:prstGeom>
                <a:solidFill>
                  <a:srgbClr val="1616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0" name="Oval 7284"/>
                <p:cNvSpPr>
                  <a:spLocks noChangeArrowheads="1"/>
                </p:cNvSpPr>
                <p:nvPr/>
              </p:nvSpPr>
              <p:spPr bwMode="auto">
                <a:xfrm>
                  <a:off x="1780" y="614"/>
                  <a:ext cx="158" cy="158"/>
                </a:xfrm>
                <a:prstGeom prst="ellipse">
                  <a:avLst/>
                </a:prstGeom>
                <a:solidFill>
                  <a:srgbClr val="1F1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1" name="Oval 7285"/>
                <p:cNvSpPr>
                  <a:spLocks noChangeArrowheads="1"/>
                </p:cNvSpPr>
                <p:nvPr/>
              </p:nvSpPr>
              <p:spPr bwMode="auto">
                <a:xfrm>
                  <a:off x="1782" y="616"/>
                  <a:ext cx="154" cy="154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2" name="Oval 7286"/>
                <p:cNvSpPr>
                  <a:spLocks noChangeArrowheads="1"/>
                </p:cNvSpPr>
                <p:nvPr/>
              </p:nvSpPr>
              <p:spPr bwMode="auto">
                <a:xfrm>
                  <a:off x="1784" y="618"/>
                  <a:ext cx="150" cy="150"/>
                </a:xfrm>
                <a:prstGeom prst="ellipse">
                  <a:avLst/>
                </a:prstGeom>
                <a:solidFill>
                  <a:srgbClr val="2F2F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3" name="Oval 7287"/>
                <p:cNvSpPr>
                  <a:spLocks noChangeArrowheads="1"/>
                </p:cNvSpPr>
                <p:nvPr/>
              </p:nvSpPr>
              <p:spPr bwMode="auto">
                <a:xfrm>
                  <a:off x="1786" y="620"/>
                  <a:ext cx="146" cy="146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4" name="Oval 7288"/>
                <p:cNvSpPr>
                  <a:spLocks noChangeArrowheads="1"/>
                </p:cNvSpPr>
                <p:nvPr/>
              </p:nvSpPr>
              <p:spPr bwMode="auto">
                <a:xfrm>
                  <a:off x="1788" y="622"/>
                  <a:ext cx="142" cy="142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5" name="Oval 7289"/>
                <p:cNvSpPr>
                  <a:spLocks noChangeArrowheads="1"/>
                </p:cNvSpPr>
                <p:nvPr/>
              </p:nvSpPr>
              <p:spPr bwMode="auto">
                <a:xfrm>
                  <a:off x="1790" y="624"/>
                  <a:ext cx="138" cy="138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6" name="Oval 7290"/>
                <p:cNvSpPr>
                  <a:spLocks noChangeArrowheads="1"/>
                </p:cNvSpPr>
                <p:nvPr/>
              </p:nvSpPr>
              <p:spPr bwMode="auto">
                <a:xfrm>
                  <a:off x="1792" y="626"/>
                  <a:ext cx="134" cy="134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7" name="Oval 7291"/>
                <p:cNvSpPr>
                  <a:spLocks noChangeArrowheads="1"/>
                </p:cNvSpPr>
                <p:nvPr/>
              </p:nvSpPr>
              <p:spPr bwMode="auto">
                <a:xfrm>
                  <a:off x="1794" y="628"/>
                  <a:ext cx="130" cy="130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8" name="Oval 7292"/>
                <p:cNvSpPr>
                  <a:spLocks noChangeArrowheads="1"/>
                </p:cNvSpPr>
                <p:nvPr/>
              </p:nvSpPr>
              <p:spPr bwMode="auto">
                <a:xfrm>
                  <a:off x="1796" y="630"/>
                  <a:ext cx="128" cy="126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89" name="Oval 7293"/>
                <p:cNvSpPr>
                  <a:spLocks noChangeArrowheads="1"/>
                </p:cNvSpPr>
                <p:nvPr/>
              </p:nvSpPr>
              <p:spPr bwMode="auto">
                <a:xfrm>
                  <a:off x="1798" y="632"/>
                  <a:ext cx="124" cy="124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0" name="Oval 7294"/>
                <p:cNvSpPr>
                  <a:spLocks noChangeArrowheads="1"/>
                </p:cNvSpPr>
                <p:nvPr/>
              </p:nvSpPr>
              <p:spPr bwMode="auto">
                <a:xfrm>
                  <a:off x="1800" y="634"/>
                  <a:ext cx="120" cy="120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1" name="Oval 7295"/>
                <p:cNvSpPr>
                  <a:spLocks noChangeArrowheads="1"/>
                </p:cNvSpPr>
                <p:nvPr/>
              </p:nvSpPr>
              <p:spPr bwMode="auto">
                <a:xfrm>
                  <a:off x="1802" y="636"/>
                  <a:ext cx="116" cy="116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2" name="Oval 7296"/>
                <p:cNvSpPr>
                  <a:spLocks noChangeArrowheads="1"/>
                </p:cNvSpPr>
                <p:nvPr/>
              </p:nvSpPr>
              <p:spPr bwMode="auto">
                <a:xfrm>
                  <a:off x="1804" y="638"/>
                  <a:ext cx="112" cy="112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3" name="Oval 7297"/>
                <p:cNvSpPr>
                  <a:spLocks noChangeArrowheads="1"/>
                </p:cNvSpPr>
                <p:nvPr/>
              </p:nvSpPr>
              <p:spPr bwMode="auto">
                <a:xfrm>
                  <a:off x="1806" y="640"/>
                  <a:ext cx="108" cy="108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4" name="Oval 7298"/>
                <p:cNvSpPr>
                  <a:spLocks noChangeArrowheads="1"/>
                </p:cNvSpPr>
                <p:nvPr/>
              </p:nvSpPr>
              <p:spPr bwMode="auto">
                <a:xfrm>
                  <a:off x="1808" y="642"/>
                  <a:ext cx="104" cy="104"/>
                </a:xfrm>
                <a:prstGeom prst="ellipse">
                  <a:avLst/>
                </a:prstGeom>
                <a:solidFill>
                  <a:srgbClr val="8E8E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5" name="Oval 7299"/>
                <p:cNvSpPr>
                  <a:spLocks noChangeArrowheads="1"/>
                </p:cNvSpPr>
                <p:nvPr/>
              </p:nvSpPr>
              <p:spPr bwMode="auto">
                <a:xfrm>
                  <a:off x="1810" y="644"/>
                  <a:ext cx="100" cy="100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6" name="Oval 7300"/>
                <p:cNvSpPr>
                  <a:spLocks noChangeArrowheads="1"/>
                </p:cNvSpPr>
                <p:nvPr/>
              </p:nvSpPr>
              <p:spPr bwMode="auto">
                <a:xfrm>
                  <a:off x="1812" y="646"/>
                  <a:ext cx="96" cy="96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7" name="Oval 7301"/>
                <p:cNvSpPr>
                  <a:spLocks noChangeArrowheads="1"/>
                </p:cNvSpPr>
                <p:nvPr/>
              </p:nvSpPr>
              <p:spPr bwMode="auto">
                <a:xfrm>
                  <a:off x="1814" y="648"/>
                  <a:ext cx="92" cy="92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8" name="Oval 7302"/>
                <p:cNvSpPr>
                  <a:spLocks noChangeArrowheads="1"/>
                </p:cNvSpPr>
                <p:nvPr/>
              </p:nvSpPr>
              <p:spPr bwMode="auto">
                <a:xfrm>
                  <a:off x="1816" y="650"/>
                  <a:ext cx="88" cy="88"/>
                </a:xfrm>
                <a:prstGeom prst="ellipse">
                  <a:avLst/>
                </a:prstGeom>
                <a:solidFill>
                  <a:srgbClr val="ADAD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399" name="Oval 7303"/>
                <p:cNvSpPr>
                  <a:spLocks noChangeArrowheads="1"/>
                </p:cNvSpPr>
                <p:nvPr/>
              </p:nvSpPr>
              <p:spPr bwMode="auto">
                <a:xfrm>
                  <a:off x="1818" y="652"/>
                  <a:ext cx="84" cy="84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0" name="Oval 7304"/>
                <p:cNvSpPr>
                  <a:spLocks noChangeArrowheads="1"/>
                </p:cNvSpPr>
                <p:nvPr/>
              </p:nvSpPr>
              <p:spPr bwMode="auto">
                <a:xfrm>
                  <a:off x="1820" y="654"/>
                  <a:ext cx="80" cy="80"/>
                </a:xfrm>
                <a:prstGeom prst="ellipse">
                  <a:avLst/>
                </a:prstGeom>
                <a:solidFill>
                  <a:srgbClr val="BABA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1" name="Oval 7305"/>
                <p:cNvSpPr>
                  <a:spLocks noChangeArrowheads="1"/>
                </p:cNvSpPr>
                <p:nvPr/>
              </p:nvSpPr>
              <p:spPr bwMode="auto">
                <a:xfrm>
                  <a:off x="1822" y="656"/>
                  <a:ext cx="76" cy="76"/>
                </a:xfrm>
                <a:prstGeom prst="ellipse">
                  <a:avLst/>
                </a:prstGeom>
                <a:solidFill>
                  <a:srgbClr val="C1C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2" name="Oval 7306"/>
                <p:cNvSpPr>
                  <a:spLocks noChangeArrowheads="1"/>
                </p:cNvSpPr>
                <p:nvPr/>
              </p:nvSpPr>
              <p:spPr bwMode="auto">
                <a:xfrm>
                  <a:off x="1824" y="658"/>
                  <a:ext cx="72" cy="72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3" name="Oval 7307"/>
                <p:cNvSpPr>
                  <a:spLocks noChangeArrowheads="1"/>
                </p:cNvSpPr>
                <p:nvPr/>
              </p:nvSpPr>
              <p:spPr bwMode="auto">
                <a:xfrm>
                  <a:off x="1826" y="660"/>
                  <a:ext cx="68" cy="68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4" name="Oval 7308"/>
                <p:cNvSpPr>
                  <a:spLocks noChangeArrowheads="1"/>
                </p:cNvSpPr>
                <p:nvPr/>
              </p:nvSpPr>
              <p:spPr bwMode="auto">
                <a:xfrm>
                  <a:off x="1828" y="662"/>
                  <a:ext cx="64" cy="64"/>
                </a:xfrm>
                <a:prstGeom prst="ellipse">
                  <a:avLst/>
                </a:prstGeom>
                <a:solidFill>
                  <a:srgbClr val="D3D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5" name="Oval 7309"/>
                <p:cNvSpPr>
                  <a:spLocks noChangeArrowheads="1"/>
                </p:cNvSpPr>
                <p:nvPr/>
              </p:nvSpPr>
              <p:spPr bwMode="auto">
                <a:xfrm>
                  <a:off x="1830" y="664"/>
                  <a:ext cx="60" cy="6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6" name="Oval 7310"/>
                <p:cNvSpPr>
                  <a:spLocks noChangeArrowheads="1"/>
                </p:cNvSpPr>
                <p:nvPr/>
              </p:nvSpPr>
              <p:spPr bwMode="auto">
                <a:xfrm>
                  <a:off x="1832" y="666"/>
                  <a:ext cx="56" cy="56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7" name="Oval 7311"/>
                <p:cNvSpPr>
                  <a:spLocks noChangeArrowheads="1"/>
                </p:cNvSpPr>
                <p:nvPr/>
              </p:nvSpPr>
              <p:spPr bwMode="auto">
                <a:xfrm>
                  <a:off x="1834" y="668"/>
                  <a:ext cx="52" cy="52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8" name="Oval 7312"/>
                <p:cNvSpPr>
                  <a:spLocks noChangeArrowheads="1"/>
                </p:cNvSpPr>
                <p:nvPr/>
              </p:nvSpPr>
              <p:spPr bwMode="auto">
                <a:xfrm>
                  <a:off x="1836" y="670"/>
                  <a:ext cx="48" cy="48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09" name="Oval 7313"/>
                <p:cNvSpPr>
                  <a:spLocks noChangeArrowheads="1"/>
                </p:cNvSpPr>
                <p:nvPr/>
              </p:nvSpPr>
              <p:spPr bwMode="auto">
                <a:xfrm>
                  <a:off x="1838" y="672"/>
                  <a:ext cx="44" cy="44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0" name="Oval 7314"/>
                <p:cNvSpPr>
                  <a:spLocks noChangeArrowheads="1"/>
                </p:cNvSpPr>
                <p:nvPr/>
              </p:nvSpPr>
              <p:spPr bwMode="auto">
                <a:xfrm>
                  <a:off x="1840" y="674"/>
                  <a:ext cx="42" cy="4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1" name="Oval 7315"/>
                <p:cNvSpPr>
                  <a:spLocks noChangeArrowheads="1"/>
                </p:cNvSpPr>
                <p:nvPr/>
              </p:nvSpPr>
              <p:spPr bwMode="auto">
                <a:xfrm>
                  <a:off x="1842" y="676"/>
                  <a:ext cx="38" cy="38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2" name="Oval 7316"/>
                <p:cNvSpPr>
                  <a:spLocks noChangeArrowheads="1"/>
                </p:cNvSpPr>
                <p:nvPr/>
              </p:nvSpPr>
              <p:spPr bwMode="auto">
                <a:xfrm>
                  <a:off x="1844" y="678"/>
                  <a:ext cx="34" cy="34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3" name="Oval 7317"/>
                <p:cNvSpPr>
                  <a:spLocks noChangeArrowheads="1"/>
                </p:cNvSpPr>
                <p:nvPr/>
              </p:nvSpPr>
              <p:spPr bwMode="auto">
                <a:xfrm>
                  <a:off x="1846" y="680"/>
                  <a:ext cx="30" cy="30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4" name="Oval 7318"/>
                <p:cNvSpPr>
                  <a:spLocks noChangeArrowheads="1"/>
                </p:cNvSpPr>
                <p:nvPr/>
              </p:nvSpPr>
              <p:spPr bwMode="auto">
                <a:xfrm>
                  <a:off x="1848" y="682"/>
                  <a:ext cx="26" cy="26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5" name="Oval 7319"/>
                <p:cNvSpPr>
                  <a:spLocks noChangeArrowheads="1"/>
                </p:cNvSpPr>
                <p:nvPr/>
              </p:nvSpPr>
              <p:spPr bwMode="auto">
                <a:xfrm>
                  <a:off x="1850" y="684"/>
                  <a:ext cx="22" cy="22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6" name="Oval 7320"/>
                <p:cNvSpPr>
                  <a:spLocks noChangeArrowheads="1"/>
                </p:cNvSpPr>
                <p:nvPr/>
              </p:nvSpPr>
              <p:spPr bwMode="auto">
                <a:xfrm>
                  <a:off x="1852" y="686"/>
                  <a:ext cx="18" cy="1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7" name="Oval 7321"/>
                <p:cNvSpPr>
                  <a:spLocks noChangeArrowheads="1"/>
                </p:cNvSpPr>
                <p:nvPr/>
              </p:nvSpPr>
              <p:spPr bwMode="auto">
                <a:xfrm>
                  <a:off x="1854" y="688"/>
                  <a:ext cx="14" cy="1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8" name="Oval 7322"/>
                <p:cNvSpPr>
                  <a:spLocks noChangeArrowheads="1"/>
                </p:cNvSpPr>
                <p:nvPr/>
              </p:nvSpPr>
              <p:spPr bwMode="auto">
                <a:xfrm>
                  <a:off x="1856" y="690"/>
                  <a:ext cx="10" cy="10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19" name="Oval 7323"/>
                <p:cNvSpPr>
                  <a:spLocks noChangeArrowheads="1"/>
                </p:cNvSpPr>
                <p:nvPr/>
              </p:nvSpPr>
              <p:spPr bwMode="auto">
                <a:xfrm>
                  <a:off x="1858" y="692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420" name="Group 7324"/>
              <p:cNvGrpSpPr>
                <a:grpSpLocks/>
              </p:cNvGrpSpPr>
              <p:nvPr/>
            </p:nvGrpSpPr>
            <p:grpSpPr bwMode="auto">
              <a:xfrm>
                <a:off x="1774" y="610"/>
                <a:ext cx="158" cy="154"/>
                <a:chOff x="1774" y="610"/>
                <a:chExt cx="158" cy="154"/>
              </a:xfrm>
            </p:grpSpPr>
            <p:sp>
              <p:nvSpPr>
                <p:cNvPr id="1931421" name="Oval 7325"/>
                <p:cNvSpPr>
                  <a:spLocks noChangeArrowheads="1"/>
                </p:cNvSpPr>
                <p:nvPr/>
              </p:nvSpPr>
              <p:spPr bwMode="auto">
                <a:xfrm>
                  <a:off x="1774" y="610"/>
                  <a:ext cx="158" cy="154"/>
                </a:xfrm>
                <a:prstGeom prst="ellipse">
                  <a:avLst/>
                </a:prstGeom>
                <a:solidFill>
                  <a:srgbClr val="0D0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22" name="Oval 7326"/>
                <p:cNvSpPr>
                  <a:spLocks noChangeArrowheads="1"/>
                </p:cNvSpPr>
                <p:nvPr/>
              </p:nvSpPr>
              <p:spPr bwMode="auto">
                <a:xfrm>
                  <a:off x="1778" y="612"/>
                  <a:ext cx="150" cy="150"/>
                </a:xfrm>
                <a:prstGeom prst="ellipse">
                  <a:avLst/>
                </a:prstGeom>
                <a:solidFill>
                  <a:srgbClr val="1818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23" name="Oval 7327"/>
                <p:cNvSpPr>
                  <a:spLocks noChangeArrowheads="1"/>
                </p:cNvSpPr>
                <p:nvPr/>
              </p:nvSpPr>
              <p:spPr bwMode="auto">
                <a:xfrm>
                  <a:off x="1780" y="614"/>
                  <a:ext cx="146" cy="146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24" name="Oval 7328"/>
                <p:cNvSpPr>
                  <a:spLocks noChangeArrowheads="1"/>
                </p:cNvSpPr>
                <p:nvPr/>
              </p:nvSpPr>
              <p:spPr bwMode="auto">
                <a:xfrm>
                  <a:off x="1782" y="616"/>
                  <a:ext cx="142" cy="14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25" name="Oval 7329"/>
                <p:cNvSpPr>
                  <a:spLocks noChangeArrowheads="1"/>
                </p:cNvSpPr>
                <p:nvPr/>
              </p:nvSpPr>
              <p:spPr bwMode="auto">
                <a:xfrm>
                  <a:off x="1784" y="618"/>
                  <a:ext cx="138" cy="138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26" name="Oval 7330"/>
                <p:cNvSpPr>
                  <a:spLocks noChangeArrowheads="1"/>
                </p:cNvSpPr>
                <p:nvPr/>
              </p:nvSpPr>
              <p:spPr bwMode="auto">
                <a:xfrm>
                  <a:off x="1786" y="620"/>
                  <a:ext cx="134" cy="134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27" name="Oval 7331"/>
                <p:cNvSpPr>
                  <a:spLocks noChangeArrowheads="1"/>
                </p:cNvSpPr>
                <p:nvPr/>
              </p:nvSpPr>
              <p:spPr bwMode="auto">
                <a:xfrm>
                  <a:off x="1788" y="622"/>
                  <a:ext cx="130" cy="130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28" name="Oval 7332"/>
                <p:cNvSpPr>
                  <a:spLocks noChangeArrowheads="1"/>
                </p:cNvSpPr>
                <p:nvPr/>
              </p:nvSpPr>
              <p:spPr bwMode="auto">
                <a:xfrm>
                  <a:off x="1790" y="624"/>
                  <a:ext cx="126" cy="126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29" name="Oval 7333"/>
                <p:cNvSpPr>
                  <a:spLocks noChangeArrowheads="1"/>
                </p:cNvSpPr>
                <p:nvPr/>
              </p:nvSpPr>
              <p:spPr bwMode="auto">
                <a:xfrm>
                  <a:off x="1792" y="626"/>
                  <a:ext cx="122" cy="122"/>
                </a:xfrm>
                <a:prstGeom prst="ellipse">
                  <a:avLst/>
                </a:prstGeom>
                <a:solidFill>
                  <a:srgbClr val="5353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0" name="Oval 7334"/>
                <p:cNvSpPr>
                  <a:spLocks noChangeArrowheads="1"/>
                </p:cNvSpPr>
                <p:nvPr/>
              </p:nvSpPr>
              <p:spPr bwMode="auto">
                <a:xfrm>
                  <a:off x="1794" y="628"/>
                  <a:ext cx="120" cy="118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1" name="Oval 7335"/>
                <p:cNvSpPr>
                  <a:spLocks noChangeArrowheads="1"/>
                </p:cNvSpPr>
                <p:nvPr/>
              </p:nvSpPr>
              <p:spPr bwMode="auto">
                <a:xfrm>
                  <a:off x="1796" y="630"/>
                  <a:ext cx="116" cy="116"/>
                </a:xfrm>
                <a:prstGeom prst="ellipse">
                  <a:avLst/>
                </a:prstGeom>
                <a:solidFill>
                  <a:srgbClr val="646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2" name="Oval 7336"/>
                <p:cNvSpPr>
                  <a:spLocks noChangeArrowheads="1"/>
                </p:cNvSpPr>
                <p:nvPr/>
              </p:nvSpPr>
              <p:spPr bwMode="auto">
                <a:xfrm>
                  <a:off x="1798" y="632"/>
                  <a:ext cx="112" cy="112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3" name="Oval 7337"/>
                <p:cNvSpPr>
                  <a:spLocks noChangeArrowheads="1"/>
                </p:cNvSpPr>
                <p:nvPr/>
              </p:nvSpPr>
              <p:spPr bwMode="auto">
                <a:xfrm>
                  <a:off x="1800" y="634"/>
                  <a:ext cx="108" cy="10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4" name="Oval 7338"/>
                <p:cNvSpPr>
                  <a:spLocks noChangeArrowheads="1"/>
                </p:cNvSpPr>
                <p:nvPr/>
              </p:nvSpPr>
              <p:spPr bwMode="auto">
                <a:xfrm>
                  <a:off x="1802" y="636"/>
                  <a:ext cx="104" cy="10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5" name="Oval 7339"/>
                <p:cNvSpPr>
                  <a:spLocks noChangeArrowheads="1"/>
                </p:cNvSpPr>
                <p:nvPr/>
              </p:nvSpPr>
              <p:spPr bwMode="auto">
                <a:xfrm>
                  <a:off x="1804" y="638"/>
                  <a:ext cx="100" cy="100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6" name="Oval 7340"/>
                <p:cNvSpPr>
                  <a:spLocks noChangeArrowheads="1"/>
                </p:cNvSpPr>
                <p:nvPr/>
              </p:nvSpPr>
              <p:spPr bwMode="auto">
                <a:xfrm>
                  <a:off x="1806" y="640"/>
                  <a:ext cx="96" cy="96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7" name="Oval 7341"/>
                <p:cNvSpPr>
                  <a:spLocks noChangeArrowheads="1"/>
                </p:cNvSpPr>
                <p:nvPr/>
              </p:nvSpPr>
              <p:spPr bwMode="auto">
                <a:xfrm>
                  <a:off x="1808" y="642"/>
                  <a:ext cx="92" cy="92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8" name="Oval 7342"/>
                <p:cNvSpPr>
                  <a:spLocks noChangeArrowheads="1"/>
                </p:cNvSpPr>
                <p:nvPr/>
              </p:nvSpPr>
              <p:spPr bwMode="auto">
                <a:xfrm>
                  <a:off x="1810" y="644"/>
                  <a:ext cx="88" cy="88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39" name="Oval 7343"/>
                <p:cNvSpPr>
                  <a:spLocks noChangeArrowheads="1"/>
                </p:cNvSpPr>
                <p:nvPr/>
              </p:nvSpPr>
              <p:spPr bwMode="auto">
                <a:xfrm>
                  <a:off x="1812" y="646"/>
                  <a:ext cx="84" cy="84"/>
                </a:xfrm>
                <a:prstGeom prst="ellipse">
                  <a:avLst/>
                </a:prstGeom>
                <a:solidFill>
                  <a:srgbClr val="A8A8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0" name="Oval 7344"/>
                <p:cNvSpPr>
                  <a:spLocks noChangeArrowheads="1"/>
                </p:cNvSpPr>
                <p:nvPr/>
              </p:nvSpPr>
              <p:spPr bwMode="auto">
                <a:xfrm>
                  <a:off x="1814" y="648"/>
                  <a:ext cx="80" cy="80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1" name="Oval 7345"/>
                <p:cNvSpPr>
                  <a:spLocks noChangeArrowheads="1"/>
                </p:cNvSpPr>
                <p:nvPr/>
              </p:nvSpPr>
              <p:spPr bwMode="auto">
                <a:xfrm>
                  <a:off x="1816" y="650"/>
                  <a:ext cx="76" cy="76"/>
                </a:xfrm>
                <a:prstGeom prst="ellipse">
                  <a:avLst/>
                </a:prstGeom>
                <a:solidFill>
                  <a:srgbClr val="B8B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2" name="Oval 7346"/>
                <p:cNvSpPr>
                  <a:spLocks noChangeArrowheads="1"/>
                </p:cNvSpPr>
                <p:nvPr/>
              </p:nvSpPr>
              <p:spPr bwMode="auto">
                <a:xfrm>
                  <a:off x="1818" y="652"/>
                  <a:ext cx="72" cy="72"/>
                </a:xfrm>
                <a:prstGeom prst="ellipse">
                  <a:avLst/>
                </a:prstGeom>
                <a:solidFill>
                  <a:srgbClr val="BFBF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3" name="Oval 7347"/>
                <p:cNvSpPr>
                  <a:spLocks noChangeArrowheads="1"/>
                </p:cNvSpPr>
                <p:nvPr/>
              </p:nvSpPr>
              <p:spPr bwMode="auto">
                <a:xfrm>
                  <a:off x="1820" y="654"/>
                  <a:ext cx="68" cy="68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4" name="Oval 7348"/>
                <p:cNvSpPr>
                  <a:spLocks noChangeArrowheads="1"/>
                </p:cNvSpPr>
                <p:nvPr/>
              </p:nvSpPr>
              <p:spPr bwMode="auto">
                <a:xfrm>
                  <a:off x="1822" y="656"/>
                  <a:ext cx="64" cy="64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5" name="Oval 7349"/>
                <p:cNvSpPr>
                  <a:spLocks noChangeArrowheads="1"/>
                </p:cNvSpPr>
                <p:nvPr/>
              </p:nvSpPr>
              <p:spPr bwMode="auto">
                <a:xfrm>
                  <a:off x="1824" y="658"/>
                  <a:ext cx="60" cy="60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6" name="Oval 7350"/>
                <p:cNvSpPr>
                  <a:spLocks noChangeArrowheads="1"/>
                </p:cNvSpPr>
                <p:nvPr/>
              </p:nvSpPr>
              <p:spPr bwMode="auto">
                <a:xfrm>
                  <a:off x="1826" y="660"/>
                  <a:ext cx="56" cy="56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7" name="Oval 7351"/>
                <p:cNvSpPr>
                  <a:spLocks noChangeArrowheads="1"/>
                </p:cNvSpPr>
                <p:nvPr/>
              </p:nvSpPr>
              <p:spPr bwMode="auto">
                <a:xfrm>
                  <a:off x="1828" y="662"/>
                  <a:ext cx="52" cy="5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8" name="Oval 7352"/>
                <p:cNvSpPr>
                  <a:spLocks noChangeArrowheads="1"/>
                </p:cNvSpPr>
                <p:nvPr/>
              </p:nvSpPr>
              <p:spPr bwMode="auto">
                <a:xfrm>
                  <a:off x="1830" y="664"/>
                  <a:ext cx="48" cy="48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49" name="Oval 7353"/>
                <p:cNvSpPr>
                  <a:spLocks noChangeArrowheads="1"/>
                </p:cNvSpPr>
                <p:nvPr/>
              </p:nvSpPr>
              <p:spPr bwMode="auto">
                <a:xfrm>
                  <a:off x="1832" y="666"/>
                  <a:ext cx="44" cy="44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0" name="Oval 7354"/>
                <p:cNvSpPr>
                  <a:spLocks noChangeArrowheads="1"/>
                </p:cNvSpPr>
                <p:nvPr/>
              </p:nvSpPr>
              <p:spPr bwMode="auto">
                <a:xfrm>
                  <a:off x="1834" y="668"/>
                  <a:ext cx="42" cy="4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1" name="Oval 7355"/>
                <p:cNvSpPr>
                  <a:spLocks noChangeArrowheads="1"/>
                </p:cNvSpPr>
                <p:nvPr/>
              </p:nvSpPr>
              <p:spPr bwMode="auto">
                <a:xfrm>
                  <a:off x="1836" y="670"/>
                  <a:ext cx="38" cy="3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2" name="Oval 7356"/>
                <p:cNvSpPr>
                  <a:spLocks noChangeArrowheads="1"/>
                </p:cNvSpPr>
                <p:nvPr/>
              </p:nvSpPr>
              <p:spPr bwMode="auto">
                <a:xfrm>
                  <a:off x="1838" y="672"/>
                  <a:ext cx="34" cy="34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3" name="Oval 7357"/>
                <p:cNvSpPr>
                  <a:spLocks noChangeArrowheads="1"/>
                </p:cNvSpPr>
                <p:nvPr/>
              </p:nvSpPr>
              <p:spPr bwMode="auto">
                <a:xfrm>
                  <a:off x="1840" y="674"/>
                  <a:ext cx="30" cy="30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4" name="Oval 7358"/>
                <p:cNvSpPr>
                  <a:spLocks noChangeArrowheads="1"/>
                </p:cNvSpPr>
                <p:nvPr/>
              </p:nvSpPr>
              <p:spPr bwMode="auto">
                <a:xfrm>
                  <a:off x="1842" y="676"/>
                  <a:ext cx="26" cy="26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5" name="Oval 7359"/>
                <p:cNvSpPr>
                  <a:spLocks noChangeArrowheads="1"/>
                </p:cNvSpPr>
                <p:nvPr/>
              </p:nvSpPr>
              <p:spPr bwMode="auto">
                <a:xfrm>
                  <a:off x="1844" y="678"/>
                  <a:ext cx="22" cy="22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6" name="Oval 7360"/>
                <p:cNvSpPr>
                  <a:spLocks noChangeArrowheads="1"/>
                </p:cNvSpPr>
                <p:nvPr/>
              </p:nvSpPr>
              <p:spPr bwMode="auto">
                <a:xfrm>
                  <a:off x="1846" y="680"/>
                  <a:ext cx="18" cy="1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7" name="Oval 7361"/>
                <p:cNvSpPr>
                  <a:spLocks noChangeArrowheads="1"/>
                </p:cNvSpPr>
                <p:nvPr/>
              </p:nvSpPr>
              <p:spPr bwMode="auto">
                <a:xfrm>
                  <a:off x="1848" y="682"/>
                  <a:ext cx="14" cy="1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8" name="Oval 7362"/>
                <p:cNvSpPr>
                  <a:spLocks noChangeArrowheads="1"/>
                </p:cNvSpPr>
                <p:nvPr/>
              </p:nvSpPr>
              <p:spPr bwMode="auto">
                <a:xfrm>
                  <a:off x="1850" y="684"/>
                  <a:ext cx="10" cy="10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59" name="Oval 7363"/>
                <p:cNvSpPr>
                  <a:spLocks noChangeArrowheads="1"/>
                </p:cNvSpPr>
                <p:nvPr/>
              </p:nvSpPr>
              <p:spPr bwMode="auto">
                <a:xfrm>
                  <a:off x="1852" y="686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460" name="Group 7364"/>
              <p:cNvGrpSpPr>
                <a:grpSpLocks/>
              </p:cNvGrpSpPr>
              <p:nvPr/>
            </p:nvGrpSpPr>
            <p:grpSpPr bwMode="auto">
              <a:xfrm>
                <a:off x="1786" y="610"/>
                <a:ext cx="146" cy="140"/>
                <a:chOff x="1786" y="610"/>
                <a:chExt cx="146" cy="140"/>
              </a:xfrm>
            </p:grpSpPr>
            <p:sp>
              <p:nvSpPr>
                <p:cNvPr id="1931461" name="Oval 7365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146" cy="140"/>
                </a:xfrm>
                <a:prstGeom prst="ellipse">
                  <a:avLst/>
                </a:prstGeom>
                <a:solidFill>
                  <a:srgbClr val="0D0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62" name="Oval 7366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138" cy="136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63" name="Oval 7367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134" cy="132"/>
                </a:xfrm>
                <a:prstGeom prst="ellipse">
                  <a:avLst/>
                </a:prstGeom>
                <a:solidFill>
                  <a:srgbClr val="2323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64" name="Oval 7368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130" cy="128"/>
                </a:xfrm>
                <a:prstGeom prst="ellipse">
                  <a:avLst/>
                </a:prstGeom>
                <a:solidFill>
                  <a:srgbClr val="2C2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65" name="Oval 7369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126" cy="124"/>
                </a:xfrm>
                <a:prstGeom prst="ellipse">
                  <a:avLst/>
                </a:prstGeom>
                <a:solidFill>
                  <a:srgbClr val="3535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66" name="Oval 7370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122" cy="120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67" name="Oval 7371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118" cy="116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68" name="Oval 7372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114" cy="112"/>
                </a:xfrm>
                <a:prstGeom prst="ellipse">
                  <a:avLst/>
                </a:prstGeom>
                <a:solidFill>
                  <a:srgbClr val="4F4F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69" name="Oval 7373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110" cy="10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0" name="Oval 7374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108" cy="106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1" name="Oval 7375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104" cy="102"/>
                </a:xfrm>
                <a:prstGeom prst="ellipse">
                  <a:avLst/>
                </a:prstGeom>
                <a:solidFill>
                  <a:srgbClr val="6B6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2" name="Oval 7376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100" cy="98"/>
                </a:xfrm>
                <a:prstGeom prst="ellipse">
                  <a:avLst/>
                </a:prstGeom>
                <a:solidFill>
                  <a:srgbClr val="747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3" name="Oval 7377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96" cy="94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4" name="Oval 7378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92" cy="90"/>
                </a:xfrm>
                <a:prstGeom prst="ellipse">
                  <a:avLst/>
                </a:prstGeom>
                <a:solidFill>
                  <a:srgbClr val="8787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5" name="Oval 7379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88" cy="86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6" name="Oval 7380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84" cy="82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7" name="Oval 7381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80" cy="78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8" name="Oval 7382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76" cy="74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79" name="Oval 7383"/>
                <p:cNvSpPr>
                  <a:spLocks noChangeArrowheads="1"/>
                </p:cNvSpPr>
                <p:nvPr/>
              </p:nvSpPr>
              <p:spPr bwMode="auto">
                <a:xfrm>
                  <a:off x="1824" y="644"/>
                  <a:ext cx="72" cy="72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0" name="Oval 7384"/>
                <p:cNvSpPr>
                  <a:spLocks noChangeArrowheads="1"/>
                </p:cNvSpPr>
                <p:nvPr/>
              </p:nvSpPr>
              <p:spPr bwMode="auto">
                <a:xfrm>
                  <a:off x="1826" y="646"/>
                  <a:ext cx="68" cy="68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1" name="Oval 7385"/>
                <p:cNvSpPr>
                  <a:spLocks noChangeArrowheads="1"/>
                </p:cNvSpPr>
                <p:nvPr/>
              </p:nvSpPr>
              <p:spPr bwMode="auto">
                <a:xfrm>
                  <a:off x="1828" y="648"/>
                  <a:ext cx="64" cy="64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2" name="Oval 7386"/>
                <p:cNvSpPr>
                  <a:spLocks noChangeArrowheads="1"/>
                </p:cNvSpPr>
                <p:nvPr/>
              </p:nvSpPr>
              <p:spPr bwMode="auto">
                <a:xfrm>
                  <a:off x="1830" y="650"/>
                  <a:ext cx="60" cy="60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3" name="Oval 7387"/>
                <p:cNvSpPr>
                  <a:spLocks noChangeArrowheads="1"/>
                </p:cNvSpPr>
                <p:nvPr/>
              </p:nvSpPr>
              <p:spPr bwMode="auto">
                <a:xfrm>
                  <a:off x="1832" y="652"/>
                  <a:ext cx="56" cy="56"/>
                </a:xfrm>
                <a:prstGeom prst="ellipse">
                  <a:avLst/>
                </a:prstGeom>
                <a:solidFill>
                  <a:srgbClr val="D1D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4" name="Oval 7388"/>
                <p:cNvSpPr>
                  <a:spLocks noChangeArrowheads="1"/>
                </p:cNvSpPr>
                <p:nvPr/>
              </p:nvSpPr>
              <p:spPr bwMode="auto">
                <a:xfrm>
                  <a:off x="1834" y="654"/>
                  <a:ext cx="52" cy="52"/>
                </a:xfrm>
                <a:prstGeom prst="ellipse">
                  <a:avLst/>
                </a:prstGeom>
                <a:solidFill>
                  <a:srgbClr val="D7D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5" name="Oval 7389"/>
                <p:cNvSpPr>
                  <a:spLocks noChangeArrowheads="1"/>
                </p:cNvSpPr>
                <p:nvPr/>
              </p:nvSpPr>
              <p:spPr bwMode="auto">
                <a:xfrm>
                  <a:off x="1836" y="656"/>
                  <a:ext cx="48" cy="48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6" name="Oval 7390"/>
                <p:cNvSpPr>
                  <a:spLocks noChangeArrowheads="1"/>
                </p:cNvSpPr>
                <p:nvPr/>
              </p:nvSpPr>
              <p:spPr bwMode="auto">
                <a:xfrm>
                  <a:off x="1838" y="658"/>
                  <a:ext cx="44" cy="44"/>
                </a:xfrm>
                <a:prstGeom prst="ellipse">
                  <a:avLst/>
                </a:prstGeom>
                <a:solidFill>
                  <a:srgbClr val="E2E2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7" name="Oval 7391"/>
                <p:cNvSpPr>
                  <a:spLocks noChangeArrowheads="1"/>
                </p:cNvSpPr>
                <p:nvPr/>
              </p:nvSpPr>
              <p:spPr bwMode="auto">
                <a:xfrm>
                  <a:off x="1840" y="660"/>
                  <a:ext cx="40" cy="40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8" name="Oval 7392"/>
                <p:cNvSpPr>
                  <a:spLocks noChangeArrowheads="1"/>
                </p:cNvSpPr>
                <p:nvPr/>
              </p:nvSpPr>
              <p:spPr bwMode="auto">
                <a:xfrm>
                  <a:off x="1842" y="662"/>
                  <a:ext cx="38" cy="36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89" name="Oval 7393"/>
                <p:cNvSpPr>
                  <a:spLocks noChangeArrowheads="1"/>
                </p:cNvSpPr>
                <p:nvPr/>
              </p:nvSpPr>
              <p:spPr bwMode="auto">
                <a:xfrm>
                  <a:off x="1844" y="664"/>
                  <a:ext cx="34" cy="34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90" name="Oval 7394"/>
                <p:cNvSpPr>
                  <a:spLocks noChangeArrowheads="1"/>
                </p:cNvSpPr>
                <p:nvPr/>
              </p:nvSpPr>
              <p:spPr bwMode="auto">
                <a:xfrm>
                  <a:off x="1846" y="666"/>
                  <a:ext cx="30" cy="30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91" name="Oval 7395"/>
                <p:cNvSpPr>
                  <a:spLocks noChangeArrowheads="1"/>
                </p:cNvSpPr>
                <p:nvPr/>
              </p:nvSpPr>
              <p:spPr bwMode="auto">
                <a:xfrm>
                  <a:off x="1848" y="668"/>
                  <a:ext cx="26" cy="26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92" name="Oval 7396"/>
                <p:cNvSpPr>
                  <a:spLocks noChangeArrowheads="1"/>
                </p:cNvSpPr>
                <p:nvPr/>
              </p:nvSpPr>
              <p:spPr bwMode="auto">
                <a:xfrm>
                  <a:off x="1850" y="670"/>
                  <a:ext cx="22" cy="22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93" name="Oval 7397"/>
                <p:cNvSpPr>
                  <a:spLocks noChangeArrowheads="1"/>
                </p:cNvSpPr>
                <p:nvPr/>
              </p:nvSpPr>
              <p:spPr bwMode="auto">
                <a:xfrm>
                  <a:off x="1852" y="672"/>
                  <a:ext cx="18" cy="18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94" name="Oval 7398"/>
                <p:cNvSpPr>
                  <a:spLocks noChangeArrowheads="1"/>
                </p:cNvSpPr>
                <p:nvPr/>
              </p:nvSpPr>
              <p:spPr bwMode="auto">
                <a:xfrm>
                  <a:off x="1854" y="674"/>
                  <a:ext cx="14" cy="14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95" name="Oval 7399"/>
                <p:cNvSpPr>
                  <a:spLocks noChangeArrowheads="1"/>
                </p:cNvSpPr>
                <p:nvPr/>
              </p:nvSpPr>
              <p:spPr bwMode="auto">
                <a:xfrm>
                  <a:off x="1856" y="676"/>
                  <a:ext cx="10" cy="10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96" name="Oval 7400"/>
                <p:cNvSpPr>
                  <a:spLocks noChangeArrowheads="1"/>
                </p:cNvSpPr>
                <p:nvPr/>
              </p:nvSpPr>
              <p:spPr bwMode="auto">
                <a:xfrm>
                  <a:off x="1858" y="678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497" name="Group 7401"/>
              <p:cNvGrpSpPr>
                <a:grpSpLocks/>
              </p:cNvGrpSpPr>
              <p:nvPr/>
            </p:nvGrpSpPr>
            <p:grpSpPr bwMode="auto">
              <a:xfrm>
                <a:off x="1786" y="610"/>
                <a:ext cx="124" cy="128"/>
                <a:chOff x="1786" y="610"/>
                <a:chExt cx="124" cy="128"/>
              </a:xfrm>
            </p:grpSpPr>
            <p:sp>
              <p:nvSpPr>
                <p:cNvPr id="1931498" name="Oval 7402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124" cy="128"/>
                </a:xfrm>
                <a:prstGeom prst="ellipse">
                  <a:avLst/>
                </a:prstGeom>
                <a:solidFill>
                  <a:srgbClr val="0D0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499" name="Oval 7403"/>
                <p:cNvSpPr>
                  <a:spLocks noChangeArrowheads="1"/>
                </p:cNvSpPr>
                <p:nvPr/>
              </p:nvSpPr>
              <p:spPr bwMode="auto">
                <a:xfrm>
                  <a:off x="1788" y="612"/>
                  <a:ext cx="120" cy="122"/>
                </a:xfrm>
                <a:prstGeom prst="ellipse">
                  <a:avLst/>
                </a:prstGeom>
                <a:solidFill>
                  <a:srgbClr val="1B1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0" name="Oval 7404"/>
                <p:cNvSpPr>
                  <a:spLocks noChangeArrowheads="1"/>
                </p:cNvSpPr>
                <p:nvPr/>
              </p:nvSpPr>
              <p:spPr bwMode="auto">
                <a:xfrm>
                  <a:off x="1790" y="614"/>
                  <a:ext cx="116" cy="118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1" name="Oval 7405"/>
                <p:cNvSpPr>
                  <a:spLocks noChangeArrowheads="1"/>
                </p:cNvSpPr>
                <p:nvPr/>
              </p:nvSpPr>
              <p:spPr bwMode="auto">
                <a:xfrm>
                  <a:off x="1792" y="616"/>
                  <a:ext cx="112" cy="114"/>
                </a:xfrm>
                <a:prstGeom prst="ellipse">
                  <a:avLst/>
                </a:prstGeom>
                <a:solidFill>
                  <a:srgbClr val="3030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2" name="Oval 7406"/>
                <p:cNvSpPr>
                  <a:spLocks noChangeArrowheads="1"/>
                </p:cNvSpPr>
                <p:nvPr/>
              </p:nvSpPr>
              <p:spPr bwMode="auto">
                <a:xfrm>
                  <a:off x="1794" y="618"/>
                  <a:ext cx="108" cy="110"/>
                </a:xfrm>
                <a:prstGeom prst="ellipse">
                  <a:avLst/>
                </a:prstGeom>
                <a:solidFill>
                  <a:srgbClr val="393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3" name="Oval 7407"/>
                <p:cNvSpPr>
                  <a:spLocks noChangeArrowheads="1"/>
                </p:cNvSpPr>
                <p:nvPr/>
              </p:nvSpPr>
              <p:spPr bwMode="auto">
                <a:xfrm>
                  <a:off x="1796" y="620"/>
                  <a:ext cx="104" cy="106"/>
                </a:xfrm>
                <a:prstGeom prst="ellipse">
                  <a:avLst/>
                </a:prstGeom>
                <a:solidFill>
                  <a:srgbClr val="4343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4" name="Oval 7408"/>
                <p:cNvSpPr>
                  <a:spLocks noChangeArrowheads="1"/>
                </p:cNvSpPr>
                <p:nvPr/>
              </p:nvSpPr>
              <p:spPr bwMode="auto">
                <a:xfrm>
                  <a:off x="1798" y="622"/>
                  <a:ext cx="100" cy="102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5" name="Oval 7409"/>
                <p:cNvSpPr>
                  <a:spLocks noChangeArrowheads="1"/>
                </p:cNvSpPr>
                <p:nvPr/>
              </p:nvSpPr>
              <p:spPr bwMode="auto">
                <a:xfrm>
                  <a:off x="1800" y="624"/>
                  <a:ext cx="96" cy="98"/>
                </a:xfrm>
                <a:prstGeom prst="ellipse">
                  <a:avLst/>
                </a:prstGeom>
                <a:solidFill>
                  <a:srgbClr val="5858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6" name="Oval 7410"/>
                <p:cNvSpPr>
                  <a:spLocks noChangeArrowheads="1"/>
                </p:cNvSpPr>
                <p:nvPr/>
              </p:nvSpPr>
              <p:spPr bwMode="auto">
                <a:xfrm>
                  <a:off x="1802" y="626"/>
                  <a:ext cx="94" cy="96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7" name="Oval 7411"/>
                <p:cNvSpPr>
                  <a:spLocks noChangeArrowheads="1"/>
                </p:cNvSpPr>
                <p:nvPr/>
              </p:nvSpPr>
              <p:spPr bwMode="auto">
                <a:xfrm>
                  <a:off x="1804" y="628"/>
                  <a:ext cx="90" cy="92"/>
                </a:xfrm>
                <a:prstGeom prst="ellipse">
                  <a:avLst/>
                </a:prstGeom>
                <a:solidFill>
                  <a:srgbClr val="6C6C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8" name="Oval 7412"/>
                <p:cNvSpPr>
                  <a:spLocks noChangeArrowheads="1"/>
                </p:cNvSpPr>
                <p:nvPr/>
              </p:nvSpPr>
              <p:spPr bwMode="auto">
                <a:xfrm>
                  <a:off x="1806" y="630"/>
                  <a:ext cx="86" cy="88"/>
                </a:xfrm>
                <a:prstGeom prst="ellipse">
                  <a:avLst/>
                </a:prstGeom>
                <a:solidFill>
                  <a:srgbClr val="7777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09" name="Oval 7413"/>
                <p:cNvSpPr>
                  <a:spLocks noChangeArrowheads="1"/>
                </p:cNvSpPr>
                <p:nvPr/>
              </p:nvSpPr>
              <p:spPr bwMode="auto">
                <a:xfrm>
                  <a:off x="1808" y="632"/>
                  <a:ext cx="82" cy="84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0" name="Oval 7414"/>
                <p:cNvSpPr>
                  <a:spLocks noChangeArrowheads="1"/>
                </p:cNvSpPr>
                <p:nvPr/>
              </p:nvSpPr>
              <p:spPr bwMode="auto">
                <a:xfrm>
                  <a:off x="1810" y="634"/>
                  <a:ext cx="78" cy="80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1" name="Oval 7415"/>
                <p:cNvSpPr>
                  <a:spLocks noChangeArrowheads="1"/>
                </p:cNvSpPr>
                <p:nvPr/>
              </p:nvSpPr>
              <p:spPr bwMode="auto">
                <a:xfrm>
                  <a:off x="1812" y="636"/>
                  <a:ext cx="74" cy="76"/>
                </a:xfrm>
                <a:prstGeom prst="ellipse">
                  <a:avLst/>
                </a:prstGeom>
                <a:solidFill>
                  <a:srgbClr val="96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2" name="Oval 7416"/>
                <p:cNvSpPr>
                  <a:spLocks noChangeArrowheads="1"/>
                </p:cNvSpPr>
                <p:nvPr/>
              </p:nvSpPr>
              <p:spPr bwMode="auto">
                <a:xfrm>
                  <a:off x="1814" y="638"/>
                  <a:ext cx="70" cy="72"/>
                </a:xfrm>
                <a:prstGeom prst="ellipse">
                  <a:avLst/>
                </a:prstGeom>
                <a:solidFill>
                  <a:srgbClr val="A1A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3" name="Oval 7417"/>
                <p:cNvSpPr>
                  <a:spLocks noChangeArrowheads="1"/>
                </p:cNvSpPr>
                <p:nvPr/>
              </p:nvSpPr>
              <p:spPr bwMode="auto">
                <a:xfrm>
                  <a:off x="1816" y="640"/>
                  <a:ext cx="66" cy="68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4" name="Oval 7418"/>
                <p:cNvSpPr>
                  <a:spLocks noChangeArrowheads="1"/>
                </p:cNvSpPr>
                <p:nvPr/>
              </p:nvSpPr>
              <p:spPr bwMode="auto">
                <a:xfrm>
                  <a:off x="1816" y="642"/>
                  <a:ext cx="64" cy="64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5" name="Oval 7419"/>
                <p:cNvSpPr>
                  <a:spLocks noChangeArrowheads="1"/>
                </p:cNvSpPr>
                <p:nvPr/>
              </p:nvSpPr>
              <p:spPr bwMode="auto">
                <a:xfrm>
                  <a:off x="1818" y="644"/>
                  <a:ext cx="60" cy="60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6" name="Oval 7420"/>
                <p:cNvSpPr>
                  <a:spLocks noChangeArrowheads="1"/>
                </p:cNvSpPr>
                <p:nvPr/>
              </p:nvSpPr>
              <p:spPr bwMode="auto">
                <a:xfrm>
                  <a:off x="1820" y="646"/>
                  <a:ext cx="56" cy="56"/>
                </a:xfrm>
                <a:prstGeom prst="ellipse">
                  <a:avLst/>
                </a:prstGeom>
                <a:solidFill>
                  <a:srgbClr val="C5C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7" name="Oval 7421"/>
                <p:cNvSpPr>
                  <a:spLocks noChangeArrowheads="1"/>
                </p:cNvSpPr>
                <p:nvPr/>
              </p:nvSpPr>
              <p:spPr bwMode="auto">
                <a:xfrm>
                  <a:off x="1822" y="648"/>
                  <a:ext cx="52" cy="52"/>
                </a:xfrm>
                <a:prstGeom prst="ellipse">
                  <a:avLst/>
                </a:prstGeom>
                <a:solidFill>
                  <a:srgbClr val="CDC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8" name="Oval 7422"/>
                <p:cNvSpPr>
                  <a:spLocks noChangeArrowheads="1"/>
                </p:cNvSpPr>
                <p:nvPr/>
              </p:nvSpPr>
              <p:spPr bwMode="auto">
                <a:xfrm>
                  <a:off x="1824" y="650"/>
                  <a:ext cx="48" cy="48"/>
                </a:xfrm>
                <a:prstGeom prst="ellipse">
                  <a:avLst/>
                </a:prstGeom>
                <a:solidFill>
                  <a:srgbClr val="D5D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19" name="Oval 7423"/>
                <p:cNvSpPr>
                  <a:spLocks noChangeArrowheads="1"/>
                </p:cNvSpPr>
                <p:nvPr/>
              </p:nvSpPr>
              <p:spPr bwMode="auto">
                <a:xfrm>
                  <a:off x="1826" y="652"/>
                  <a:ext cx="44" cy="44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0" name="Oval 7424"/>
                <p:cNvSpPr>
                  <a:spLocks noChangeArrowheads="1"/>
                </p:cNvSpPr>
                <p:nvPr/>
              </p:nvSpPr>
              <p:spPr bwMode="auto">
                <a:xfrm>
                  <a:off x="1828" y="654"/>
                  <a:ext cx="40" cy="40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1" name="Oval 7425"/>
                <p:cNvSpPr>
                  <a:spLocks noChangeArrowheads="1"/>
                </p:cNvSpPr>
                <p:nvPr/>
              </p:nvSpPr>
              <p:spPr bwMode="auto">
                <a:xfrm>
                  <a:off x="1830" y="656"/>
                  <a:ext cx="36" cy="3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2" name="Oval 7426"/>
                <p:cNvSpPr>
                  <a:spLocks noChangeArrowheads="1"/>
                </p:cNvSpPr>
                <p:nvPr/>
              </p:nvSpPr>
              <p:spPr bwMode="auto">
                <a:xfrm>
                  <a:off x="1832" y="658"/>
                  <a:ext cx="32" cy="34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3" name="Oval 7427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30" cy="30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4" name="Oval 7428"/>
                <p:cNvSpPr>
                  <a:spLocks noChangeArrowheads="1"/>
                </p:cNvSpPr>
                <p:nvPr/>
              </p:nvSpPr>
              <p:spPr bwMode="auto">
                <a:xfrm>
                  <a:off x="1836" y="662"/>
                  <a:ext cx="26" cy="2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5" name="Oval 7429"/>
                <p:cNvSpPr>
                  <a:spLocks noChangeArrowheads="1"/>
                </p:cNvSpPr>
                <p:nvPr/>
              </p:nvSpPr>
              <p:spPr bwMode="auto">
                <a:xfrm>
                  <a:off x="1838" y="664"/>
                  <a:ext cx="22" cy="2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6" name="Oval 7430"/>
                <p:cNvSpPr>
                  <a:spLocks noChangeArrowheads="1"/>
                </p:cNvSpPr>
                <p:nvPr/>
              </p:nvSpPr>
              <p:spPr bwMode="auto">
                <a:xfrm>
                  <a:off x="1840" y="666"/>
                  <a:ext cx="18" cy="18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7" name="Oval 7431"/>
                <p:cNvSpPr>
                  <a:spLocks noChangeArrowheads="1"/>
                </p:cNvSpPr>
                <p:nvPr/>
              </p:nvSpPr>
              <p:spPr bwMode="auto">
                <a:xfrm>
                  <a:off x="1842" y="668"/>
                  <a:ext cx="14" cy="1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8" name="Oval 7432"/>
                <p:cNvSpPr>
                  <a:spLocks noChangeArrowheads="1"/>
                </p:cNvSpPr>
                <p:nvPr/>
              </p:nvSpPr>
              <p:spPr bwMode="auto">
                <a:xfrm>
                  <a:off x="1844" y="670"/>
                  <a:ext cx="10" cy="10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29" name="Oval 7433"/>
                <p:cNvSpPr>
                  <a:spLocks noChangeArrowheads="1"/>
                </p:cNvSpPr>
                <p:nvPr/>
              </p:nvSpPr>
              <p:spPr bwMode="auto">
                <a:xfrm>
                  <a:off x="1846" y="672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530" name="Group 7434"/>
              <p:cNvGrpSpPr>
                <a:grpSpLocks/>
              </p:cNvGrpSpPr>
              <p:nvPr/>
            </p:nvGrpSpPr>
            <p:grpSpPr bwMode="auto">
              <a:xfrm>
                <a:off x="1786" y="622"/>
                <a:ext cx="124" cy="116"/>
                <a:chOff x="1786" y="622"/>
                <a:chExt cx="124" cy="116"/>
              </a:xfrm>
            </p:grpSpPr>
            <p:sp>
              <p:nvSpPr>
                <p:cNvPr id="1931531" name="Oval 7435"/>
                <p:cNvSpPr>
                  <a:spLocks noChangeArrowheads="1"/>
                </p:cNvSpPr>
                <p:nvPr/>
              </p:nvSpPr>
              <p:spPr bwMode="auto">
                <a:xfrm>
                  <a:off x="1786" y="622"/>
                  <a:ext cx="124" cy="116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32" name="Oval 7436"/>
                <p:cNvSpPr>
                  <a:spLocks noChangeArrowheads="1"/>
                </p:cNvSpPr>
                <p:nvPr/>
              </p:nvSpPr>
              <p:spPr bwMode="auto">
                <a:xfrm>
                  <a:off x="1788" y="624"/>
                  <a:ext cx="118" cy="112"/>
                </a:xfrm>
                <a:prstGeom prst="ellipse">
                  <a:avLst/>
                </a:prstGeom>
                <a:solidFill>
                  <a:srgbClr val="1C1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33" name="Oval 7437"/>
                <p:cNvSpPr>
                  <a:spLocks noChangeArrowheads="1"/>
                </p:cNvSpPr>
                <p:nvPr/>
              </p:nvSpPr>
              <p:spPr bwMode="auto">
                <a:xfrm>
                  <a:off x="1790" y="626"/>
                  <a:ext cx="114" cy="108"/>
                </a:xfrm>
                <a:prstGeom prst="ellipse">
                  <a:avLst/>
                </a:prstGeom>
                <a:solidFill>
                  <a:srgbClr val="272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34" name="Oval 7438"/>
                <p:cNvSpPr>
                  <a:spLocks noChangeArrowheads="1"/>
                </p:cNvSpPr>
                <p:nvPr/>
              </p:nvSpPr>
              <p:spPr bwMode="auto">
                <a:xfrm>
                  <a:off x="1792" y="628"/>
                  <a:ext cx="110" cy="104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35" name="Oval 7439"/>
                <p:cNvSpPr>
                  <a:spLocks noChangeArrowheads="1"/>
                </p:cNvSpPr>
                <p:nvPr/>
              </p:nvSpPr>
              <p:spPr bwMode="auto">
                <a:xfrm>
                  <a:off x="1794" y="630"/>
                  <a:ext cx="106" cy="100"/>
                </a:xfrm>
                <a:prstGeom prst="ellipse">
                  <a:avLst/>
                </a:prstGeom>
                <a:solidFill>
                  <a:srgbClr val="3B3B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36" name="Oval 7440"/>
                <p:cNvSpPr>
                  <a:spLocks noChangeArrowheads="1"/>
                </p:cNvSpPr>
                <p:nvPr/>
              </p:nvSpPr>
              <p:spPr bwMode="auto">
                <a:xfrm>
                  <a:off x="1796" y="632"/>
                  <a:ext cx="102" cy="96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37" name="Oval 7441"/>
                <p:cNvSpPr>
                  <a:spLocks noChangeArrowheads="1"/>
                </p:cNvSpPr>
                <p:nvPr/>
              </p:nvSpPr>
              <p:spPr bwMode="auto">
                <a:xfrm>
                  <a:off x="1798" y="634"/>
                  <a:ext cx="98" cy="92"/>
                </a:xfrm>
                <a:prstGeom prst="ellipse">
                  <a:avLst/>
                </a:prstGeom>
                <a:solidFill>
                  <a:srgbClr val="5050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38" name="Oval 7442"/>
                <p:cNvSpPr>
                  <a:spLocks noChangeArrowheads="1"/>
                </p:cNvSpPr>
                <p:nvPr/>
              </p:nvSpPr>
              <p:spPr bwMode="auto">
                <a:xfrm>
                  <a:off x="1800" y="636"/>
                  <a:ext cx="94" cy="88"/>
                </a:xfrm>
                <a:prstGeom prst="ellipse">
                  <a:avLst/>
                </a:prstGeom>
                <a:solidFill>
                  <a:srgbClr val="5B5B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39" name="Oval 7443"/>
                <p:cNvSpPr>
                  <a:spLocks noChangeArrowheads="1"/>
                </p:cNvSpPr>
                <p:nvPr/>
              </p:nvSpPr>
              <p:spPr bwMode="auto">
                <a:xfrm>
                  <a:off x="1802" y="638"/>
                  <a:ext cx="92" cy="86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0" name="Oval 7444"/>
                <p:cNvSpPr>
                  <a:spLocks noChangeArrowheads="1"/>
                </p:cNvSpPr>
                <p:nvPr/>
              </p:nvSpPr>
              <p:spPr bwMode="auto">
                <a:xfrm>
                  <a:off x="1804" y="640"/>
                  <a:ext cx="88" cy="82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1" name="Oval 7445"/>
                <p:cNvSpPr>
                  <a:spLocks noChangeArrowheads="1"/>
                </p:cNvSpPr>
                <p:nvPr/>
              </p:nvSpPr>
              <p:spPr bwMode="auto">
                <a:xfrm>
                  <a:off x="1806" y="640"/>
                  <a:ext cx="84" cy="80"/>
                </a:xfrm>
                <a:prstGeom prst="ellipse">
                  <a:avLst/>
                </a:prstGeom>
                <a:solidFill>
                  <a:srgbClr val="7B7B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2" name="Oval 7446"/>
                <p:cNvSpPr>
                  <a:spLocks noChangeArrowheads="1"/>
                </p:cNvSpPr>
                <p:nvPr/>
              </p:nvSpPr>
              <p:spPr bwMode="auto">
                <a:xfrm>
                  <a:off x="1808" y="642"/>
                  <a:ext cx="80" cy="76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3" name="Oval 7447"/>
                <p:cNvSpPr>
                  <a:spLocks noChangeArrowheads="1"/>
                </p:cNvSpPr>
                <p:nvPr/>
              </p:nvSpPr>
              <p:spPr bwMode="auto">
                <a:xfrm>
                  <a:off x="1810" y="644"/>
                  <a:ext cx="76" cy="72"/>
                </a:xfrm>
                <a:prstGeom prst="ellipse">
                  <a:avLst/>
                </a:prstGeom>
                <a:solidFill>
                  <a:srgbClr val="9191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4" name="Oval 7448"/>
                <p:cNvSpPr>
                  <a:spLocks noChangeArrowheads="1"/>
                </p:cNvSpPr>
                <p:nvPr/>
              </p:nvSpPr>
              <p:spPr bwMode="auto">
                <a:xfrm>
                  <a:off x="1812" y="646"/>
                  <a:ext cx="72" cy="68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5" name="Oval 7449"/>
                <p:cNvSpPr>
                  <a:spLocks noChangeArrowheads="1"/>
                </p:cNvSpPr>
                <p:nvPr/>
              </p:nvSpPr>
              <p:spPr bwMode="auto">
                <a:xfrm>
                  <a:off x="1814" y="648"/>
                  <a:ext cx="68" cy="64"/>
                </a:xfrm>
                <a:prstGeom prst="ellipse">
                  <a:avLst/>
                </a:prstGeom>
                <a:solidFill>
                  <a:srgbClr val="A6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6" name="Oval 7450"/>
                <p:cNvSpPr>
                  <a:spLocks noChangeArrowheads="1"/>
                </p:cNvSpPr>
                <p:nvPr/>
              </p:nvSpPr>
              <p:spPr bwMode="auto">
                <a:xfrm>
                  <a:off x="1816" y="650"/>
                  <a:ext cx="64" cy="60"/>
                </a:xfrm>
                <a:prstGeom prst="ellipse">
                  <a:avLst/>
                </a:prstGeom>
                <a:solidFill>
                  <a:srgbClr val="B0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7" name="Oval 7451"/>
                <p:cNvSpPr>
                  <a:spLocks noChangeArrowheads="1"/>
                </p:cNvSpPr>
                <p:nvPr/>
              </p:nvSpPr>
              <p:spPr bwMode="auto">
                <a:xfrm>
                  <a:off x="1818" y="652"/>
                  <a:ext cx="60" cy="58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8" name="Oval 7452"/>
                <p:cNvSpPr>
                  <a:spLocks noChangeArrowheads="1"/>
                </p:cNvSpPr>
                <p:nvPr/>
              </p:nvSpPr>
              <p:spPr bwMode="auto">
                <a:xfrm>
                  <a:off x="1820" y="654"/>
                  <a:ext cx="56" cy="54"/>
                </a:xfrm>
                <a:prstGeom prst="ellipse">
                  <a:avLst/>
                </a:prstGeom>
                <a:solidFill>
                  <a:srgbClr val="C2C2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49" name="Oval 7453"/>
                <p:cNvSpPr>
                  <a:spLocks noChangeArrowheads="1"/>
                </p:cNvSpPr>
                <p:nvPr/>
              </p:nvSpPr>
              <p:spPr bwMode="auto">
                <a:xfrm>
                  <a:off x="1822" y="656"/>
                  <a:ext cx="52" cy="50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0" name="Oval 7454"/>
                <p:cNvSpPr>
                  <a:spLocks noChangeArrowheads="1"/>
                </p:cNvSpPr>
                <p:nvPr/>
              </p:nvSpPr>
              <p:spPr bwMode="auto">
                <a:xfrm>
                  <a:off x="1824" y="658"/>
                  <a:ext cx="48" cy="46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1" name="Oval 7455"/>
                <p:cNvSpPr>
                  <a:spLocks noChangeArrowheads="1"/>
                </p:cNvSpPr>
                <p:nvPr/>
              </p:nvSpPr>
              <p:spPr bwMode="auto">
                <a:xfrm>
                  <a:off x="1826" y="660"/>
                  <a:ext cx="44" cy="42"/>
                </a:xfrm>
                <a:prstGeom prst="ellipse">
                  <a:avLst/>
                </a:prstGeom>
                <a:solidFill>
                  <a:srgbClr val="D9D9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2" name="Oval 7456"/>
                <p:cNvSpPr>
                  <a:spLocks noChangeArrowheads="1"/>
                </p:cNvSpPr>
                <p:nvPr/>
              </p:nvSpPr>
              <p:spPr bwMode="auto">
                <a:xfrm>
                  <a:off x="1828" y="660"/>
                  <a:ext cx="40" cy="40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3" name="Oval 7457"/>
                <p:cNvSpPr>
                  <a:spLocks noChangeArrowheads="1"/>
                </p:cNvSpPr>
                <p:nvPr/>
              </p:nvSpPr>
              <p:spPr bwMode="auto">
                <a:xfrm>
                  <a:off x="1830" y="662"/>
                  <a:ext cx="36" cy="36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4" name="Oval 7458"/>
                <p:cNvSpPr>
                  <a:spLocks noChangeArrowheads="1"/>
                </p:cNvSpPr>
                <p:nvPr/>
              </p:nvSpPr>
              <p:spPr bwMode="auto">
                <a:xfrm>
                  <a:off x="1832" y="664"/>
                  <a:ext cx="32" cy="32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5" name="Oval 7459"/>
                <p:cNvSpPr>
                  <a:spLocks noChangeArrowheads="1"/>
                </p:cNvSpPr>
                <p:nvPr/>
              </p:nvSpPr>
              <p:spPr bwMode="auto">
                <a:xfrm>
                  <a:off x="1834" y="666"/>
                  <a:ext cx="30" cy="30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6" name="Oval 7460"/>
                <p:cNvSpPr>
                  <a:spLocks noChangeArrowheads="1"/>
                </p:cNvSpPr>
                <p:nvPr/>
              </p:nvSpPr>
              <p:spPr bwMode="auto">
                <a:xfrm>
                  <a:off x="1836" y="668"/>
                  <a:ext cx="26" cy="2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7" name="Oval 7461"/>
                <p:cNvSpPr>
                  <a:spLocks noChangeArrowheads="1"/>
                </p:cNvSpPr>
                <p:nvPr/>
              </p:nvSpPr>
              <p:spPr bwMode="auto">
                <a:xfrm>
                  <a:off x="1838" y="670"/>
                  <a:ext cx="22" cy="22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8" name="Oval 7462"/>
                <p:cNvSpPr>
                  <a:spLocks noChangeArrowheads="1"/>
                </p:cNvSpPr>
                <p:nvPr/>
              </p:nvSpPr>
              <p:spPr bwMode="auto">
                <a:xfrm>
                  <a:off x="1840" y="672"/>
                  <a:ext cx="18" cy="18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59" name="Oval 7463"/>
                <p:cNvSpPr>
                  <a:spLocks noChangeArrowheads="1"/>
                </p:cNvSpPr>
                <p:nvPr/>
              </p:nvSpPr>
              <p:spPr bwMode="auto">
                <a:xfrm>
                  <a:off x="1842" y="674"/>
                  <a:ext cx="14" cy="1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60" name="Oval 7464"/>
                <p:cNvSpPr>
                  <a:spLocks noChangeArrowheads="1"/>
                </p:cNvSpPr>
                <p:nvPr/>
              </p:nvSpPr>
              <p:spPr bwMode="auto">
                <a:xfrm>
                  <a:off x="1844" y="676"/>
                  <a:ext cx="10" cy="10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61" name="Oval 7465"/>
                <p:cNvSpPr>
                  <a:spLocks noChangeArrowheads="1"/>
                </p:cNvSpPr>
                <p:nvPr/>
              </p:nvSpPr>
              <p:spPr bwMode="auto">
                <a:xfrm>
                  <a:off x="1846" y="678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562" name="Group 7466"/>
              <p:cNvGrpSpPr>
                <a:grpSpLocks/>
              </p:cNvGrpSpPr>
              <p:nvPr/>
            </p:nvGrpSpPr>
            <p:grpSpPr bwMode="auto">
              <a:xfrm>
                <a:off x="1786" y="610"/>
                <a:ext cx="112" cy="114"/>
                <a:chOff x="1786" y="610"/>
                <a:chExt cx="112" cy="114"/>
              </a:xfrm>
            </p:grpSpPr>
            <p:sp>
              <p:nvSpPr>
                <p:cNvPr id="1931563" name="Oval 7467"/>
                <p:cNvSpPr>
                  <a:spLocks noChangeArrowheads="1"/>
                </p:cNvSpPr>
                <p:nvPr/>
              </p:nvSpPr>
              <p:spPr bwMode="auto">
                <a:xfrm>
                  <a:off x="1786" y="610"/>
                  <a:ext cx="112" cy="114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64" name="Oval 7468"/>
                <p:cNvSpPr>
                  <a:spLocks noChangeArrowheads="1"/>
                </p:cNvSpPr>
                <p:nvPr/>
              </p:nvSpPr>
              <p:spPr bwMode="auto">
                <a:xfrm>
                  <a:off x="1788" y="614"/>
                  <a:ext cx="106" cy="106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65" name="Oval 7469"/>
                <p:cNvSpPr>
                  <a:spLocks noChangeArrowheads="1"/>
                </p:cNvSpPr>
                <p:nvPr/>
              </p:nvSpPr>
              <p:spPr bwMode="auto">
                <a:xfrm>
                  <a:off x="1790" y="616"/>
                  <a:ext cx="102" cy="10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66" name="Oval 7470"/>
                <p:cNvSpPr>
                  <a:spLocks noChangeArrowheads="1"/>
                </p:cNvSpPr>
                <p:nvPr/>
              </p:nvSpPr>
              <p:spPr bwMode="auto">
                <a:xfrm>
                  <a:off x="1792" y="618"/>
                  <a:ext cx="98" cy="98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67" name="Oval 7471"/>
                <p:cNvSpPr>
                  <a:spLocks noChangeArrowheads="1"/>
                </p:cNvSpPr>
                <p:nvPr/>
              </p:nvSpPr>
              <p:spPr bwMode="auto">
                <a:xfrm>
                  <a:off x="1794" y="620"/>
                  <a:ext cx="94" cy="94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68" name="Oval 7472"/>
                <p:cNvSpPr>
                  <a:spLocks noChangeArrowheads="1"/>
                </p:cNvSpPr>
                <p:nvPr/>
              </p:nvSpPr>
              <p:spPr bwMode="auto">
                <a:xfrm>
                  <a:off x="1796" y="622"/>
                  <a:ext cx="90" cy="90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69" name="Oval 7473"/>
                <p:cNvSpPr>
                  <a:spLocks noChangeArrowheads="1"/>
                </p:cNvSpPr>
                <p:nvPr/>
              </p:nvSpPr>
              <p:spPr bwMode="auto">
                <a:xfrm>
                  <a:off x="1798" y="624"/>
                  <a:ext cx="86" cy="86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0" name="Oval 7474"/>
                <p:cNvSpPr>
                  <a:spLocks noChangeArrowheads="1"/>
                </p:cNvSpPr>
                <p:nvPr/>
              </p:nvSpPr>
              <p:spPr bwMode="auto">
                <a:xfrm>
                  <a:off x="1800" y="626"/>
                  <a:ext cx="84" cy="84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1" name="Oval 7475"/>
                <p:cNvSpPr>
                  <a:spLocks noChangeArrowheads="1"/>
                </p:cNvSpPr>
                <p:nvPr/>
              </p:nvSpPr>
              <p:spPr bwMode="auto">
                <a:xfrm>
                  <a:off x="1802" y="628"/>
                  <a:ext cx="80" cy="80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2" name="Oval 7476"/>
                <p:cNvSpPr>
                  <a:spLocks noChangeArrowheads="1"/>
                </p:cNvSpPr>
                <p:nvPr/>
              </p:nvSpPr>
              <p:spPr bwMode="auto">
                <a:xfrm>
                  <a:off x="1804" y="630"/>
                  <a:ext cx="76" cy="76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3" name="Oval 7477"/>
                <p:cNvSpPr>
                  <a:spLocks noChangeArrowheads="1"/>
                </p:cNvSpPr>
                <p:nvPr/>
              </p:nvSpPr>
              <p:spPr bwMode="auto">
                <a:xfrm>
                  <a:off x="1806" y="632"/>
                  <a:ext cx="72" cy="7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4" name="Oval 7478"/>
                <p:cNvSpPr>
                  <a:spLocks noChangeArrowheads="1"/>
                </p:cNvSpPr>
                <p:nvPr/>
              </p:nvSpPr>
              <p:spPr bwMode="auto">
                <a:xfrm>
                  <a:off x="1808" y="634"/>
                  <a:ext cx="68" cy="68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5" name="Oval 7479"/>
                <p:cNvSpPr>
                  <a:spLocks noChangeArrowheads="1"/>
                </p:cNvSpPr>
                <p:nvPr/>
              </p:nvSpPr>
              <p:spPr bwMode="auto">
                <a:xfrm>
                  <a:off x="1810" y="636"/>
                  <a:ext cx="64" cy="64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6" name="Oval 7480"/>
                <p:cNvSpPr>
                  <a:spLocks noChangeArrowheads="1"/>
                </p:cNvSpPr>
                <p:nvPr/>
              </p:nvSpPr>
              <p:spPr bwMode="auto">
                <a:xfrm>
                  <a:off x="1812" y="638"/>
                  <a:ext cx="60" cy="60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7" name="Oval 7481"/>
                <p:cNvSpPr>
                  <a:spLocks noChangeArrowheads="1"/>
                </p:cNvSpPr>
                <p:nvPr/>
              </p:nvSpPr>
              <p:spPr bwMode="auto">
                <a:xfrm>
                  <a:off x="1814" y="640"/>
                  <a:ext cx="56" cy="56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8" name="Oval 7482"/>
                <p:cNvSpPr>
                  <a:spLocks noChangeArrowheads="1"/>
                </p:cNvSpPr>
                <p:nvPr/>
              </p:nvSpPr>
              <p:spPr bwMode="auto">
                <a:xfrm>
                  <a:off x="1816" y="642"/>
                  <a:ext cx="52" cy="52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79" name="Oval 7483"/>
                <p:cNvSpPr>
                  <a:spLocks noChangeArrowheads="1"/>
                </p:cNvSpPr>
                <p:nvPr/>
              </p:nvSpPr>
              <p:spPr bwMode="auto">
                <a:xfrm>
                  <a:off x="1818" y="644"/>
                  <a:ext cx="48" cy="48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0" name="Oval 7484"/>
                <p:cNvSpPr>
                  <a:spLocks noChangeArrowheads="1"/>
                </p:cNvSpPr>
                <p:nvPr/>
              </p:nvSpPr>
              <p:spPr bwMode="auto">
                <a:xfrm>
                  <a:off x="1820" y="646"/>
                  <a:ext cx="44" cy="44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1" name="Oval 7485"/>
                <p:cNvSpPr>
                  <a:spLocks noChangeArrowheads="1"/>
                </p:cNvSpPr>
                <p:nvPr/>
              </p:nvSpPr>
              <p:spPr bwMode="auto">
                <a:xfrm>
                  <a:off x="1822" y="648"/>
                  <a:ext cx="40" cy="4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2" name="Oval 7486"/>
                <p:cNvSpPr>
                  <a:spLocks noChangeArrowheads="1"/>
                </p:cNvSpPr>
                <p:nvPr/>
              </p:nvSpPr>
              <p:spPr bwMode="auto">
                <a:xfrm>
                  <a:off x="1824" y="650"/>
                  <a:ext cx="36" cy="36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3" name="Oval 7487"/>
                <p:cNvSpPr>
                  <a:spLocks noChangeArrowheads="1"/>
                </p:cNvSpPr>
                <p:nvPr/>
              </p:nvSpPr>
              <p:spPr bwMode="auto">
                <a:xfrm>
                  <a:off x="1826" y="652"/>
                  <a:ext cx="32" cy="32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4" name="Oval 7488"/>
                <p:cNvSpPr>
                  <a:spLocks noChangeArrowheads="1"/>
                </p:cNvSpPr>
                <p:nvPr/>
              </p:nvSpPr>
              <p:spPr bwMode="auto">
                <a:xfrm>
                  <a:off x="1828" y="654"/>
                  <a:ext cx="30" cy="30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5" name="Oval 7489"/>
                <p:cNvSpPr>
                  <a:spLocks noChangeArrowheads="1"/>
                </p:cNvSpPr>
                <p:nvPr/>
              </p:nvSpPr>
              <p:spPr bwMode="auto">
                <a:xfrm>
                  <a:off x="1830" y="656"/>
                  <a:ext cx="26" cy="26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6" name="Oval 7490"/>
                <p:cNvSpPr>
                  <a:spLocks noChangeArrowheads="1"/>
                </p:cNvSpPr>
                <p:nvPr/>
              </p:nvSpPr>
              <p:spPr bwMode="auto">
                <a:xfrm>
                  <a:off x="1832" y="658"/>
                  <a:ext cx="22" cy="22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7" name="Oval 7491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18" cy="1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8" name="Oval 7492"/>
                <p:cNvSpPr>
                  <a:spLocks noChangeArrowheads="1"/>
                </p:cNvSpPr>
                <p:nvPr/>
              </p:nvSpPr>
              <p:spPr bwMode="auto">
                <a:xfrm>
                  <a:off x="1836" y="662"/>
                  <a:ext cx="14" cy="1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89" name="Oval 7493"/>
                <p:cNvSpPr>
                  <a:spLocks noChangeArrowheads="1"/>
                </p:cNvSpPr>
                <p:nvPr/>
              </p:nvSpPr>
              <p:spPr bwMode="auto">
                <a:xfrm>
                  <a:off x="1838" y="664"/>
                  <a:ext cx="10" cy="1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90" name="Oval 7494"/>
                <p:cNvSpPr>
                  <a:spLocks noChangeArrowheads="1"/>
                </p:cNvSpPr>
                <p:nvPr/>
              </p:nvSpPr>
              <p:spPr bwMode="auto">
                <a:xfrm>
                  <a:off x="1840" y="666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591" name="Group 7495"/>
              <p:cNvGrpSpPr>
                <a:grpSpLocks/>
              </p:cNvGrpSpPr>
              <p:nvPr/>
            </p:nvGrpSpPr>
            <p:grpSpPr bwMode="auto">
              <a:xfrm>
                <a:off x="1786" y="622"/>
                <a:ext cx="112" cy="90"/>
                <a:chOff x="1786" y="622"/>
                <a:chExt cx="112" cy="90"/>
              </a:xfrm>
            </p:grpSpPr>
            <p:sp>
              <p:nvSpPr>
                <p:cNvPr id="1931592" name="Oval 7496"/>
                <p:cNvSpPr>
                  <a:spLocks noChangeArrowheads="1"/>
                </p:cNvSpPr>
                <p:nvPr/>
              </p:nvSpPr>
              <p:spPr bwMode="auto">
                <a:xfrm>
                  <a:off x="1786" y="622"/>
                  <a:ext cx="112" cy="90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93" name="Oval 7497"/>
                <p:cNvSpPr>
                  <a:spLocks noChangeArrowheads="1"/>
                </p:cNvSpPr>
                <p:nvPr/>
              </p:nvSpPr>
              <p:spPr bwMode="auto">
                <a:xfrm>
                  <a:off x="1788" y="624"/>
                  <a:ext cx="106" cy="86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94" name="Oval 7498"/>
                <p:cNvSpPr>
                  <a:spLocks noChangeArrowheads="1"/>
                </p:cNvSpPr>
                <p:nvPr/>
              </p:nvSpPr>
              <p:spPr bwMode="auto">
                <a:xfrm>
                  <a:off x="1790" y="626"/>
                  <a:ext cx="102" cy="8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95" name="Oval 7499"/>
                <p:cNvSpPr>
                  <a:spLocks noChangeArrowheads="1"/>
                </p:cNvSpPr>
                <p:nvPr/>
              </p:nvSpPr>
              <p:spPr bwMode="auto">
                <a:xfrm>
                  <a:off x="1792" y="628"/>
                  <a:ext cx="98" cy="78"/>
                </a:xfrm>
                <a:prstGeom prst="ellipse">
                  <a:avLst/>
                </a:prstGeom>
                <a:solidFill>
                  <a:srgbClr val="3434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96" name="Oval 7500"/>
                <p:cNvSpPr>
                  <a:spLocks noChangeArrowheads="1"/>
                </p:cNvSpPr>
                <p:nvPr/>
              </p:nvSpPr>
              <p:spPr bwMode="auto">
                <a:xfrm>
                  <a:off x="1794" y="628"/>
                  <a:ext cx="94" cy="78"/>
                </a:xfrm>
                <a:prstGeom prst="ellipse">
                  <a:avLst/>
                </a:prstGeom>
                <a:solidFill>
                  <a:srgbClr val="3F3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97" name="Oval 7501"/>
                <p:cNvSpPr>
                  <a:spLocks noChangeArrowheads="1"/>
                </p:cNvSpPr>
                <p:nvPr/>
              </p:nvSpPr>
              <p:spPr bwMode="auto">
                <a:xfrm>
                  <a:off x="1796" y="630"/>
                  <a:ext cx="90" cy="74"/>
                </a:xfrm>
                <a:prstGeom prst="ellipse">
                  <a:avLst/>
                </a:prstGeom>
                <a:solidFill>
                  <a:srgbClr val="4B4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98" name="Oval 7502"/>
                <p:cNvSpPr>
                  <a:spLocks noChangeArrowheads="1"/>
                </p:cNvSpPr>
                <p:nvPr/>
              </p:nvSpPr>
              <p:spPr bwMode="auto">
                <a:xfrm>
                  <a:off x="1798" y="632"/>
                  <a:ext cx="86" cy="70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599" name="Oval 7503"/>
                <p:cNvSpPr>
                  <a:spLocks noChangeArrowheads="1"/>
                </p:cNvSpPr>
                <p:nvPr/>
              </p:nvSpPr>
              <p:spPr bwMode="auto">
                <a:xfrm>
                  <a:off x="1800" y="634"/>
                  <a:ext cx="84" cy="68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0" name="Oval 7504"/>
                <p:cNvSpPr>
                  <a:spLocks noChangeArrowheads="1"/>
                </p:cNvSpPr>
                <p:nvPr/>
              </p:nvSpPr>
              <p:spPr bwMode="auto">
                <a:xfrm>
                  <a:off x="1802" y="636"/>
                  <a:ext cx="80" cy="64"/>
                </a:xfrm>
                <a:prstGeom prst="ellipse">
                  <a:avLst/>
                </a:prstGeom>
                <a:solidFill>
                  <a:srgbClr val="6F6F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1" name="Oval 7505"/>
                <p:cNvSpPr>
                  <a:spLocks noChangeArrowheads="1"/>
                </p:cNvSpPr>
                <p:nvPr/>
              </p:nvSpPr>
              <p:spPr bwMode="auto">
                <a:xfrm>
                  <a:off x="1804" y="636"/>
                  <a:ext cx="76" cy="64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2" name="Oval 7506"/>
                <p:cNvSpPr>
                  <a:spLocks noChangeArrowheads="1"/>
                </p:cNvSpPr>
                <p:nvPr/>
              </p:nvSpPr>
              <p:spPr bwMode="auto">
                <a:xfrm>
                  <a:off x="1806" y="638"/>
                  <a:ext cx="72" cy="60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3" name="Oval 7507"/>
                <p:cNvSpPr>
                  <a:spLocks noChangeArrowheads="1"/>
                </p:cNvSpPr>
                <p:nvPr/>
              </p:nvSpPr>
              <p:spPr bwMode="auto">
                <a:xfrm>
                  <a:off x="1808" y="640"/>
                  <a:ext cx="68" cy="56"/>
                </a:xfrm>
                <a:prstGeom prst="ellipse">
                  <a:avLst/>
                </a:prstGeom>
                <a:solidFill>
                  <a:srgbClr val="929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4" name="Oval 7508"/>
                <p:cNvSpPr>
                  <a:spLocks noChangeArrowheads="1"/>
                </p:cNvSpPr>
                <p:nvPr/>
              </p:nvSpPr>
              <p:spPr bwMode="auto">
                <a:xfrm>
                  <a:off x="1810" y="642"/>
                  <a:ext cx="64" cy="52"/>
                </a:xfrm>
                <a:prstGeom prst="ellipse">
                  <a:avLst/>
                </a:prstGeom>
                <a:solidFill>
                  <a:srgbClr val="9E9E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5" name="Oval 7509"/>
                <p:cNvSpPr>
                  <a:spLocks noChangeArrowheads="1"/>
                </p:cNvSpPr>
                <p:nvPr/>
              </p:nvSpPr>
              <p:spPr bwMode="auto">
                <a:xfrm>
                  <a:off x="1812" y="644"/>
                  <a:ext cx="60" cy="48"/>
                </a:xfrm>
                <a:prstGeom prst="ellipse">
                  <a:avLst/>
                </a:prstGeom>
                <a:solidFill>
                  <a:srgbClr val="A9A9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6" name="Oval 7510"/>
                <p:cNvSpPr>
                  <a:spLocks noChangeArrowheads="1"/>
                </p:cNvSpPr>
                <p:nvPr/>
              </p:nvSpPr>
              <p:spPr bwMode="auto">
                <a:xfrm>
                  <a:off x="1814" y="644"/>
                  <a:ext cx="56" cy="48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7" name="Oval 7511"/>
                <p:cNvSpPr>
                  <a:spLocks noChangeArrowheads="1"/>
                </p:cNvSpPr>
                <p:nvPr/>
              </p:nvSpPr>
              <p:spPr bwMode="auto">
                <a:xfrm>
                  <a:off x="1816" y="646"/>
                  <a:ext cx="52" cy="44"/>
                </a:xfrm>
                <a:prstGeom prst="ellipse">
                  <a:avLst/>
                </a:prstGeom>
                <a:solidFill>
                  <a:srgbClr val="BEBE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8" name="Oval 7512"/>
                <p:cNvSpPr>
                  <a:spLocks noChangeArrowheads="1"/>
                </p:cNvSpPr>
                <p:nvPr/>
              </p:nvSpPr>
              <p:spPr bwMode="auto">
                <a:xfrm>
                  <a:off x="1818" y="648"/>
                  <a:ext cx="48" cy="40"/>
                </a:xfrm>
                <a:prstGeom prst="ellipse">
                  <a:avLst/>
                </a:prstGeom>
                <a:solidFill>
                  <a:srgbClr val="C7C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09" name="Oval 7513"/>
                <p:cNvSpPr>
                  <a:spLocks noChangeArrowheads="1"/>
                </p:cNvSpPr>
                <p:nvPr/>
              </p:nvSpPr>
              <p:spPr bwMode="auto">
                <a:xfrm>
                  <a:off x="1820" y="650"/>
                  <a:ext cx="44" cy="36"/>
                </a:xfrm>
                <a:prstGeom prst="ellipse">
                  <a:avLst/>
                </a:prstGeom>
                <a:solidFill>
                  <a:srgbClr val="D0D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0" name="Oval 7514"/>
                <p:cNvSpPr>
                  <a:spLocks noChangeArrowheads="1"/>
                </p:cNvSpPr>
                <p:nvPr/>
              </p:nvSpPr>
              <p:spPr bwMode="auto">
                <a:xfrm>
                  <a:off x="1822" y="652"/>
                  <a:ext cx="40" cy="32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1" name="Oval 7515"/>
                <p:cNvSpPr>
                  <a:spLocks noChangeArrowheads="1"/>
                </p:cNvSpPr>
                <p:nvPr/>
              </p:nvSpPr>
              <p:spPr bwMode="auto">
                <a:xfrm>
                  <a:off x="1824" y="652"/>
                  <a:ext cx="36" cy="32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2" name="Oval 7516"/>
                <p:cNvSpPr>
                  <a:spLocks noChangeArrowheads="1"/>
                </p:cNvSpPr>
                <p:nvPr/>
              </p:nvSpPr>
              <p:spPr bwMode="auto">
                <a:xfrm>
                  <a:off x="1826" y="654"/>
                  <a:ext cx="32" cy="28"/>
                </a:xfrm>
                <a:prstGeom prst="ellipse">
                  <a:avLst/>
                </a:prstGeom>
                <a:solidFill>
                  <a:srgbClr val="E5E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3" name="Oval 7517"/>
                <p:cNvSpPr>
                  <a:spLocks noChangeArrowheads="1"/>
                </p:cNvSpPr>
                <p:nvPr/>
              </p:nvSpPr>
              <p:spPr bwMode="auto">
                <a:xfrm>
                  <a:off x="1828" y="656"/>
                  <a:ext cx="30" cy="24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4" name="Oval 7518"/>
                <p:cNvSpPr>
                  <a:spLocks noChangeArrowheads="1"/>
                </p:cNvSpPr>
                <p:nvPr/>
              </p:nvSpPr>
              <p:spPr bwMode="auto">
                <a:xfrm>
                  <a:off x="1830" y="658"/>
                  <a:ext cx="26" cy="22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5" name="Oval 7519"/>
                <p:cNvSpPr>
                  <a:spLocks noChangeArrowheads="1"/>
                </p:cNvSpPr>
                <p:nvPr/>
              </p:nvSpPr>
              <p:spPr bwMode="auto">
                <a:xfrm>
                  <a:off x="1832" y="660"/>
                  <a:ext cx="22" cy="18"/>
                </a:xfrm>
                <a:prstGeom prst="ellipse">
                  <a:avLst/>
                </a:prstGeom>
                <a:solidFill>
                  <a:srgbClr val="F3F3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6" name="Oval 7520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18" cy="18"/>
                </a:xfrm>
                <a:prstGeom prst="ellipse">
                  <a:avLst/>
                </a:prstGeom>
                <a:solidFill>
                  <a:srgbClr val="F6F6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7" name="Oval 7521"/>
                <p:cNvSpPr>
                  <a:spLocks noChangeArrowheads="1"/>
                </p:cNvSpPr>
                <p:nvPr/>
              </p:nvSpPr>
              <p:spPr bwMode="auto">
                <a:xfrm>
                  <a:off x="1836" y="662"/>
                  <a:ext cx="14" cy="14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8" name="Oval 7522"/>
                <p:cNvSpPr>
                  <a:spLocks noChangeArrowheads="1"/>
                </p:cNvSpPr>
                <p:nvPr/>
              </p:nvSpPr>
              <p:spPr bwMode="auto">
                <a:xfrm>
                  <a:off x="1838" y="664"/>
                  <a:ext cx="10" cy="1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19" name="Oval 7523"/>
                <p:cNvSpPr>
                  <a:spLocks noChangeArrowheads="1"/>
                </p:cNvSpPr>
                <p:nvPr/>
              </p:nvSpPr>
              <p:spPr bwMode="auto">
                <a:xfrm>
                  <a:off x="1840" y="666"/>
                  <a:ext cx="6" cy="6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620" name="Group 7524"/>
              <p:cNvGrpSpPr>
                <a:grpSpLocks/>
              </p:cNvGrpSpPr>
              <p:nvPr/>
            </p:nvGrpSpPr>
            <p:grpSpPr bwMode="auto">
              <a:xfrm>
                <a:off x="1786" y="622"/>
                <a:ext cx="98" cy="78"/>
                <a:chOff x="1786" y="622"/>
                <a:chExt cx="98" cy="78"/>
              </a:xfrm>
            </p:grpSpPr>
            <p:sp>
              <p:nvSpPr>
                <p:cNvPr id="1931621" name="Oval 7525"/>
                <p:cNvSpPr>
                  <a:spLocks noChangeArrowheads="1"/>
                </p:cNvSpPr>
                <p:nvPr/>
              </p:nvSpPr>
              <p:spPr bwMode="auto">
                <a:xfrm>
                  <a:off x="1786" y="622"/>
                  <a:ext cx="98" cy="78"/>
                </a:xfrm>
                <a:prstGeom prst="ellipse">
                  <a:avLst/>
                </a:prstGeom>
                <a:solidFill>
                  <a:srgbClr val="111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22" name="Oval 7526"/>
                <p:cNvSpPr>
                  <a:spLocks noChangeArrowheads="1"/>
                </p:cNvSpPr>
                <p:nvPr/>
              </p:nvSpPr>
              <p:spPr bwMode="auto">
                <a:xfrm>
                  <a:off x="1790" y="624"/>
                  <a:ext cx="90" cy="74"/>
                </a:xfrm>
                <a:prstGeom prst="ellipse">
                  <a:avLst/>
                </a:prstGeom>
                <a:solidFill>
                  <a:srgbClr val="2121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23" name="Oval 7527"/>
                <p:cNvSpPr>
                  <a:spLocks noChangeArrowheads="1"/>
                </p:cNvSpPr>
                <p:nvPr/>
              </p:nvSpPr>
              <p:spPr bwMode="auto">
                <a:xfrm>
                  <a:off x="1792" y="626"/>
                  <a:ext cx="86" cy="70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24" name="Oval 7528"/>
                <p:cNvSpPr>
                  <a:spLocks noChangeArrowheads="1"/>
                </p:cNvSpPr>
                <p:nvPr/>
              </p:nvSpPr>
              <p:spPr bwMode="auto">
                <a:xfrm>
                  <a:off x="1794" y="628"/>
                  <a:ext cx="82" cy="66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25" name="Oval 7529"/>
                <p:cNvSpPr>
                  <a:spLocks noChangeArrowheads="1"/>
                </p:cNvSpPr>
                <p:nvPr/>
              </p:nvSpPr>
              <p:spPr bwMode="auto">
                <a:xfrm>
                  <a:off x="1796" y="630"/>
                  <a:ext cx="78" cy="62"/>
                </a:xfrm>
                <a:prstGeom prst="ellipse">
                  <a:avLst/>
                </a:prstGeom>
                <a:solidFill>
                  <a:srgbClr val="4848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26" name="Oval 7530"/>
                <p:cNvSpPr>
                  <a:spLocks noChangeArrowheads="1"/>
                </p:cNvSpPr>
                <p:nvPr/>
              </p:nvSpPr>
              <p:spPr bwMode="auto">
                <a:xfrm>
                  <a:off x="1798" y="630"/>
                  <a:ext cx="74" cy="62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27" name="Oval 7531"/>
                <p:cNvSpPr>
                  <a:spLocks noChangeArrowheads="1"/>
                </p:cNvSpPr>
                <p:nvPr/>
              </p:nvSpPr>
              <p:spPr bwMode="auto">
                <a:xfrm>
                  <a:off x="1800" y="632"/>
                  <a:ext cx="72" cy="60"/>
                </a:xfrm>
                <a:prstGeom prst="ellipse">
                  <a:avLst/>
                </a:prstGeom>
                <a:solidFill>
                  <a:srgbClr val="636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28" name="Oval 7532"/>
                <p:cNvSpPr>
                  <a:spLocks noChangeArrowheads="1"/>
                </p:cNvSpPr>
                <p:nvPr/>
              </p:nvSpPr>
              <p:spPr bwMode="auto">
                <a:xfrm>
                  <a:off x="1802" y="634"/>
                  <a:ext cx="68" cy="56"/>
                </a:xfrm>
                <a:prstGeom prst="ellipse">
                  <a:avLst/>
                </a:prstGeom>
                <a:solidFill>
                  <a:srgbClr val="7070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29" name="Oval 7533"/>
                <p:cNvSpPr>
                  <a:spLocks noChangeArrowheads="1"/>
                </p:cNvSpPr>
                <p:nvPr/>
              </p:nvSpPr>
              <p:spPr bwMode="auto">
                <a:xfrm>
                  <a:off x="1804" y="636"/>
                  <a:ext cx="64" cy="52"/>
                </a:xfrm>
                <a:prstGeom prst="ellipse">
                  <a:avLst/>
                </a:prstGeom>
                <a:solidFill>
                  <a:srgbClr val="7F7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0" name="Oval 7534"/>
                <p:cNvSpPr>
                  <a:spLocks noChangeArrowheads="1"/>
                </p:cNvSpPr>
                <p:nvPr/>
              </p:nvSpPr>
              <p:spPr bwMode="auto">
                <a:xfrm>
                  <a:off x="1806" y="638"/>
                  <a:ext cx="60" cy="48"/>
                </a:xfrm>
                <a:prstGeom prst="ellipse">
                  <a:avLst/>
                </a:prstGeom>
                <a:solidFill>
                  <a:srgbClr val="8D8D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1" name="Oval 7535"/>
                <p:cNvSpPr>
                  <a:spLocks noChangeArrowheads="1"/>
                </p:cNvSpPr>
                <p:nvPr/>
              </p:nvSpPr>
              <p:spPr bwMode="auto">
                <a:xfrm>
                  <a:off x="1808" y="638"/>
                  <a:ext cx="56" cy="48"/>
                </a:xfrm>
                <a:prstGeom prst="ellipse">
                  <a:avLst/>
                </a:prstGeom>
                <a:solidFill>
                  <a:srgbClr val="9A9A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2" name="Oval 7536"/>
                <p:cNvSpPr>
                  <a:spLocks noChangeArrowheads="1"/>
                </p:cNvSpPr>
                <p:nvPr/>
              </p:nvSpPr>
              <p:spPr bwMode="auto">
                <a:xfrm>
                  <a:off x="1810" y="640"/>
                  <a:ext cx="52" cy="44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3" name="Oval 7537"/>
                <p:cNvSpPr>
                  <a:spLocks noChangeArrowheads="1"/>
                </p:cNvSpPr>
                <p:nvPr/>
              </p:nvSpPr>
              <p:spPr bwMode="auto">
                <a:xfrm>
                  <a:off x="1812" y="642"/>
                  <a:ext cx="48" cy="40"/>
                </a:xfrm>
                <a:prstGeom prst="ellipse">
                  <a:avLst/>
                </a:prstGeom>
                <a:solidFill>
                  <a:srgbClr val="B4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4" name="Oval 7538"/>
                <p:cNvSpPr>
                  <a:spLocks noChangeArrowheads="1"/>
                </p:cNvSpPr>
                <p:nvPr/>
              </p:nvSpPr>
              <p:spPr bwMode="auto">
                <a:xfrm>
                  <a:off x="1814" y="644"/>
                  <a:ext cx="44" cy="36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5" name="Oval 7539"/>
                <p:cNvSpPr>
                  <a:spLocks noChangeArrowheads="1"/>
                </p:cNvSpPr>
                <p:nvPr/>
              </p:nvSpPr>
              <p:spPr bwMode="auto">
                <a:xfrm>
                  <a:off x="1816" y="646"/>
                  <a:ext cx="40" cy="32"/>
                </a:xfrm>
                <a:prstGeom prst="ellipse">
                  <a:avLst/>
                </a:prstGeom>
                <a:solidFill>
                  <a:srgbClr val="CAC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6" name="Oval 7540"/>
                <p:cNvSpPr>
                  <a:spLocks noChangeArrowheads="1"/>
                </p:cNvSpPr>
                <p:nvPr/>
              </p:nvSpPr>
              <p:spPr bwMode="auto">
                <a:xfrm>
                  <a:off x="1818" y="646"/>
                  <a:ext cx="36" cy="32"/>
                </a:xfrm>
                <a:prstGeom prst="ellipse">
                  <a:avLst/>
                </a:prstGeom>
                <a:solidFill>
                  <a:srgbClr val="D4D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7" name="Oval 7541"/>
                <p:cNvSpPr>
                  <a:spLocks noChangeArrowheads="1"/>
                </p:cNvSpPr>
                <p:nvPr/>
              </p:nvSpPr>
              <p:spPr bwMode="auto">
                <a:xfrm>
                  <a:off x="1820" y="648"/>
                  <a:ext cx="32" cy="28"/>
                </a:xfrm>
                <a:prstGeom prst="ellipse">
                  <a:avLst/>
                </a:prstGeom>
                <a:solidFill>
                  <a:srgbClr val="DCD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8" name="Oval 7542"/>
                <p:cNvSpPr>
                  <a:spLocks noChangeArrowheads="1"/>
                </p:cNvSpPr>
                <p:nvPr/>
              </p:nvSpPr>
              <p:spPr bwMode="auto">
                <a:xfrm>
                  <a:off x="1822" y="650"/>
                  <a:ext cx="28" cy="24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39" name="Oval 7543"/>
                <p:cNvSpPr>
                  <a:spLocks noChangeArrowheads="1"/>
                </p:cNvSpPr>
                <p:nvPr/>
              </p:nvSpPr>
              <p:spPr bwMode="auto">
                <a:xfrm>
                  <a:off x="1824" y="652"/>
                  <a:ext cx="26" cy="22"/>
                </a:xfrm>
                <a:prstGeom prst="ellipse">
                  <a:avLst/>
                </a:prstGeom>
                <a:solidFill>
                  <a:srgbClr val="EAEA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40" name="Oval 7544"/>
                <p:cNvSpPr>
                  <a:spLocks noChangeArrowheads="1"/>
                </p:cNvSpPr>
                <p:nvPr/>
              </p:nvSpPr>
              <p:spPr bwMode="auto">
                <a:xfrm>
                  <a:off x="1826" y="654"/>
                  <a:ext cx="22" cy="18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41" name="Oval 7545"/>
                <p:cNvSpPr>
                  <a:spLocks noChangeArrowheads="1"/>
                </p:cNvSpPr>
                <p:nvPr/>
              </p:nvSpPr>
              <p:spPr bwMode="auto">
                <a:xfrm>
                  <a:off x="1828" y="654"/>
                  <a:ext cx="18" cy="18"/>
                </a:xfrm>
                <a:prstGeom prst="ellipse">
                  <a:avLst/>
                </a:prstGeom>
                <a:solidFill>
                  <a:srgbClr val="F4F4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42" name="Oval 7546"/>
                <p:cNvSpPr>
                  <a:spLocks noChangeArrowheads="1"/>
                </p:cNvSpPr>
                <p:nvPr/>
              </p:nvSpPr>
              <p:spPr bwMode="auto">
                <a:xfrm>
                  <a:off x="1830" y="656"/>
                  <a:ext cx="14" cy="14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43" name="Oval 7547"/>
                <p:cNvSpPr>
                  <a:spLocks noChangeArrowheads="1"/>
                </p:cNvSpPr>
                <p:nvPr/>
              </p:nvSpPr>
              <p:spPr bwMode="auto">
                <a:xfrm>
                  <a:off x="1832" y="658"/>
                  <a:ext cx="10" cy="10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44" name="Oval 7548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6" cy="6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645" name="Group 7549"/>
              <p:cNvGrpSpPr>
                <a:grpSpLocks/>
              </p:cNvGrpSpPr>
              <p:nvPr/>
            </p:nvGrpSpPr>
            <p:grpSpPr bwMode="auto">
              <a:xfrm>
                <a:off x="1798" y="622"/>
                <a:ext cx="74" cy="78"/>
                <a:chOff x="1798" y="622"/>
                <a:chExt cx="74" cy="78"/>
              </a:xfrm>
            </p:grpSpPr>
            <p:sp>
              <p:nvSpPr>
                <p:cNvPr id="1931646" name="Oval 7550"/>
                <p:cNvSpPr>
                  <a:spLocks noChangeArrowheads="1"/>
                </p:cNvSpPr>
                <p:nvPr/>
              </p:nvSpPr>
              <p:spPr bwMode="auto">
                <a:xfrm>
                  <a:off x="1798" y="622"/>
                  <a:ext cx="74" cy="78"/>
                </a:xfrm>
                <a:prstGeom prst="ellipse">
                  <a:avLst/>
                </a:prstGeom>
                <a:solidFill>
                  <a:srgbClr val="131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47" name="Oval 7551"/>
                <p:cNvSpPr>
                  <a:spLocks noChangeArrowheads="1"/>
                </p:cNvSpPr>
                <p:nvPr/>
              </p:nvSpPr>
              <p:spPr bwMode="auto">
                <a:xfrm>
                  <a:off x="1800" y="626"/>
                  <a:ext cx="70" cy="70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48" name="Oval 7552"/>
                <p:cNvSpPr>
                  <a:spLocks noChangeArrowheads="1"/>
                </p:cNvSpPr>
                <p:nvPr/>
              </p:nvSpPr>
              <p:spPr bwMode="auto">
                <a:xfrm>
                  <a:off x="1802" y="628"/>
                  <a:ext cx="66" cy="66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49" name="Oval 7553"/>
                <p:cNvSpPr>
                  <a:spLocks noChangeArrowheads="1"/>
                </p:cNvSpPr>
                <p:nvPr/>
              </p:nvSpPr>
              <p:spPr bwMode="auto">
                <a:xfrm>
                  <a:off x="1804" y="630"/>
                  <a:ext cx="62" cy="62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0" name="Oval 7554"/>
                <p:cNvSpPr>
                  <a:spLocks noChangeArrowheads="1"/>
                </p:cNvSpPr>
                <p:nvPr/>
              </p:nvSpPr>
              <p:spPr bwMode="auto">
                <a:xfrm>
                  <a:off x="1806" y="632"/>
                  <a:ext cx="58" cy="60"/>
                </a:xfrm>
                <a:prstGeom prst="ellipse">
                  <a:avLst/>
                </a:prstGeom>
                <a:solidFill>
                  <a:srgbClr val="575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1" name="Oval 7555"/>
                <p:cNvSpPr>
                  <a:spLocks noChangeArrowheads="1"/>
                </p:cNvSpPr>
                <p:nvPr/>
              </p:nvSpPr>
              <p:spPr bwMode="auto">
                <a:xfrm>
                  <a:off x="1808" y="634"/>
                  <a:ext cx="56" cy="56"/>
                </a:xfrm>
                <a:prstGeom prst="ellipse">
                  <a:avLst/>
                </a:prstGeom>
                <a:solidFill>
                  <a:srgbClr val="686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2" name="Oval 7556"/>
                <p:cNvSpPr>
                  <a:spLocks noChangeArrowheads="1"/>
                </p:cNvSpPr>
                <p:nvPr/>
              </p:nvSpPr>
              <p:spPr bwMode="auto">
                <a:xfrm>
                  <a:off x="1810" y="636"/>
                  <a:ext cx="52" cy="52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3" name="Oval 7557"/>
                <p:cNvSpPr>
                  <a:spLocks noChangeArrowheads="1"/>
                </p:cNvSpPr>
                <p:nvPr/>
              </p:nvSpPr>
              <p:spPr bwMode="auto">
                <a:xfrm>
                  <a:off x="1812" y="638"/>
                  <a:ext cx="48" cy="48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4" name="Oval 7558"/>
                <p:cNvSpPr>
                  <a:spLocks noChangeArrowheads="1"/>
                </p:cNvSpPr>
                <p:nvPr/>
              </p:nvSpPr>
              <p:spPr bwMode="auto">
                <a:xfrm>
                  <a:off x="1814" y="640"/>
                  <a:ext cx="44" cy="44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5" name="Oval 7559"/>
                <p:cNvSpPr>
                  <a:spLocks noChangeArrowheads="1"/>
                </p:cNvSpPr>
                <p:nvPr/>
              </p:nvSpPr>
              <p:spPr bwMode="auto">
                <a:xfrm>
                  <a:off x="1816" y="642"/>
                  <a:ext cx="40" cy="40"/>
                </a:xfrm>
                <a:prstGeom prst="ellipse">
                  <a:avLst/>
                </a:prstGeom>
                <a:solidFill>
                  <a:srgbClr val="ACAC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6" name="Oval 7560"/>
                <p:cNvSpPr>
                  <a:spLocks noChangeArrowheads="1"/>
                </p:cNvSpPr>
                <p:nvPr/>
              </p:nvSpPr>
              <p:spPr bwMode="auto">
                <a:xfrm>
                  <a:off x="1818" y="644"/>
                  <a:ext cx="36" cy="36"/>
                </a:xfrm>
                <a:prstGeom prst="ellipse">
                  <a:avLst/>
                </a:prstGeom>
                <a:solidFill>
                  <a:srgbClr val="BBBB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7" name="Oval 7561"/>
                <p:cNvSpPr>
                  <a:spLocks noChangeArrowheads="1"/>
                </p:cNvSpPr>
                <p:nvPr/>
              </p:nvSpPr>
              <p:spPr bwMode="auto">
                <a:xfrm>
                  <a:off x="1820" y="646"/>
                  <a:ext cx="32" cy="32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8" name="Oval 7562"/>
                <p:cNvSpPr>
                  <a:spLocks noChangeArrowheads="1"/>
                </p:cNvSpPr>
                <p:nvPr/>
              </p:nvSpPr>
              <p:spPr bwMode="auto">
                <a:xfrm>
                  <a:off x="1822" y="648"/>
                  <a:ext cx="28" cy="28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59" name="Oval 7563"/>
                <p:cNvSpPr>
                  <a:spLocks noChangeArrowheads="1"/>
                </p:cNvSpPr>
                <p:nvPr/>
              </p:nvSpPr>
              <p:spPr bwMode="auto">
                <a:xfrm>
                  <a:off x="1824" y="650"/>
                  <a:ext cx="24" cy="24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60" name="Oval 7564"/>
                <p:cNvSpPr>
                  <a:spLocks noChangeArrowheads="1"/>
                </p:cNvSpPr>
                <p:nvPr/>
              </p:nvSpPr>
              <p:spPr bwMode="auto">
                <a:xfrm>
                  <a:off x="1826" y="652"/>
                  <a:ext cx="20" cy="22"/>
                </a:xfrm>
                <a:prstGeom prst="ellipse">
                  <a:avLst/>
                </a:prstGeom>
                <a:solidFill>
                  <a:srgbClr val="E8E8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61" name="Oval 7565"/>
                <p:cNvSpPr>
                  <a:spLocks noChangeArrowheads="1"/>
                </p:cNvSpPr>
                <p:nvPr/>
              </p:nvSpPr>
              <p:spPr bwMode="auto">
                <a:xfrm>
                  <a:off x="1828" y="654"/>
                  <a:ext cx="18" cy="18"/>
                </a:xfrm>
                <a:prstGeom prst="ellipse">
                  <a:avLst/>
                </a:prstGeom>
                <a:solidFill>
                  <a:srgbClr val="EFEF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62" name="Oval 7566"/>
                <p:cNvSpPr>
                  <a:spLocks noChangeArrowheads="1"/>
                </p:cNvSpPr>
                <p:nvPr/>
              </p:nvSpPr>
              <p:spPr bwMode="auto">
                <a:xfrm>
                  <a:off x="1830" y="656"/>
                  <a:ext cx="14" cy="14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63" name="Oval 7567"/>
                <p:cNvSpPr>
                  <a:spLocks noChangeArrowheads="1"/>
                </p:cNvSpPr>
                <p:nvPr/>
              </p:nvSpPr>
              <p:spPr bwMode="auto">
                <a:xfrm>
                  <a:off x="1832" y="658"/>
                  <a:ext cx="10" cy="10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64" name="Oval 7568"/>
                <p:cNvSpPr>
                  <a:spLocks noChangeArrowheads="1"/>
                </p:cNvSpPr>
                <p:nvPr/>
              </p:nvSpPr>
              <p:spPr bwMode="auto">
                <a:xfrm>
                  <a:off x="1834" y="660"/>
                  <a:ext cx="6" cy="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931665" name="Group 7569"/>
              <p:cNvGrpSpPr>
                <a:grpSpLocks/>
              </p:cNvGrpSpPr>
              <p:nvPr/>
            </p:nvGrpSpPr>
            <p:grpSpPr bwMode="auto">
              <a:xfrm>
                <a:off x="1754" y="576"/>
                <a:ext cx="334" cy="334"/>
                <a:chOff x="1754" y="576"/>
                <a:chExt cx="334" cy="334"/>
              </a:xfrm>
            </p:grpSpPr>
            <p:sp>
              <p:nvSpPr>
                <p:cNvPr id="1931666" name="Oval 7570"/>
                <p:cNvSpPr>
                  <a:spLocks noChangeArrowheads="1"/>
                </p:cNvSpPr>
                <p:nvPr/>
              </p:nvSpPr>
              <p:spPr bwMode="auto">
                <a:xfrm>
                  <a:off x="1754" y="576"/>
                  <a:ext cx="334" cy="334"/>
                </a:xfrm>
                <a:prstGeom prst="ellipse">
                  <a:avLst/>
                </a:prstGeom>
                <a:solidFill>
                  <a:srgbClr val="0707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67" name="Oval 7571"/>
                <p:cNvSpPr>
                  <a:spLocks noChangeArrowheads="1"/>
                </p:cNvSpPr>
                <p:nvPr/>
              </p:nvSpPr>
              <p:spPr bwMode="auto">
                <a:xfrm>
                  <a:off x="1758" y="580"/>
                  <a:ext cx="326" cy="326"/>
                </a:xfrm>
                <a:prstGeom prst="ellipse">
                  <a:avLst/>
                </a:prstGeom>
                <a:solidFill>
                  <a:srgbClr val="0F0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68" name="Oval 7572"/>
                <p:cNvSpPr>
                  <a:spLocks noChangeArrowheads="1"/>
                </p:cNvSpPr>
                <p:nvPr/>
              </p:nvSpPr>
              <p:spPr bwMode="auto">
                <a:xfrm>
                  <a:off x="1760" y="582"/>
                  <a:ext cx="322" cy="322"/>
                </a:xfrm>
                <a:prstGeom prst="ellipse">
                  <a:avLst/>
                </a:prstGeom>
                <a:solidFill>
                  <a:srgbClr val="151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69" name="Oval 7573"/>
                <p:cNvSpPr>
                  <a:spLocks noChangeArrowheads="1"/>
                </p:cNvSpPr>
                <p:nvPr/>
              </p:nvSpPr>
              <p:spPr bwMode="auto">
                <a:xfrm>
                  <a:off x="1762" y="584"/>
                  <a:ext cx="318" cy="318"/>
                </a:xfrm>
                <a:prstGeom prst="ellipse">
                  <a:avLst/>
                </a:prstGeom>
                <a:solidFill>
                  <a:srgbClr val="191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0" name="Oval 7574"/>
                <p:cNvSpPr>
                  <a:spLocks noChangeArrowheads="1"/>
                </p:cNvSpPr>
                <p:nvPr/>
              </p:nvSpPr>
              <p:spPr bwMode="auto">
                <a:xfrm>
                  <a:off x="1764" y="586"/>
                  <a:ext cx="314" cy="314"/>
                </a:xfrm>
                <a:prstGeom prst="ellipse">
                  <a:avLst/>
                </a:prstGeom>
                <a:solidFill>
                  <a:srgbClr val="1E1E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1" name="Oval 7575"/>
                <p:cNvSpPr>
                  <a:spLocks noChangeArrowheads="1"/>
                </p:cNvSpPr>
                <p:nvPr/>
              </p:nvSpPr>
              <p:spPr bwMode="auto">
                <a:xfrm>
                  <a:off x="1766" y="588"/>
                  <a:ext cx="310" cy="310"/>
                </a:xfrm>
                <a:prstGeom prst="ellipse">
                  <a:avLst/>
                </a:prstGeom>
                <a:solidFill>
                  <a:srgbClr val="2222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2" name="Oval 7576"/>
                <p:cNvSpPr>
                  <a:spLocks noChangeArrowheads="1"/>
                </p:cNvSpPr>
                <p:nvPr/>
              </p:nvSpPr>
              <p:spPr bwMode="auto">
                <a:xfrm>
                  <a:off x="1768" y="590"/>
                  <a:ext cx="306" cy="306"/>
                </a:xfrm>
                <a:prstGeom prst="ellipse">
                  <a:avLst/>
                </a:prstGeom>
                <a:solidFill>
                  <a:srgbClr val="2626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3" name="Oval 7577"/>
                <p:cNvSpPr>
                  <a:spLocks noChangeArrowheads="1"/>
                </p:cNvSpPr>
                <p:nvPr/>
              </p:nvSpPr>
              <p:spPr bwMode="auto">
                <a:xfrm>
                  <a:off x="1770" y="592"/>
                  <a:ext cx="302" cy="302"/>
                </a:xfrm>
                <a:prstGeom prst="ellipse">
                  <a:avLst/>
                </a:prstGeom>
                <a:solidFill>
                  <a:srgbClr val="2A2A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4" name="Oval 7578"/>
                <p:cNvSpPr>
                  <a:spLocks noChangeArrowheads="1"/>
                </p:cNvSpPr>
                <p:nvPr/>
              </p:nvSpPr>
              <p:spPr bwMode="auto">
                <a:xfrm>
                  <a:off x="1772" y="594"/>
                  <a:ext cx="298" cy="298"/>
                </a:xfrm>
                <a:prstGeom prst="ellipse">
                  <a:avLst/>
                </a:prstGeom>
                <a:solidFill>
                  <a:srgbClr val="2E2E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5" name="Oval 7579"/>
                <p:cNvSpPr>
                  <a:spLocks noChangeArrowheads="1"/>
                </p:cNvSpPr>
                <p:nvPr/>
              </p:nvSpPr>
              <p:spPr bwMode="auto">
                <a:xfrm>
                  <a:off x="1774" y="596"/>
                  <a:ext cx="294" cy="294"/>
                </a:xfrm>
                <a:prstGeom prst="ellipse">
                  <a:avLst/>
                </a:prstGeom>
                <a:solidFill>
                  <a:srgbClr val="3131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6" name="Oval 7580"/>
                <p:cNvSpPr>
                  <a:spLocks noChangeArrowheads="1"/>
                </p:cNvSpPr>
                <p:nvPr/>
              </p:nvSpPr>
              <p:spPr bwMode="auto">
                <a:xfrm>
                  <a:off x="1776" y="598"/>
                  <a:ext cx="290" cy="290"/>
                </a:xfrm>
                <a:prstGeom prst="ellipse">
                  <a:avLst/>
                </a:prstGeom>
                <a:solidFill>
                  <a:srgbClr val="3636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7" name="Oval 7581"/>
                <p:cNvSpPr>
                  <a:spLocks noChangeArrowheads="1"/>
                </p:cNvSpPr>
                <p:nvPr/>
              </p:nvSpPr>
              <p:spPr bwMode="auto">
                <a:xfrm>
                  <a:off x="1778" y="600"/>
                  <a:ext cx="286" cy="286"/>
                </a:xfrm>
                <a:prstGeom prst="ellipse">
                  <a:avLst/>
                </a:prstGeom>
                <a:solidFill>
                  <a:srgbClr val="3A3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8" name="Oval 7582"/>
                <p:cNvSpPr>
                  <a:spLocks noChangeArrowheads="1"/>
                </p:cNvSpPr>
                <p:nvPr/>
              </p:nvSpPr>
              <p:spPr bwMode="auto">
                <a:xfrm>
                  <a:off x="1780" y="602"/>
                  <a:ext cx="282" cy="282"/>
                </a:xfrm>
                <a:prstGeom prst="ellipse">
                  <a:avLst/>
                </a:prstGeom>
                <a:solidFill>
                  <a:srgbClr val="3E3E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79" name="Oval 7583"/>
                <p:cNvSpPr>
                  <a:spLocks noChangeArrowheads="1"/>
                </p:cNvSpPr>
                <p:nvPr/>
              </p:nvSpPr>
              <p:spPr bwMode="auto">
                <a:xfrm>
                  <a:off x="1782" y="604"/>
                  <a:ext cx="278" cy="278"/>
                </a:xfrm>
                <a:prstGeom prst="ellipse">
                  <a:avLst/>
                </a:prstGeom>
                <a:solidFill>
                  <a:srgbClr val="4242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0" name="Oval 7584"/>
                <p:cNvSpPr>
                  <a:spLocks noChangeArrowheads="1"/>
                </p:cNvSpPr>
                <p:nvPr/>
              </p:nvSpPr>
              <p:spPr bwMode="auto">
                <a:xfrm>
                  <a:off x="1784" y="606"/>
                  <a:ext cx="274" cy="274"/>
                </a:xfrm>
                <a:prstGeom prst="ellipse">
                  <a:avLst/>
                </a:prstGeom>
                <a:solidFill>
                  <a:srgbClr val="4646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1" name="Oval 7585"/>
                <p:cNvSpPr>
                  <a:spLocks noChangeArrowheads="1"/>
                </p:cNvSpPr>
                <p:nvPr/>
              </p:nvSpPr>
              <p:spPr bwMode="auto">
                <a:xfrm>
                  <a:off x="1786" y="608"/>
                  <a:ext cx="270" cy="270"/>
                </a:xfrm>
                <a:prstGeom prst="ellipse">
                  <a:avLst/>
                </a:prstGeom>
                <a:solidFill>
                  <a:srgbClr val="4A4A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2" name="Oval 7586"/>
                <p:cNvSpPr>
                  <a:spLocks noChangeArrowheads="1"/>
                </p:cNvSpPr>
                <p:nvPr/>
              </p:nvSpPr>
              <p:spPr bwMode="auto">
                <a:xfrm>
                  <a:off x="1788" y="610"/>
                  <a:ext cx="266" cy="266"/>
                </a:xfrm>
                <a:prstGeom prst="ellipse">
                  <a:avLst/>
                </a:prstGeom>
                <a:solidFill>
                  <a:srgbClr val="4D4D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3" name="Oval 7587"/>
                <p:cNvSpPr>
                  <a:spLocks noChangeArrowheads="1"/>
                </p:cNvSpPr>
                <p:nvPr/>
              </p:nvSpPr>
              <p:spPr bwMode="auto">
                <a:xfrm>
                  <a:off x="1790" y="612"/>
                  <a:ext cx="262" cy="262"/>
                </a:xfrm>
                <a:prstGeom prst="ellipse">
                  <a:avLst/>
                </a:prstGeom>
                <a:solidFill>
                  <a:srgbClr val="5151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4" name="Oval 7588"/>
                <p:cNvSpPr>
                  <a:spLocks noChangeArrowheads="1"/>
                </p:cNvSpPr>
                <p:nvPr/>
              </p:nvSpPr>
              <p:spPr bwMode="auto">
                <a:xfrm>
                  <a:off x="1792" y="614"/>
                  <a:ext cx="258" cy="258"/>
                </a:xfrm>
                <a:prstGeom prst="ellipse">
                  <a:avLst/>
                </a:prstGeom>
                <a:solidFill>
                  <a:srgbClr val="5555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5" name="Oval 7589"/>
                <p:cNvSpPr>
                  <a:spLocks noChangeArrowheads="1"/>
                </p:cNvSpPr>
                <p:nvPr/>
              </p:nvSpPr>
              <p:spPr bwMode="auto">
                <a:xfrm>
                  <a:off x="1794" y="616"/>
                  <a:ext cx="254" cy="254"/>
                </a:xfrm>
                <a:prstGeom prst="ellipse">
                  <a:avLst/>
                </a:prstGeom>
                <a:solidFill>
                  <a:srgbClr val="5959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6" name="Oval 7590"/>
                <p:cNvSpPr>
                  <a:spLocks noChangeArrowheads="1"/>
                </p:cNvSpPr>
                <p:nvPr/>
              </p:nvSpPr>
              <p:spPr bwMode="auto">
                <a:xfrm>
                  <a:off x="1796" y="618"/>
                  <a:ext cx="252" cy="252"/>
                </a:xfrm>
                <a:prstGeom prst="ellipse">
                  <a:avLst/>
                </a:prstGeom>
                <a:solidFill>
                  <a:srgbClr val="5D5D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7" name="Oval 7591"/>
                <p:cNvSpPr>
                  <a:spLocks noChangeArrowheads="1"/>
                </p:cNvSpPr>
                <p:nvPr/>
              </p:nvSpPr>
              <p:spPr bwMode="auto">
                <a:xfrm>
                  <a:off x="1798" y="620"/>
                  <a:ext cx="248" cy="248"/>
                </a:xfrm>
                <a:prstGeom prst="ellipse">
                  <a:avLst/>
                </a:prstGeom>
                <a:solidFill>
                  <a:srgbClr val="6161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8" name="Oval 7592"/>
                <p:cNvSpPr>
                  <a:spLocks noChangeArrowheads="1"/>
                </p:cNvSpPr>
                <p:nvPr/>
              </p:nvSpPr>
              <p:spPr bwMode="auto">
                <a:xfrm>
                  <a:off x="1800" y="622"/>
                  <a:ext cx="244" cy="244"/>
                </a:xfrm>
                <a:prstGeom prst="ellipse">
                  <a:avLst/>
                </a:prstGeom>
                <a:solidFill>
                  <a:srgbClr val="6565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89" name="Oval 7593"/>
                <p:cNvSpPr>
                  <a:spLocks noChangeArrowheads="1"/>
                </p:cNvSpPr>
                <p:nvPr/>
              </p:nvSpPr>
              <p:spPr bwMode="auto">
                <a:xfrm>
                  <a:off x="1802" y="624"/>
                  <a:ext cx="240" cy="240"/>
                </a:xfrm>
                <a:prstGeom prst="ellipse">
                  <a:avLst/>
                </a:prstGeom>
                <a:solidFill>
                  <a:srgbClr val="6A6A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0" name="Oval 7594"/>
                <p:cNvSpPr>
                  <a:spLocks noChangeArrowheads="1"/>
                </p:cNvSpPr>
                <p:nvPr/>
              </p:nvSpPr>
              <p:spPr bwMode="auto">
                <a:xfrm>
                  <a:off x="1804" y="626"/>
                  <a:ext cx="236" cy="236"/>
                </a:xfrm>
                <a:prstGeom prst="ellipse">
                  <a:avLst/>
                </a:prstGeom>
                <a:solidFill>
                  <a:srgbClr val="6E6E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1" name="Oval 7595"/>
                <p:cNvSpPr>
                  <a:spLocks noChangeArrowheads="1"/>
                </p:cNvSpPr>
                <p:nvPr/>
              </p:nvSpPr>
              <p:spPr bwMode="auto">
                <a:xfrm>
                  <a:off x="1806" y="628"/>
                  <a:ext cx="232" cy="232"/>
                </a:xfrm>
                <a:prstGeom prst="ellipse">
                  <a:avLst/>
                </a:prstGeom>
                <a:solidFill>
                  <a:srgbClr val="727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2" name="Oval 7596"/>
                <p:cNvSpPr>
                  <a:spLocks noChangeArrowheads="1"/>
                </p:cNvSpPr>
                <p:nvPr/>
              </p:nvSpPr>
              <p:spPr bwMode="auto">
                <a:xfrm>
                  <a:off x="1808" y="630"/>
                  <a:ext cx="228" cy="228"/>
                </a:xfrm>
                <a:prstGeom prst="ellipse">
                  <a:avLst/>
                </a:prstGeom>
                <a:solidFill>
                  <a:srgbClr val="7676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3" name="Oval 7597"/>
                <p:cNvSpPr>
                  <a:spLocks noChangeArrowheads="1"/>
                </p:cNvSpPr>
                <p:nvPr/>
              </p:nvSpPr>
              <p:spPr bwMode="auto">
                <a:xfrm>
                  <a:off x="1810" y="632"/>
                  <a:ext cx="224" cy="224"/>
                </a:xfrm>
                <a:prstGeom prst="ellipse">
                  <a:avLst/>
                </a:prstGeom>
                <a:solidFill>
                  <a:srgbClr val="7A7A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4" name="Oval 7598"/>
                <p:cNvSpPr>
                  <a:spLocks noChangeArrowheads="1"/>
                </p:cNvSpPr>
                <p:nvPr/>
              </p:nvSpPr>
              <p:spPr bwMode="auto">
                <a:xfrm>
                  <a:off x="1812" y="634"/>
                  <a:ext cx="220" cy="220"/>
                </a:xfrm>
                <a:prstGeom prst="ellipse">
                  <a:avLst/>
                </a:prstGeom>
                <a:solidFill>
                  <a:srgbClr val="7E7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5" name="Oval 7599"/>
                <p:cNvSpPr>
                  <a:spLocks noChangeArrowheads="1"/>
                </p:cNvSpPr>
                <p:nvPr/>
              </p:nvSpPr>
              <p:spPr bwMode="auto">
                <a:xfrm>
                  <a:off x="1814" y="636"/>
                  <a:ext cx="216" cy="216"/>
                </a:xfrm>
                <a:prstGeom prst="ellipse">
                  <a:avLst/>
                </a:prstGeom>
                <a:solidFill>
                  <a:srgbClr val="828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6" name="Oval 7600"/>
                <p:cNvSpPr>
                  <a:spLocks noChangeArrowheads="1"/>
                </p:cNvSpPr>
                <p:nvPr/>
              </p:nvSpPr>
              <p:spPr bwMode="auto">
                <a:xfrm>
                  <a:off x="1816" y="638"/>
                  <a:ext cx="212" cy="212"/>
                </a:xfrm>
                <a:prstGeom prst="ellipse">
                  <a:avLst/>
                </a:prstGeom>
                <a:solidFill>
                  <a:srgbClr val="8686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7" name="Oval 7601"/>
                <p:cNvSpPr>
                  <a:spLocks noChangeArrowheads="1"/>
                </p:cNvSpPr>
                <p:nvPr/>
              </p:nvSpPr>
              <p:spPr bwMode="auto">
                <a:xfrm>
                  <a:off x="1818" y="640"/>
                  <a:ext cx="208" cy="208"/>
                </a:xfrm>
                <a:prstGeom prst="ellipse">
                  <a:avLst/>
                </a:prstGeom>
                <a:solidFill>
                  <a:srgbClr val="8C8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8" name="Oval 7602"/>
                <p:cNvSpPr>
                  <a:spLocks noChangeArrowheads="1"/>
                </p:cNvSpPr>
                <p:nvPr/>
              </p:nvSpPr>
              <p:spPr bwMode="auto">
                <a:xfrm>
                  <a:off x="1820" y="642"/>
                  <a:ext cx="204" cy="204"/>
                </a:xfrm>
                <a:prstGeom prst="ellipse">
                  <a:avLst/>
                </a:prstGeom>
                <a:solidFill>
                  <a:srgbClr val="9090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699" name="Oval 7603"/>
                <p:cNvSpPr>
                  <a:spLocks noChangeArrowheads="1"/>
                </p:cNvSpPr>
                <p:nvPr/>
              </p:nvSpPr>
              <p:spPr bwMode="auto">
                <a:xfrm>
                  <a:off x="1822" y="644"/>
                  <a:ext cx="200" cy="200"/>
                </a:xfrm>
                <a:prstGeom prst="ellipse">
                  <a:avLst/>
                </a:prstGeom>
                <a:solidFill>
                  <a:srgbClr val="94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0" name="Oval 7604"/>
                <p:cNvSpPr>
                  <a:spLocks noChangeArrowheads="1"/>
                </p:cNvSpPr>
                <p:nvPr/>
              </p:nvSpPr>
              <p:spPr bwMode="auto">
                <a:xfrm>
                  <a:off x="1824" y="646"/>
                  <a:ext cx="196" cy="196"/>
                </a:xfrm>
                <a:prstGeom prst="ellipse">
                  <a:avLst/>
                </a:prstGeom>
                <a:solidFill>
                  <a:srgbClr val="9898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1" name="Oval 7605"/>
                <p:cNvSpPr>
                  <a:spLocks noChangeArrowheads="1"/>
                </p:cNvSpPr>
                <p:nvPr/>
              </p:nvSpPr>
              <p:spPr bwMode="auto">
                <a:xfrm>
                  <a:off x="1826" y="648"/>
                  <a:ext cx="192" cy="192"/>
                </a:xfrm>
                <a:prstGeom prst="ellipse">
                  <a:avLst/>
                </a:prstGeom>
                <a:solidFill>
                  <a:srgbClr val="9B9B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2" name="Oval 7606"/>
                <p:cNvSpPr>
                  <a:spLocks noChangeArrowheads="1"/>
                </p:cNvSpPr>
                <p:nvPr/>
              </p:nvSpPr>
              <p:spPr bwMode="auto">
                <a:xfrm>
                  <a:off x="1828" y="650"/>
                  <a:ext cx="188" cy="188"/>
                </a:xfrm>
                <a:prstGeom prst="ellipse">
                  <a:avLst/>
                </a:prstGeom>
                <a:solidFill>
                  <a:srgbClr val="9F9F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3" name="Oval 7607"/>
                <p:cNvSpPr>
                  <a:spLocks noChangeArrowheads="1"/>
                </p:cNvSpPr>
                <p:nvPr/>
              </p:nvSpPr>
              <p:spPr bwMode="auto">
                <a:xfrm>
                  <a:off x="1830" y="652"/>
                  <a:ext cx="184" cy="184"/>
                </a:xfrm>
                <a:prstGeom prst="ellipse">
                  <a:avLst/>
                </a:prstGeom>
                <a:solidFill>
                  <a:srgbClr val="A3A3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4" name="Oval 7608"/>
                <p:cNvSpPr>
                  <a:spLocks noChangeArrowheads="1"/>
                </p:cNvSpPr>
                <p:nvPr/>
              </p:nvSpPr>
              <p:spPr bwMode="auto">
                <a:xfrm>
                  <a:off x="1832" y="654"/>
                  <a:ext cx="180" cy="180"/>
                </a:xfrm>
                <a:prstGeom prst="ellipse">
                  <a:avLst/>
                </a:prstGeom>
                <a:solidFill>
                  <a:srgbClr val="A7A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5" name="Oval 7609"/>
                <p:cNvSpPr>
                  <a:spLocks noChangeArrowheads="1"/>
                </p:cNvSpPr>
                <p:nvPr/>
              </p:nvSpPr>
              <p:spPr bwMode="auto">
                <a:xfrm>
                  <a:off x="1834" y="656"/>
                  <a:ext cx="176" cy="176"/>
                </a:xfrm>
                <a:prstGeom prst="ellipse">
                  <a:avLst/>
                </a:prstGeom>
                <a:solidFill>
                  <a:srgbClr val="ABAB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6" name="Oval 7610"/>
                <p:cNvSpPr>
                  <a:spLocks noChangeArrowheads="1"/>
                </p:cNvSpPr>
                <p:nvPr/>
              </p:nvSpPr>
              <p:spPr bwMode="auto">
                <a:xfrm>
                  <a:off x="1836" y="658"/>
                  <a:ext cx="172" cy="172"/>
                </a:xfrm>
                <a:prstGeom prst="ellipse">
                  <a:avLst/>
                </a:prstGeom>
                <a:solidFill>
                  <a:srgbClr val="AEAE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7" name="Oval 7611"/>
                <p:cNvSpPr>
                  <a:spLocks noChangeArrowheads="1"/>
                </p:cNvSpPr>
                <p:nvPr/>
              </p:nvSpPr>
              <p:spPr bwMode="auto">
                <a:xfrm>
                  <a:off x="1838" y="660"/>
                  <a:ext cx="168" cy="168"/>
                </a:xfrm>
                <a:prstGeom prst="ellipse">
                  <a:avLst/>
                </a:prstGeom>
                <a:solidFill>
                  <a:srgbClr val="B2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8" name="Oval 7612"/>
                <p:cNvSpPr>
                  <a:spLocks noChangeArrowheads="1"/>
                </p:cNvSpPr>
                <p:nvPr/>
              </p:nvSpPr>
              <p:spPr bwMode="auto">
                <a:xfrm>
                  <a:off x="1840" y="662"/>
                  <a:ext cx="164" cy="164"/>
                </a:xfrm>
                <a:prstGeom prst="ellipse">
                  <a:avLst/>
                </a:prstGeom>
                <a:solidFill>
                  <a:srgbClr val="B6B6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09" name="Oval 7613"/>
                <p:cNvSpPr>
                  <a:spLocks noChangeArrowheads="1"/>
                </p:cNvSpPr>
                <p:nvPr/>
              </p:nvSpPr>
              <p:spPr bwMode="auto">
                <a:xfrm>
                  <a:off x="1842" y="664"/>
                  <a:ext cx="160" cy="160"/>
                </a:xfrm>
                <a:prstGeom prst="ellipse">
                  <a:avLst/>
                </a:prstGeom>
                <a:solidFill>
                  <a:srgbClr val="B9B9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0" name="Oval 7614"/>
                <p:cNvSpPr>
                  <a:spLocks noChangeArrowheads="1"/>
                </p:cNvSpPr>
                <p:nvPr/>
              </p:nvSpPr>
              <p:spPr bwMode="auto">
                <a:xfrm>
                  <a:off x="1844" y="666"/>
                  <a:ext cx="156" cy="156"/>
                </a:xfrm>
                <a:prstGeom prst="ellipse">
                  <a:avLst/>
                </a:prstGeom>
                <a:solidFill>
                  <a:srgbClr val="BCBC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1" name="Oval 7615"/>
                <p:cNvSpPr>
                  <a:spLocks noChangeArrowheads="1"/>
                </p:cNvSpPr>
                <p:nvPr/>
              </p:nvSpPr>
              <p:spPr bwMode="auto">
                <a:xfrm>
                  <a:off x="1846" y="668"/>
                  <a:ext cx="152" cy="152"/>
                </a:xfrm>
                <a:prstGeom prst="ellipse">
                  <a:avLst/>
                </a:prstGeom>
                <a:solidFill>
                  <a:srgbClr val="C0C0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2" name="Oval 7616"/>
                <p:cNvSpPr>
                  <a:spLocks noChangeArrowheads="1"/>
                </p:cNvSpPr>
                <p:nvPr/>
              </p:nvSpPr>
              <p:spPr bwMode="auto">
                <a:xfrm>
                  <a:off x="1848" y="670"/>
                  <a:ext cx="148" cy="148"/>
                </a:xfrm>
                <a:prstGeom prst="ellipse">
                  <a:avLst/>
                </a:prstGeom>
                <a:solidFill>
                  <a:srgbClr val="C3C3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3" name="Oval 7617"/>
                <p:cNvSpPr>
                  <a:spLocks noChangeArrowheads="1"/>
                </p:cNvSpPr>
                <p:nvPr/>
              </p:nvSpPr>
              <p:spPr bwMode="auto">
                <a:xfrm>
                  <a:off x="1850" y="672"/>
                  <a:ext cx="144" cy="144"/>
                </a:xfrm>
                <a:prstGeom prst="ellipse">
                  <a:avLst/>
                </a:prstGeom>
                <a:solidFill>
                  <a:srgbClr val="C6C6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4" name="Oval 7618"/>
                <p:cNvSpPr>
                  <a:spLocks noChangeArrowheads="1"/>
                </p:cNvSpPr>
                <p:nvPr/>
              </p:nvSpPr>
              <p:spPr bwMode="auto">
                <a:xfrm>
                  <a:off x="1852" y="674"/>
                  <a:ext cx="140" cy="140"/>
                </a:xfrm>
                <a:prstGeom prst="ellipse">
                  <a:avLst/>
                </a:prstGeom>
                <a:solidFill>
                  <a:srgbClr val="C9C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5" name="Oval 7619"/>
                <p:cNvSpPr>
                  <a:spLocks noChangeArrowheads="1"/>
                </p:cNvSpPr>
                <p:nvPr/>
              </p:nvSpPr>
              <p:spPr bwMode="auto">
                <a:xfrm>
                  <a:off x="1854" y="676"/>
                  <a:ext cx="136" cy="136"/>
                </a:xfrm>
                <a:prstGeom prst="ellipse">
                  <a:avLst/>
                </a:prstGeom>
                <a:solidFill>
                  <a:srgbClr val="CCC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6" name="Oval 7620"/>
                <p:cNvSpPr>
                  <a:spLocks noChangeArrowheads="1"/>
                </p:cNvSpPr>
                <p:nvPr/>
              </p:nvSpPr>
              <p:spPr bwMode="auto">
                <a:xfrm>
                  <a:off x="1856" y="678"/>
                  <a:ext cx="132" cy="132"/>
                </a:xfrm>
                <a:prstGeom prst="ellipse">
                  <a:avLst/>
                </a:prstGeom>
                <a:solidFill>
                  <a:srgbClr val="CFC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7" name="Oval 7621"/>
                <p:cNvSpPr>
                  <a:spLocks noChangeArrowheads="1"/>
                </p:cNvSpPr>
                <p:nvPr/>
              </p:nvSpPr>
              <p:spPr bwMode="auto">
                <a:xfrm>
                  <a:off x="1858" y="680"/>
                  <a:ext cx="128" cy="128"/>
                </a:xfrm>
                <a:prstGeom prst="ellipse">
                  <a:avLst/>
                </a:prstGeom>
                <a:solidFill>
                  <a:srgbClr val="D2D2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8" name="Oval 7622"/>
                <p:cNvSpPr>
                  <a:spLocks noChangeArrowheads="1"/>
                </p:cNvSpPr>
                <p:nvPr/>
              </p:nvSpPr>
              <p:spPr bwMode="auto">
                <a:xfrm>
                  <a:off x="1860" y="682"/>
                  <a:ext cx="124" cy="124"/>
                </a:xfrm>
                <a:prstGeom prst="ellipse">
                  <a:avLst/>
                </a:prstGeom>
                <a:solidFill>
                  <a:srgbClr val="D5D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19" name="Oval 7623"/>
                <p:cNvSpPr>
                  <a:spLocks noChangeArrowheads="1"/>
                </p:cNvSpPr>
                <p:nvPr/>
              </p:nvSpPr>
              <p:spPr bwMode="auto">
                <a:xfrm>
                  <a:off x="1862" y="684"/>
                  <a:ext cx="120" cy="120"/>
                </a:xfrm>
                <a:prstGeom prst="ellipse">
                  <a:avLst/>
                </a:prstGeom>
                <a:solidFill>
                  <a:srgbClr val="D8D8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0" name="Oval 7624"/>
                <p:cNvSpPr>
                  <a:spLocks noChangeArrowheads="1"/>
                </p:cNvSpPr>
                <p:nvPr/>
              </p:nvSpPr>
              <p:spPr bwMode="auto">
                <a:xfrm>
                  <a:off x="1864" y="686"/>
                  <a:ext cx="116" cy="116"/>
                </a:xfrm>
                <a:prstGeom prst="ellipse">
                  <a:avLst/>
                </a:prstGeom>
                <a:solidFill>
                  <a:srgbClr val="DBD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1" name="Oval 7625"/>
                <p:cNvSpPr>
                  <a:spLocks noChangeArrowheads="1"/>
                </p:cNvSpPr>
                <p:nvPr/>
              </p:nvSpPr>
              <p:spPr bwMode="auto">
                <a:xfrm>
                  <a:off x="1866" y="688"/>
                  <a:ext cx="112" cy="112"/>
                </a:xfrm>
                <a:prstGeom prst="ellipse">
                  <a:avLst/>
                </a:prstGeom>
                <a:solidFill>
                  <a:srgbClr val="DDD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2" name="Oval 7626"/>
                <p:cNvSpPr>
                  <a:spLocks noChangeArrowheads="1"/>
                </p:cNvSpPr>
                <p:nvPr/>
              </p:nvSpPr>
              <p:spPr bwMode="auto">
                <a:xfrm>
                  <a:off x="1868" y="690"/>
                  <a:ext cx="108" cy="108"/>
                </a:xfrm>
                <a:prstGeom prst="ellipse">
                  <a:avLst/>
                </a:prstGeom>
                <a:solidFill>
                  <a:srgbClr val="DFDF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3" name="Oval 7627"/>
                <p:cNvSpPr>
                  <a:spLocks noChangeArrowheads="1"/>
                </p:cNvSpPr>
                <p:nvPr/>
              </p:nvSpPr>
              <p:spPr bwMode="auto">
                <a:xfrm>
                  <a:off x="1870" y="692"/>
                  <a:ext cx="104" cy="104"/>
                </a:xfrm>
                <a:prstGeom prst="ellipse">
                  <a:avLst/>
                </a:prstGeom>
                <a:solidFill>
                  <a:srgbClr val="E1E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4" name="Oval 7628"/>
                <p:cNvSpPr>
                  <a:spLocks noChangeArrowheads="1"/>
                </p:cNvSpPr>
                <p:nvPr/>
              </p:nvSpPr>
              <p:spPr bwMode="auto">
                <a:xfrm>
                  <a:off x="1872" y="694"/>
                  <a:ext cx="100" cy="100"/>
                </a:xfrm>
                <a:prstGeom prst="ellipse">
                  <a:avLst/>
                </a:prstGeom>
                <a:solidFill>
                  <a:srgbClr val="E4E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5" name="Oval 7629"/>
                <p:cNvSpPr>
                  <a:spLocks noChangeArrowheads="1"/>
                </p:cNvSpPr>
                <p:nvPr/>
              </p:nvSpPr>
              <p:spPr bwMode="auto">
                <a:xfrm>
                  <a:off x="1874" y="696"/>
                  <a:ext cx="96" cy="96"/>
                </a:xfrm>
                <a:prstGeom prst="ellipse">
                  <a:avLst/>
                </a:prstGeom>
                <a:solidFill>
                  <a:srgbClr val="E6E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6" name="Oval 7630"/>
                <p:cNvSpPr>
                  <a:spLocks noChangeArrowheads="1"/>
                </p:cNvSpPr>
                <p:nvPr/>
              </p:nvSpPr>
              <p:spPr bwMode="auto">
                <a:xfrm>
                  <a:off x="1876" y="698"/>
                  <a:ext cx="92" cy="92"/>
                </a:xfrm>
                <a:prstGeom prst="ellipse">
                  <a:avLst/>
                </a:prstGeom>
                <a:solidFill>
                  <a:srgbClr val="E7E7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7" name="Oval 7631"/>
                <p:cNvSpPr>
                  <a:spLocks noChangeArrowheads="1"/>
                </p:cNvSpPr>
                <p:nvPr/>
              </p:nvSpPr>
              <p:spPr bwMode="auto">
                <a:xfrm>
                  <a:off x="1878" y="700"/>
                  <a:ext cx="88" cy="88"/>
                </a:xfrm>
                <a:prstGeom prst="ellipse">
                  <a:avLst/>
                </a:prstGeom>
                <a:solidFill>
                  <a:srgbClr val="E9E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8" name="Oval 7632"/>
                <p:cNvSpPr>
                  <a:spLocks noChangeArrowheads="1"/>
                </p:cNvSpPr>
                <p:nvPr/>
              </p:nvSpPr>
              <p:spPr bwMode="auto">
                <a:xfrm>
                  <a:off x="1880" y="702"/>
                  <a:ext cx="86" cy="86"/>
                </a:xfrm>
                <a:prstGeom prst="ellipse">
                  <a:avLst/>
                </a:prstGeom>
                <a:solidFill>
                  <a:srgbClr val="EBEB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29" name="Oval 7633"/>
                <p:cNvSpPr>
                  <a:spLocks noChangeArrowheads="1"/>
                </p:cNvSpPr>
                <p:nvPr/>
              </p:nvSpPr>
              <p:spPr bwMode="auto">
                <a:xfrm>
                  <a:off x="1882" y="704"/>
                  <a:ext cx="82" cy="82"/>
                </a:xfrm>
                <a:prstGeom prst="ellipse">
                  <a:avLst/>
                </a:prstGeom>
                <a:solidFill>
                  <a:srgbClr val="EDED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0" name="Oval 7634"/>
                <p:cNvSpPr>
                  <a:spLocks noChangeArrowheads="1"/>
                </p:cNvSpPr>
                <p:nvPr/>
              </p:nvSpPr>
              <p:spPr bwMode="auto">
                <a:xfrm>
                  <a:off x="1884" y="706"/>
                  <a:ext cx="78" cy="78"/>
                </a:xfrm>
                <a:prstGeom prst="ellipse">
                  <a:avLst/>
                </a:prstGeom>
                <a:solidFill>
                  <a:srgbClr val="EEEE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1" name="Oval 7635"/>
                <p:cNvSpPr>
                  <a:spLocks noChangeArrowheads="1"/>
                </p:cNvSpPr>
                <p:nvPr/>
              </p:nvSpPr>
              <p:spPr bwMode="auto">
                <a:xfrm>
                  <a:off x="1886" y="708"/>
                  <a:ext cx="74" cy="74"/>
                </a:xfrm>
                <a:prstGeom prst="ellipse">
                  <a:avLst/>
                </a:prstGeom>
                <a:solidFill>
                  <a:srgbClr val="F0F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2" name="Oval 7636"/>
                <p:cNvSpPr>
                  <a:spLocks noChangeArrowheads="1"/>
                </p:cNvSpPr>
                <p:nvPr/>
              </p:nvSpPr>
              <p:spPr bwMode="auto">
                <a:xfrm>
                  <a:off x="1888" y="710"/>
                  <a:ext cx="70" cy="70"/>
                </a:xfrm>
                <a:prstGeom prst="ellipse">
                  <a:avLst/>
                </a:prstGeom>
                <a:solidFill>
                  <a:srgbClr val="F1F1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3" name="Oval 7637"/>
                <p:cNvSpPr>
                  <a:spLocks noChangeArrowheads="1"/>
                </p:cNvSpPr>
                <p:nvPr/>
              </p:nvSpPr>
              <p:spPr bwMode="auto">
                <a:xfrm>
                  <a:off x="1890" y="712"/>
                  <a:ext cx="66" cy="66"/>
                </a:xfrm>
                <a:prstGeom prst="ellipse">
                  <a:avLst/>
                </a:prstGeom>
                <a:solidFill>
                  <a:srgbClr val="F2F2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4" name="Oval 7638"/>
                <p:cNvSpPr>
                  <a:spLocks noChangeArrowheads="1"/>
                </p:cNvSpPr>
                <p:nvPr/>
              </p:nvSpPr>
              <p:spPr bwMode="auto">
                <a:xfrm>
                  <a:off x="1892" y="714"/>
                  <a:ext cx="62" cy="62"/>
                </a:xfrm>
                <a:prstGeom prst="ellipse">
                  <a:avLst/>
                </a:prstGeom>
                <a:solidFill>
                  <a:srgbClr val="F3F3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5" name="Oval 7639"/>
                <p:cNvSpPr>
                  <a:spLocks noChangeArrowheads="1"/>
                </p:cNvSpPr>
                <p:nvPr/>
              </p:nvSpPr>
              <p:spPr bwMode="auto">
                <a:xfrm>
                  <a:off x="1894" y="716"/>
                  <a:ext cx="58" cy="58"/>
                </a:xfrm>
                <a:prstGeom prst="ellipse">
                  <a:avLst/>
                </a:prstGeom>
                <a:solidFill>
                  <a:srgbClr val="F5F5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6" name="Oval 7640"/>
                <p:cNvSpPr>
                  <a:spLocks noChangeArrowheads="1"/>
                </p:cNvSpPr>
                <p:nvPr/>
              </p:nvSpPr>
              <p:spPr bwMode="auto">
                <a:xfrm>
                  <a:off x="1896" y="718"/>
                  <a:ext cx="54" cy="54"/>
                </a:xfrm>
                <a:prstGeom prst="ellipse">
                  <a:avLst/>
                </a:prstGeom>
                <a:solidFill>
                  <a:srgbClr val="F6F6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7" name="Oval 7641"/>
                <p:cNvSpPr>
                  <a:spLocks noChangeArrowheads="1"/>
                </p:cNvSpPr>
                <p:nvPr/>
              </p:nvSpPr>
              <p:spPr bwMode="auto">
                <a:xfrm>
                  <a:off x="1898" y="720"/>
                  <a:ext cx="50" cy="50"/>
                </a:xfrm>
                <a:prstGeom prst="ellipse">
                  <a:avLst/>
                </a:prstGeom>
                <a:solidFill>
                  <a:srgbClr val="F7F7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8" name="Oval 7642"/>
                <p:cNvSpPr>
                  <a:spLocks noChangeArrowheads="1"/>
                </p:cNvSpPr>
                <p:nvPr/>
              </p:nvSpPr>
              <p:spPr bwMode="auto">
                <a:xfrm>
                  <a:off x="1900" y="722"/>
                  <a:ext cx="46" cy="46"/>
                </a:xfrm>
                <a:prstGeom prst="ellipse">
                  <a:avLst/>
                </a:prstGeom>
                <a:solidFill>
                  <a:srgbClr val="F8F8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39" name="Oval 7643"/>
                <p:cNvSpPr>
                  <a:spLocks noChangeArrowheads="1"/>
                </p:cNvSpPr>
                <p:nvPr/>
              </p:nvSpPr>
              <p:spPr bwMode="auto">
                <a:xfrm>
                  <a:off x="1902" y="724"/>
                  <a:ext cx="42" cy="42"/>
                </a:xfrm>
                <a:prstGeom prst="ellipse">
                  <a:avLst/>
                </a:prstGeom>
                <a:solidFill>
                  <a:srgbClr val="F9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40" name="Oval 7644"/>
                <p:cNvSpPr>
                  <a:spLocks noChangeArrowheads="1"/>
                </p:cNvSpPr>
                <p:nvPr/>
              </p:nvSpPr>
              <p:spPr bwMode="auto">
                <a:xfrm>
                  <a:off x="1904" y="726"/>
                  <a:ext cx="38" cy="38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41" name="Oval 7645"/>
                <p:cNvSpPr>
                  <a:spLocks noChangeArrowheads="1"/>
                </p:cNvSpPr>
                <p:nvPr/>
              </p:nvSpPr>
              <p:spPr bwMode="auto">
                <a:xfrm>
                  <a:off x="1906" y="728"/>
                  <a:ext cx="34" cy="34"/>
                </a:xfrm>
                <a:prstGeom prst="ellipse">
                  <a:avLst/>
                </a:prstGeom>
                <a:solidFill>
                  <a:srgbClr val="FAFA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42" name="Oval 7646"/>
                <p:cNvSpPr>
                  <a:spLocks noChangeArrowheads="1"/>
                </p:cNvSpPr>
                <p:nvPr/>
              </p:nvSpPr>
              <p:spPr bwMode="auto">
                <a:xfrm>
                  <a:off x="1908" y="730"/>
                  <a:ext cx="30" cy="30"/>
                </a:xfrm>
                <a:prstGeom prst="ellipse">
                  <a:avLst/>
                </a:prstGeom>
                <a:solidFill>
                  <a:srgbClr val="FBFB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43" name="Oval 7647"/>
                <p:cNvSpPr>
                  <a:spLocks noChangeArrowheads="1"/>
                </p:cNvSpPr>
                <p:nvPr/>
              </p:nvSpPr>
              <p:spPr bwMode="auto">
                <a:xfrm>
                  <a:off x="1910" y="732"/>
                  <a:ext cx="26" cy="26"/>
                </a:xfrm>
                <a:prstGeom prst="ellipse">
                  <a:avLst/>
                </a:prstGeom>
                <a:solidFill>
                  <a:srgbClr val="FC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44" name="Oval 7648"/>
                <p:cNvSpPr>
                  <a:spLocks noChangeArrowheads="1"/>
                </p:cNvSpPr>
                <p:nvPr/>
              </p:nvSpPr>
              <p:spPr bwMode="auto">
                <a:xfrm>
                  <a:off x="1912" y="734"/>
                  <a:ext cx="22" cy="22"/>
                </a:xfrm>
                <a:prstGeom prst="ellipse">
                  <a:avLst/>
                </a:pr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45" name="Oval 7649"/>
                <p:cNvSpPr>
                  <a:spLocks noChangeArrowheads="1"/>
                </p:cNvSpPr>
                <p:nvPr/>
              </p:nvSpPr>
              <p:spPr bwMode="auto">
                <a:xfrm>
                  <a:off x="1914" y="736"/>
                  <a:ext cx="18" cy="18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46" name="Oval 7650"/>
                <p:cNvSpPr>
                  <a:spLocks noChangeArrowheads="1"/>
                </p:cNvSpPr>
                <p:nvPr/>
              </p:nvSpPr>
              <p:spPr bwMode="auto">
                <a:xfrm>
                  <a:off x="1916" y="738"/>
                  <a:ext cx="14" cy="14"/>
                </a:xfrm>
                <a:prstGeom prst="ellipse">
                  <a:avLst/>
                </a:prstGeom>
                <a:solidFill>
                  <a:srgbClr val="FDFD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47" name="Oval 7651"/>
                <p:cNvSpPr>
                  <a:spLocks noChangeArrowheads="1"/>
                </p:cNvSpPr>
                <p:nvPr/>
              </p:nvSpPr>
              <p:spPr bwMode="auto">
                <a:xfrm>
                  <a:off x="1918" y="740"/>
                  <a:ext cx="10" cy="10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931748" name="Oval 7652"/>
                <p:cNvSpPr>
                  <a:spLocks noChangeArrowheads="1"/>
                </p:cNvSpPr>
                <p:nvPr/>
              </p:nvSpPr>
              <p:spPr bwMode="auto">
                <a:xfrm>
                  <a:off x="1920" y="742"/>
                  <a:ext cx="6" cy="6"/>
                </a:xfrm>
                <a:prstGeom prst="ellipse">
                  <a:avLst/>
                </a:pr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</p:grpSp>
        <p:sp>
          <p:nvSpPr>
            <p:cNvPr id="1931749" name="Rectangle 7653"/>
            <p:cNvSpPr>
              <a:spLocks noChangeArrowheads="1"/>
            </p:cNvSpPr>
            <p:nvPr/>
          </p:nvSpPr>
          <p:spPr bwMode="auto">
            <a:xfrm>
              <a:off x="4798" y="2930"/>
              <a:ext cx="31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31750" name="Rectangle 7654"/>
            <p:cNvSpPr>
              <a:spLocks noChangeArrowheads="1"/>
            </p:cNvSpPr>
            <p:nvPr/>
          </p:nvSpPr>
          <p:spPr bwMode="auto">
            <a:xfrm>
              <a:off x="4856" y="2972"/>
              <a:ext cx="149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800">
                  <a:solidFill>
                    <a:srgbClr val="000000"/>
                  </a:solidFill>
                </a:rPr>
                <a:t>Fe</a:t>
              </a:r>
              <a:endParaRPr lang="de-DE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386" name="Text Box 2"/>
          <p:cNvSpPr txBox="1">
            <a:spLocks noChangeArrowheads="1"/>
          </p:cNvSpPr>
          <p:nvPr/>
        </p:nvSpPr>
        <p:spPr bwMode="auto">
          <a:xfrm>
            <a:off x="631825" y="88900"/>
            <a:ext cx="8343900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b="1">
                <a:solidFill>
                  <a:srgbClr val="FF0000"/>
                </a:solidFill>
              </a:rPr>
              <a:t>We have water oxididation catalyst		</a:t>
            </a:r>
            <a:r>
              <a:rPr lang="sv-SE" b="1">
                <a:solidFill>
                  <a:srgbClr val="27B01C"/>
                </a:solidFill>
              </a:rPr>
              <a:t>Co-nanoparticle</a:t>
            </a:r>
          </a:p>
          <a:p>
            <a:endParaRPr lang="sv-SE" b="1">
              <a:solidFill>
                <a:schemeClr val="accent1"/>
              </a:solidFill>
            </a:endParaRPr>
          </a:p>
          <a:p>
            <a:r>
              <a:rPr lang="sv-SE" b="1">
                <a:solidFill>
                  <a:srgbClr val="FF0000"/>
                </a:solidFill>
              </a:rPr>
              <a:t>We have many hydrogen forming catalysts</a:t>
            </a:r>
            <a:r>
              <a:rPr lang="sv-SE" b="1"/>
              <a:t>	</a:t>
            </a:r>
            <a:r>
              <a:rPr lang="sv-SE" b="1">
                <a:solidFill>
                  <a:schemeClr val="accent2"/>
                </a:solidFill>
              </a:rPr>
              <a:t>Fe-complexes</a:t>
            </a:r>
          </a:p>
          <a:p>
            <a:endParaRPr lang="sv-SE" b="1">
              <a:solidFill>
                <a:schemeClr val="accent2"/>
              </a:solidFill>
            </a:endParaRPr>
          </a:p>
          <a:p>
            <a:r>
              <a:rPr lang="sv-SE" b="1">
                <a:solidFill>
                  <a:srgbClr val="FF0000"/>
                </a:solidFill>
              </a:rPr>
              <a:t>We can drive them with light!</a:t>
            </a:r>
          </a:p>
          <a:p>
            <a:endParaRPr lang="sv-SE" b="1">
              <a:solidFill>
                <a:srgbClr val="FF0000"/>
              </a:solidFill>
            </a:endParaRPr>
          </a:p>
          <a:p>
            <a:endParaRPr lang="sv-SE"/>
          </a:p>
          <a:p>
            <a:endParaRPr lang="sv-SE"/>
          </a:p>
          <a:p>
            <a:r>
              <a:rPr lang="sv-SE" sz="2800" b="1">
                <a:solidFill>
                  <a:srgbClr val="FF0000"/>
                </a:solidFill>
              </a:rPr>
              <a:t>Can we combine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434" name="Rectangle 2"/>
          <p:cNvSpPr>
            <a:spLocks noChangeArrowheads="1"/>
          </p:cNvSpPr>
          <p:nvPr/>
        </p:nvSpPr>
        <p:spPr bwMode="auto">
          <a:xfrm>
            <a:off x="0" y="3716338"/>
            <a:ext cx="10387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38435" name="Rectangle 3"/>
          <p:cNvSpPr>
            <a:spLocks noChangeArrowheads="1"/>
          </p:cNvSpPr>
          <p:nvPr/>
        </p:nvSpPr>
        <p:spPr bwMode="auto">
          <a:xfrm>
            <a:off x="0" y="3927475"/>
            <a:ext cx="103870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1938436" name="Text Box 4"/>
          <p:cNvSpPr txBox="1">
            <a:spLocks noChangeArrowheads="1"/>
          </p:cNvSpPr>
          <p:nvPr/>
        </p:nvSpPr>
        <p:spPr bwMode="auto">
          <a:xfrm>
            <a:off x="3482975" y="2886075"/>
            <a:ext cx="881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O</a:t>
            </a:r>
            <a:r>
              <a:rPr lang="sv-SE" sz="1400" b="1" baseline="-25000">
                <a:latin typeface="Arial" pitchFamily="34" charset="0"/>
              </a:rPr>
              <a:t>2</a:t>
            </a:r>
            <a:r>
              <a:rPr lang="sv-SE" sz="1400" b="1">
                <a:latin typeface="Arial" pitchFamily="34" charset="0"/>
              </a:rPr>
              <a:t> + 4H</a:t>
            </a:r>
            <a:r>
              <a:rPr lang="sv-SE" sz="1400" b="1" baseline="30000">
                <a:latin typeface="Arial" pitchFamily="34" charset="0"/>
              </a:rPr>
              <a:t>+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938437" name="AutoShape 5"/>
          <p:cNvSpPr>
            <a:spLocks noChangeArrowheads="1"/>
          </p:cNvSpPr>
          <p:nvPr/>
        </p:nvSpPr>
        <p:spPr bwMode="auto">
          <a:xfrm>
            <a:off x="828675" y="2708275"/>
            <a:ext cx="1077913" cy="1419225"/>
          </a:xfrm>
          <a:prstGeom prst="roundRect">
            <a:avLst>
              <a:gd name="adj" fmla="val 16667"/>
            </a:avLst>
          </a:prstGeom>
          <a:solidFill>
            <a:srgbClr val="FFCC99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193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97175"/>
            <a:ext cx="125253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8439" name="Line 7"/>
          <p:cNvSpPr>
            <a:spLocks noChangeShapeType="1"/>
          </p:cNvSpPr>
          <p:nvPr/>
        </p:nvSpPr>
        <p:spPr bwMode="auto">
          <a:xfrm>
            <a:off x="1906588" y="3417888"/>
            <a:ext cx="428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40" name="AutoShape 8"/>
          <p:cNvSpPr>
            <a:spLocks noChangeArrowheads="1"/>
          </p:cNvSpPr>
          <p:nvPr/>
        </p:nvSpPr>
        <p:spPr bwMode="auto">
          <a:xfrm flipH="1">
            <a:off x="1689100" y="2444750"/>
            <a:ext cx="288925" cy="5302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38441" name="Freeform 9"/>
          <p:cNvSpPr>
            <a:spLocks/>
          </p:cNvSpPr>
          <p:nvPr/>
        </p:nvSpPr>
        <p:spPr bwMode="auto">
          <a:xfrm>
            <a:off x="612775" y="2519363"/>
            <a:ext cx="501650" cy="277812"/>
          </a:xfrm>
          <a:custGeom>
            <a:avLst/>
            <a:gdLst>
              <a:gd name="T0" fmla="*/ 336 w 336"/>
              <a:gd name="T1" fmla="*/ 152 h 152"/>
              <a:gd name="T2" fmla="*/ 192 w 336"/>
              <a:gd name="T3" fmla="*/ 8 h 152"/>
              <a:gd name="T4" fmla="*/ 0 w 336"/>
              <a:gd name="T5" fmla="*/ 10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52">
                <a:moveTo>
                  <a:pt x="336" y="152"/>
                </a:moveTo>
                <a:cubicBezTo>
                  <a:pt x="292" y="84"/>
                  <a:pt x="248" y="16"/>
                  <a:pt x="192" y="8"/>
                </a:cubicBezTo>
                <a:cubicBezTo>
                  <a:pt x="136" y="0"/>
                  <a:pt x="68" y="52"/>
                  <a:pt x="0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42" name="Freeform 10"/>
          <p:cNvSpPr>
            <a:spLocks/>
          </p:cNvSpPr>
          <p:nvPr/>
        </p:nvSpPr>
        <p:spPr bwMode="auto">
          <a:xfrm>
            <a:off x="1906588" y="2693988"/>
            <a:ext cx="501650" cy="280987"/>
          </a:xfrm>
          <a:custGeom>
            <a:avLst/>
            <a:gdLst>
              <a:gd name="T0" fmla="*/ 336 w 336"/>
              <a:gd name="T1" fmla="*/ 152 h 152"/>
              <a:gd name="T2" fmla="*/ 192 w 336"/>
              <a:gd name="T3" fmla="*/ 8 h 152"/>
              <a:gd name="T4" fmla="*/ 0 w 336"/>
              <a:gd name="T5" fmla="*/ 10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52">
                <a:moveTo>
                  <a:pt x="336" y="152"/>
                </a:moveTo>
                <a:cubicBezTo>
                  <a:pt x="292" y="84"/>
                  <a:pt x="248" y="16"/>
                  <a:pt x="192" y="8"/>
                </a:cubicBezTo>
                <a:cubicBezTo>
                  <a:pt x="136" y="0"/>
                  <a:pt x="68" y="52"/>
                  <a:pt x="0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43" name="Text Box 11"/>
          <p:cNvSpPr txBox="1">
            <a:spLocks noChangeArrowheads="1"/>
          </p:cNvSpPr>
          <p:nvPr/>
        </p:nvSpPr>
        <p:spPr bwMode="auto">
          <a:xfrm>
            <a:off x="757238" y="2533650"/>
            <a:ext cx="3413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e-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938444" name="Text Box 12"/>
          <p:cNvSpPr txBox="1">
            <a:spLocks noChangeArrowheads="1"/>
          </p:cNvSpPr>
          <p:nvPr/>
        </p:nvSpPr>
        <p:spPr bwMode="auto">
          <a:xfrm>
            <a:off x="2047875" y="2708275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e-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938445" name="Text Box 13"/>
          <p:cNvSpPr txBox="1">
            <a:spLocks noChangeArrowheads="1"/>
          </p:cNvSpPr>
          <p:nvPr/>
        </p:nvSpPr>
        <p:spPr bwMode="auto">
          <a:xfrm>
            <a:off x="3470275" y="3960813"/>
            <a:ext cx="661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2 H</a:t>
            </a:r>
            <a:r>
              <a:rPr lang="sv-SE" sz="1400" b="1" baseline="-25000">
                <a:latin typeface="Arial" pitchFamily="34" charset="0"/>
              </a:rPr>
              <a:t>2</a:t>
            </a:r>
            <a:r>
              <a:rPr lang="sv-SE" sz="1400" b="1">
                <a:latin typeface="Arial" pitchFamily="34" charset="0"/>
              </a:rPr>
              <a:t>O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938446" name="Freeform 14"/>
          <p:cNvSpPr>
            <a:spLocks/>
          </p:cNvSpPr>
          <p:nvPr/>
        </p:nvSpPr>
        <p:spPr bwMode="auto">
          <a:xfrm>
            <a:off x="3413125" y="3240088"/>
            <a:ext cx="298450" cy="709612"/>
          </a:xfrm>
          <a:custGeom>
            <a:avLst/>
            <a:gdLst>
              <a:gd name="T0" fmla="*/ 200 w 200"/>
              <a:gd name="T1" fmla="*/ 384 h 384"/>
              <a:gd name="T2" fmla="*/ 8 w 200"/>
              <a:gd name="T3" fmla="*/ 192 h 384"/>
              <a:gd name="T4" fmla="*/ 152 w 200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384">
                <a:moveTo>
                  <a:pt x="200" y="384"/>
                </a:moveTo>
                <a:cubicBezTo>
                  <a:pt x="108" y="320"/>
                  <a:pt x="16" y="256"/>
                  <a:pt x="8" y="192"/>
                </a:cubicBezTo>
                <a:cubicBezTo>
                  <a:pt x="0" y="128"/>
                  <a:pt x="76" y="64"/>
                  <a:pt x="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47" name="Text Box 15"/>
          <p:cNvSpPr txBox="1">
            <a:spLocks noChangeArrowheads="1"/>
          </p:cNvSpPr>
          <p:nvPr/>
        </p:nvSpPr>
        <p:spPr bwMode="auto">
          <a:xfrm>
            <a:off x="5083175" y="2908300"/>
            <a:ext cx="4778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4H</a:t>
            </a:r>
            <a:r>
              <a:rPr lang="sv-SE" sz="1400" b="1" baseline="30000">
                <a:latin typeface="Arial" pitchFamily="34" charset="0"/>
              </a:rPr>
              <a:t>+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938448" name="AutoShape 16"/>
          <p:cNvSpPr>
            <a:spLocks noChangeArrowheads="1"/>
          </p:cNvSpPr>
          <p:nvPr/>
        </p:nvSpPr>
        <p:spPr bwMode="auto">
          <a:xfrm>
            <a:off x="6824663" y="2968625"/>
            <a:ext cx="1455737" cy="817563"/>
          </a:xfrm>
          <a:prstGeom prst="roundRect">
            <a:avLst>
              <a:gd name="adj" fmla="val 16667"/>
            </a:avLst>
          </a:prstGeom>
          <a:solidFill>
            <a:srgbClr val="33CC33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38449" name="AutoShape 17"/>
          <p:cNvSpPr>
            <a:spLocks noChangeArrowheads="1"/>
          </p:cNvSpPr>
          <p:nvPr/>
        </p:nvSpPr>
        <p:spPr bwMode="auto">
          <a:xfrm>
            <a:off x="5734050" y="2722563"/>
            <a:ext cx="855663" cy="1389062"/>
          </a:xfrm>
          <a:prstGeom prst="roundRect">
            <a:avLst>
              <a:gd name="adj" fmla="val 16667"/>
            </a:avLst>
          </a:prstGeom>
          <a:solidFill>
            <a:srgbClr val="CCCC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938450" name="Object 18"/>
          <p:cNvGraphicFramePr>
            <a:graphicFrameLocks noChangeAspect="1"/>
          </p:cNvGraphicFramePr>
          <p:nvPr/>
        </p:nvGraphicFramePr>
        <p:xfrm>
          <a:off x="5588000" y="2441575"/>
          <a:ext cx="1057275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540" name="CS ChemDraw Drawing" r:id="rId5" imgW="7233840" imgH="2661840" progId="ChemDraw.Document.6.0">
                  <p:embed/>
                </p:oleObj>
              </mc:Choice>
              <mc:Fallback>
                <p:oleObj name="CS ChemDraw Drawing" r:id="rId5" imgW="7233840" imgH="2661840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563" r="26546"/>
                      <a:stretch>
                        <a:fillRect/>
                      </a:stretch>
                    </p:blipFill>
                    <p:spPr bwMode="auto">
                      <a:xfrm>
                        <a:off x="5588000" y="2441575"/>
                        <a:ext cx="1057275" cy="182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3845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7" b="51485"/>
          <a:stretch>
            <a:fillRect/>
          </a:stretch>
        </p:blipFill>
        <p:spPr bwMode="auto">
          <a:xfrm>
            <a:off x="6824663" y="3051175"/>
            <a:ext cx="174307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8452" name="Line 20"/>
          <p:cNvSpPr>
            <a:spLocks noChangeShapeType="1"/>
          </p:cNvSpPr>
          <p:nvPr/>
        </p:nvSpPr>
        <p:spPr bwMode="auto">
          <a:xfrm>
            <a:off x="6530975" y="3457575"/>
            <a:ext cx="312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53" name="Freeform 21"/>
          <p:cNvSpPr>
            <a:spLocks/>
          </p:cNvSpPr>
          <p:nvPr/>
        </p:nvSpPr>
        <p:spPr bwMode="auto">
          <a:xfrm>
            <a:off x="6354763" y="2790825"/>
            <a:ext cx="547687" cy="260350"/>
          </a:xfrm>
          <a:custGeom>
            <a:avLst/>
            <a:gdLst>
              <a:gd name="T0" fmla="*/ 336 w 336"/>
              <a:gd name="T1" fmla="*/ 152 h 152"/>
              <a:gd name="T2" fmla="*/ 192 w 336"/>
              <a:gd name="T3" fmla="*/ 8 h 152"/>
              <a:gd name="T4" fmla="*/ 0 w 336"/>
              <a:gd name="T5" fmla="*/ 10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52">
                <a:moveTo>
                  <a:pt x="336" y="152"/>
                </a:moveTo>
                <a:cubicBezTo>
                  <a:pt x="292" y="84"/>
                  <a:pt x="248" y="16"/>
                  <a:pt x="192" y="8"/>
                </a:cubicBezTo>
                <a:cubicBezTo>
                  <a:pt x="136" y="0"/>
                  <a:pt x="68" y="52"/>
                  <a:pt x="0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54" name="Text Box 22"/>
          <p:cNvSpPr txBox="1">
            <a:spLocks noChangeArrowheads="1"/>
          </p:cNvSpPr>
          <p:nvPr/>
        </p:nvSpPr>
        <p:spPr bwMode="auto">
          <a:xfrm>
            <a:off x="6511925" y="2801938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e-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938455" name="AutoShape 23"/>
          <p:cNvSpPr>
            <a:spLocks noChangeArrowheads="1"/>
          </p:cNvSpPr>
          <p:nvPr/>
        </p:nvSpPr>
        <p:spPr bwMode="auto">
          <a:xfrm flipH="1">
            <a:off x="7575550" y="2508250"/>
            <a:ext cx="311150" cy="4921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38456" name="Freeform 24"/>
          <p:cNvSpPr>
            <a:spLocks/>
          </p:cNvSpPr>
          <p:nvPr/>
        </p:nvSpPr>
        <p:spPr bwMode="auto">
          <a:xfrm>
            <a:off x="8088313" y="2871788"/>
            <a:ext cx="544512" cy="260350"/>
          </a:xfrm>
          <a:custGeom>
            <a:avLst/>
            <a:gdLst>
              <a:gd name="T0" fmla="*/ 336 w 336"/>
              <a:gd name="T1" fmla="*/ 152 h 152"/>
              <a:gd name="T2" fmla="*/ 192 w 336"/>
              <a:gd name="T3" fmla="*/ 8 h 152"/>
              <a:gd name="T4" fmla="*/ 0 w 336"/>
              <a:gd name="T5" fmla="*/ 10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52">
                <a:moveTo>
                  <a:pt x="336" y="152"/>
                </a:moveTo>
                <a:cubicBezTo>
                  <a:pt x="292" y="84"/>
                  <a:pt x="248" y="16"/>
                  <a:pt x="192" y="8"/>
                </a:cubicBezTo>
                <a:cubicBezTo>
                  <a:pt x="136" y="0"/>
                  <a:pt x="68" y="52"/>
                  <a:pt x="0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57" name="Text Box 25"/>
          <p:cNvSpPr txBox="1">
            <a:spLocks noChangeArrowheads="1"/>
          </p:cNvSpPr>
          <p:nvPr/>
        </p:nvSpPr>
        <p:spPr bwMode="auto">
          <a:xfrm>
            <a:off x="8242300" y="2886075"/>
            <a:ext cx="34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e-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938458" name="Freeform 26"/>
          <p:cNvSpPr>
            <a:spLocks/>
          </p:cNvSpPr>
          <p:nvPr/>
        </p:nvSpPr>
        <p:spPr bwMode="auto">
          <a:xfrm flipH="1" flipV="1">
            <a:off x="5421313" y="3294063"/>
            <a:ext cx="323850" cy="654050"/>
          </a:xfrm>
          <a:custGeom>
            <a:avLst/>
            <a:gdLst>
              <a:gd name="T0" fmla="*/ 200 w 200"/>
              <a:gd name="T1" fmla="*/ 384 h 384"/>
              <a:gd name="T2" fmla="*/ 8 w 200"/>
              <a:gd name="T3" fmla="*/ 192 h 384"/>
              <a:gd name="T4" fmla="*/ 152 w 200"/>
              <a:gd name="T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" h="384">
                <a:moveTo>
                  <a:pt x="200" y="384"/>
                </a:moveTo>
                <a:cubicBezTo>
                  <a:pt x="108" y="320"/>
                  <a:pt x="16" y="256"/>
                  <a:pt x="8" y="192"/>
                </a:cubicBezTo>
                <a:cubicBezTo>
                  <a:pt x="0" y="128"/>
                  <a:pt x="76" y="64"/>
                  <a:pt x="1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59" name="Text Box 27"/>
          <p:cNvSpPr txBox="1">
            <a:spLocks noChangeArrowheads="1"/>
          </p:cNvSpPr>
          <p:nvPr/>
        </p:nvSpPr>
        <p:spPr bwMode="auto">
          <a:xfrm>
            <a:off x="5110163" y="395128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2 H</a:t>
            </a:r>
            <a:r>
              <a:rPr lang="sv-SE" sz="1400" b="1" baseline="-25000">
                <a:latin typeface="Arial" pitchFamily="34" charset="0"/>
              </a:rPr>
              <a:t>2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938460" name="Rectangle 28"/>
          <p:cNvSpPr>
            <a:spLocks noChangeArrowheads="1"/>
          </p:cNvSpPr>
          <p:nvPr/>
        </p:nvSpPr>
        <p:spPr bwMode="auto">
          <a:xfrm>
            <a:off x="4699000" y="2444750"/>
            <a:ext cx="192088" cy="19732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38461" name="Line 29"/>
          <p:cNvSpPr>
            <a:spLocks noChangeShapeType="1"/>
          </p:cNvSpPr>
          <p:nvPr/>
        </p:nvSpPr>
        <p:spPr bwMode="auto">
          <a:xfrm>
            <a:off x="4602163" y="3140075"/>
            <a:ext cx="481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62" name="Line 30"/>
          <p:cNvSpPr>
            <a:spLocks noChangeShapeType="1"/>
          </p:cNvSpPr>
          <p:nvPr/>
        </p:nvSpPr>
        <p:spPr bwMode="auto">
          <a:xfrm>
            <a:off x="150813" y="2540000"/>
            <a:ext cx="0" cy="1741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63" name="Line 31"/>
          <p:cNvSpPr>
            <a:spLocks noChangeShapeType="1"/>
          </p:cNvSpPr>
          <p:nvPr/>
        </p:nvSpPr>
        <p:spPr bwMode="auto">
          <a:xfrm>
            <a:off x="9021763" y="2559050"/>
            <a:ext cx="0" cy="1741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64" name="Line 32"/>
          <p:cNvSpPr>
            <a:spLocks noChangeShapeType="1"/>
          </p:cNvSpPr>
          <p:nvPr/>
        </p:nvSpPr>
        <p:spPr bwMode="auto">
          <a:xfrm flipV="1">
            <a:off x="134938" y="2274888"/>
            <a:ext cx="0" cy="93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65" name="Line 33"/>
          <p:cNvSpPr>
            <a:spLocks noChangeShapeType="1"/>
          </p:cNvSpPr>
          <p:nvPr/>
        </p:nvSpPr>
        <p:spPr bwMode="auto">
          <a:xfrm>
            <a:off x="119063" y="2274888"/>
            <a:ext cx="890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66" name="Line 34"/>
          <p:cNvSpPr>
            <a:spLocks noChangeShapeType="1"/>
          </p:cNvSpPr>
          <p:nvPr/>
        </p:nvSpPr>
        <p:spPr bwMode="auto">
          <a:xfrm flipV="1">
            <a:off x="9021763" y="2274888"/>
            <a:ext cx="0" cy="93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67" name="Line 35"/>
          <p:cNvSpPr>
            <a:spLocks noChangeShapeType="1"/>
          </p:cNvSpPr>
          <p:nvPr/>
        </p:nvSpPr>
        <p:spPr bwMode="auto">
          <a:xfrm>
            <a:off x="1335088" y="2160588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68" name="Line 36"/>
          <p:cNvSpPr>
            <a:spLocks noChangeShapeType="1"/>
          </p:cNvSpPr>
          <p:nvPr/>
        </p:nvSpPr>
        <p:spPr bwMode="auto">
          <a:xfrm>
            <a:off x="6235700" y="21605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38469" name="Text Box 37"/>
          <p:cNvSpPr txBox="1">
            <a:spLocks noChangeArrowheads="1"/>
          </p:cNvSpPr>
          <p:nvPr/>
        </p:nvSpPr>
        <p:spPr bwMode="auto">
          <a:xfrm>
            <a:off x="1123950" y="1746250"/>
            <a:ext cx="319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200">
                <a:latin typeface="Arial" pitchFamily="34" charset="0"/>
              </a:rPr>
              <a:t>e-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938470" name="Text Box 38"/>
          <p:cNvSpPr txBox="1">
            <a:spLocks noChangeArrowheads="1"/>
          </p:cNvSpPr>
          <p:nvPr/>
        </p:nvSpPr>
        <p:spPr bwMode="auto">
          <a:xfrm>
            <a:off x="5948363" y="1811338"/>
            <a:ext cx="319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200">
                <a:latin typeface="Arial" pitchFamily="34" charset="0"/>
              </a:rPr>
              <a:t>e-</a:t>
            </a:r>
            <a:endParaRPr lang="en-US" sz="1200">
              <a:latin typeface="Arial" pitchFamily="34" charset="0"/>
            </a:endParaRPr>
          </a:p>
        </p:txBody>
      </p:sp>
      <p:grpSp>
        <p:nvGrpSpPr>
          <p:cNvPr id="1938471" name="Group 39"/>
          <p:cNvGrpSpPr>
            <a:grpSpLocks/>
          </p:cNvGrpSpPr>
          <p:nvPr/>
        </p:nvGrpSpPr>
        <p:grpSpPr bwMode="auto">
          <a:xfrm>
            <a:off x="182563" y="2908300"/>
            <a:ext cx="481012" cy="1160463"/>
            <a:chOff x="432" y="2928"/>
            <a:chExt cx="240" cy="480"/>
          </a:xfrm>
        </p:grpSpPr>
        <p:sp>
          <p:nvSpPr>
            <p:cNvPr id="1938472" name="Oval 40"/>
            <p:cNvSpPr>
              <a:spLocks noChangeArrowheads="1"/>
            </p:cNvSpPr>
            <p:nvPr/>
          </p:nvSpPr>
          <p:spPr bwMode="auto">
            <a:xfrm>
              <a:off x="528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73" name="Oval 41"/>
            <p:cNvSpPr>
              <a:spLocks noChangeArrowheads="1"/>
            </p:cNvSpPr>
            <p:nvPr/>
          </p:nvSpPr>
          <p:spPr bwMode="auto">
            <a:xfrm>
              <a:off x="480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74" name="Oval 42"/>
            <p:cNvSpPr>
              <a:spLocks noChangeArrowheads="1"/>
            </p:cNvSpPr>
            <p:nvPr/>
          </p:nvSpPr>
          <p:spPr bwMode="auto">
            <a:xfrm>
              <a:off x="43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75" name="Oval 43"/>
            <p:cNvSpPr>
              <a:spLocks noChangeArrowheads="1"/>
            </p:cNvSpPr>
            <p:nvPr/>
          </p:nvSpPr>
          <p:spPr bwMode="auto">
            <a:xfrm>
              <a:off x="57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76" name="Oval 44"/>
            <p:cNvSpPr>
              <a:spLocks noChangeArrowheads="1"/>
            </p:cNvSpPr>
            <p:nvPr/>
          </p:nvSpPr>
          <p:spPr bwMode="auto">
            <a:xfrm>
              <a:off x="528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77" name="Oval 45"/>
            <p:cNvSpPr>
              <a:spLocks noChangeArrowheads="1"/>
            </p:cNvSpPr>
            <p:nvPr/>
          </p:nvSpPr>
          <p:spPr bwMode="auto">
            <a:xfrm>
              <a:off x="576" y="31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78" name="Oval 46"/>
            <p:cNvSpPr>
              <a:spLocks noChangeArrowheads="1"/>
            </p:cNvSpPr>
            <p:nvPr/>
          </p:nvSpPr>
          <p:spPr bwMode="auto">
            <a:xfrm>
              <a:off x="432" y="31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79" name="Oval 47"/>
            <p:cNvSpPr>
              <a:spLocks noChangeArrowheads="1"/>
            </p:cNvSpPr>
            <p:nvPr/>
          </p:nvSpPr>
          <p:spPr bwMode="auto">
            <a:xfrm>
              <a:off x="528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80" name="Oval 48"/>
            <p:cNvSpPr>
              <a:spLocks noChangeArrowheads="1"/>
            </p:cNvSpPr>
            <p:nvPr/>
          </p:nvSpPr>
          <p:spPr bwMode="auto">
            <a:xfrm>
              <a:off x="480" y="32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81" name="Oval 49"/>
            <p:cNvSpPr>
              <a:spLocks noChangeArrowheads="1"/>
            </p:cNvSpPr>
            <p:nvPr/>
          </p:nvSpPr>
          <p:spPr bwMode="auto">
            <a:xfrm>
              <a:off x="43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82" name="Oval 50"/>
            <p:cNvSpPr>
              <a:spLocks noChangeArrowheads="1"/>
            </p:cNvSpPr>
            <p:nvPr/>
          </p:nvSpPr>
          <p:spPr bwMode="auto">
            <a:xfrm>
              <a:off x="57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83" name="Oval 51"/>
            <p:cNvSpPr>
              <a:spLocks noChangeArrowheads="1"/>
            </p:cNvSpPr>
            <p:nvPr/>
          </p:nvSpPr>
          <p:spPr bwMode="auto">
            <a:xfrm>
              <a:off x="528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84" name="Oval 52"/>
            <p:cNvSpPr>
              <a:spLocks noChangeArrowheads="1"/>
            </p:cNvSpPr>
            <p:nvPr/>
          </p:nvSpPr>
          <p:spPr bwMode="auto">
            <a:xfrm>
              <a:off x="520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85" name="Oval 53"/>
            <p:cNvSpPr>
              <a:spLocks noChangeArrowheads="1"/>
            </p:cNvSpPr>
            <p:nvPr/>
          </p:nvSpPr>
          <p:spPr bwMode="auto">
            <a:xfrm>
              <a:off x="432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938486" name="Group 54"/>
          <p:cNvGrpSpPr>
            <a:grpSpLocks/>
          </p:cNvGrpSpPr>
          <p:nvPr/>
        </p:nvGrpSpPr>
        <p:grpSpPr bwMode="auto">
          <a:xfrm flipH="1">
            <a:off x="8542338" y="2790825"/>
            <a:ext cx="479425" cy="1160463"/>
            <a:chOff x="432" y="2928"/>
            <a:chExt cx="240" cy="480"/>
          </a:xfrm>
        </p:grpSpPr>
        <p:sp>
          <p:nvSpPr>
            <p:cNvPr id="1938487" name="Oval 55"/>
            <p:cNvSpPr>
              <a:spLocks noChangeArrowheads="1"/>
            </p:cNvSpPr>
            <p:nvPr/>
          </p:nvSpPr>
          <p:spPr bwMode="auto">
            <a:xfrm>
              <a:off x="528" y="2928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88" name="Oval 56"/>
            <p:cNvSpPr>
              <a:spLocks noChangeArrowheads="1"/>
            </p:cNvSpPr>
            <p:nvPr/>
          </p:nvSpPr>
          <p:spPr bwMode="auto">
            <a:xfrm>
              <a:off x="480" y="2976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89" name="Oval 57"/>
            <p:cNvSpPr>
              <a:spLocks noChangeArrowheads="1"/>
            </p:cNvSpPr>
            <p:nvPr/>
          </p:nvSpPr>
          <p:spPr bwMode="auto">
            <a:xfrm>
              <a:off x="432" y="3024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0" name="Oval 58"/>
            <p:cNvSpPr>
              <a:spLocks noChangeArrowheads="1"/>
            </p:cNvSpPr>
            <p:nvPr/>
          </p:nvSpPr>
          <p:spPr bwMode="auto">
            <a:xfrm>
              <a:off x="576" y="3024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1" name="Oval 59"/>
            <p:cNvSpPr>
              <a:spLocks noChangeArrowheads="1"/>
            </p:cNvSpPr>
            <p:nvPr/>
          </p:nvSpPr>
          <p:spPr bwMode="auto">
            <a:xfrm>
              <a:off x="528" y="3072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2" name="Oval 60"/>
            <p:cNvSpPr>
              <a:spLocks noChangeArrowheads="1"/>
            </p:cNvSpPr>
            <p:nvPr/>
          </p:nvSpPr>
          <p:spPr bwMode="auto">
            <a:xfrm>
              <a:off x="576" y="3120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3" name="Oval 61"/>
            <p:cNvSpPr>
              <a:spLocks noChangeArrowheads="1"/>
            </p:cNvSpPr>
            <p:nvPr/>
          </p:nvSpPr>
          <p:spPr bwMode="auto">
            <a:xfrm>
              <a:off x="432" y="3120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4" name="Oval 62"/>
            <p:cNvSpPr>
              <a:spLocks noChangeArrowheads="1"/>
            </p:cNvSpPr>
            <p:nvPr/>
          </p:nvSpPr>
          <p:spPr bwMode="auto">
            <a:xfrm>
              <a:off x="528" y="3168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5" name="Oval 63"/>
            <p:cNvSpPr>
              <a:spLocks noChangeArrowheads="1"/>
            </p:cNvSpPr>
            <p:nvPr/>
          </p:nvSpPr>
          <p:spPr bwMode="auto">
            <a:xfrm>
              <a:off x="480" y="3216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6" name="Oval 64"/>
            <p:cNvSpPr>
              <a:spLocks noChangeArrowheads="1"/>
            </p:cNvSpPr>
            <p:nvPr/>
          </p:nvSpPr>
          <p:spPr bwMode="auto">
            <a:xfrm>
              <a:off x="432" y="3264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7" name="Oval 65"/>
            <p:cNvSpPr>
              <a:spLocks noChangeArrowheads="1"/>
            </p:cNvSpPr>
            <p:nvPr/>
          </p:nvSpPr>
          <p:spPr bwMode="auto">
            <a:xfrm>
              <a:off x="576" y="3264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8" name="Oval 66"/>
            <p:cNvSpPr>
              <a:spLocks noChangeArrowheads="1"/>
            </p:cNvSpPr>
            <p:nvPr/>
          </p:nvSpPr>
          <p:spPr bwMode="auto">
            <a:xfrm>
              <a:off x="528" y="3312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499" name="Oval 67"/>
            <p:cNvSpPr>
              <a:spLocks noChangeArrowheads="1"/>
            </p:cNvSpPr>
            <p:nvPr/>
          </p:nvSpPr>
          <p:spPr bwMode="auto">
            <a:xfrm>
              <a:off x="520" y="3072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38500" name="Oval 68"/>
            <p:cNvSpPr>
              <a:spLocks noChangeArrowheads="1"/>
            </p:cNvSpPr>
            <p:nvPr/>
          </p:nvSpPr>
          <p:spPr bwMode="auto">
            <a:xfrm>
              <a:off x="432" y="2928"/>
              <a:ext cx="96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938501" name="Text Box 69"/>
          <p:cNvSpPr txBox="1">
            <a:spLocks noChangeArrowheads="1"/>
          </p:cNvSpPr>
          <p:nvPr/>
        </p:nvSpPr>
        <p:spPr bwMode="auto">
          <a:xfrm>
            <a:off x="87313" y="4068763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TiO</a:t>
            </a:r>
            <a:r>
              <a:rPr lang="sv-SE" sz="1400" b="1" baseline="-25000">
                <a:latin typeface="Arial" pitchFamily="34" charset="0"/>
              </a:rPr>
              <a:t>2</a:t>
            </a:r>
            <a:endParaRPr lang="en-US" sz="1400" b="1">
              <a:latin typeface="Arial" pitchFamily="34" charset="0"/>
            </a:endParaRPr>
          </a:p>
        </p:txBody>
      </p:sp>
      <p:sp>
        <p:nvSpPr>
          <p:cNvPr id="1938502" name="Text Box 70"/>
          <p:cNvSpPr txBox="1">
            <a:spLocks noChangeArrowheads="1"/>
          </p:cNvSpPr>
          <p:nvPr/>
        </p:nvSpPr>
        <p:spPr bwMode="auto">
          <a:xfrm>
            <a:off x="8445500" y="3951288"/>
            <a:ext cx="50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 b="1">
                <a:latin typeface="Arial" pitchFamily="34" charset="0"/>
              </a:rPr>
              <a:t>NiO</a:t>
            </a:r>
            <a:endParaRPr lang="en-US" sz="1400" b="1">
              <a:latin typeface="Arial" pitchFamily="34" charset="0"/>
            </a:endParaRPr>
          </a:p>
        </p:txBody>
      </p:sp>
      <p:pic>
        <p:nvPicPr>
          <p:cNvPr id="1938503" name="Picture 7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676525"/>
            <a:ext cx="12001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8504" name="Text Box 72"/>
          <p:cNvSpPr txBox="1">
            <a:spLocks noChangeArrowheads="1"/>
          </p:cNvSpPr>
          <p:nvPr/>
        </p:nvSpPr>
        <p:spPr bwMode="auto">
          <a:xfrm>
            <a:off x="200025" y="176213"/>
            <a:ext cx="8705850" cy="822325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v-SE" b="1">
                <a:solidFill>
                  <a:srgbClr val="FF0000"/>
                </a:solidFill>
              </a:rPr>
              <a:t>A ”Split-cell” for complete water oxidation/fuel formation </a:t>
            </a:r>
          </a:p>
          <a:p>
            <a:pPr algn="ctr"/>
            <a:r>
              <a:rPr lang="sv-SE" b="1">
                <a:solidFill>
                  <a:srgbClr val="FF0000"/>
                </a:solidFill>
              </a:rPr>
              <a:t>with catalysts of earth abundant elements from our laboratory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38509" name="Oval 77"/>
          <p:cNvSpPr>
            <a:spLocks noChangeArrowheads="1"/>
          </p:cNvSpPr>
          <p:nvPr/>
        </p:nvSpPr>
        <p:spPr bwMode="auto">
          <a:xfrm>
            <a:off x="6381750" y="3281363"/>
            <a:ext cx="660400" cy="304800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38510" name="Oval 78"/>
          <p:cNvSpPr>
            <a:spLocks noChangeArrowheads="1"/>
          </p:cNvSpPr>
          <p:nvPr/>
        </p:nvSpPr>
        <p:spPr bwMode="auto">
          <a:xfrm>
            <a:off x="1771650" y="3263900"/>
            <a:ext cx="660400" cy="304800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922" name="Group 2"/>
          <p:cNvGrpSpPr>
            <a:grpSpLocks/>
          </p:cNvGrpSpPr>
          <p:nvPr/>
        </p:nvGrpSpPr>
        <p:grpSpPr bwMode="auto">
          <a:xfrm>
            <a:off x="1908175" y="44450"/>
            <a:ext cx="6062663" cy="5981700"/>
            <a:chOff x="542" y="0"/>
            <a:chExt cx="4479" cy="4312"/>
          </a:xfrm>
        </p:grpSpPr>
        <p:sp>
          <p:nvSpPr>
            <p:cNvPr id="721923" name="Oval 3"/>
            <p:cNvSpPr>
              <a:spLocks noChangeArrowheads="1"/>
            </p:cNvSpPr>
            <p:nvPr/>
          </p:nvSpPr>
          <p:spPr bwMode="auto">
            <a:xfrm>
              <a:off x="1457" y="0"/>
              <a:ext cx="2639" cy="234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1924" name="Oval 4"/>
            <p:cNvSpPr>
              <a:spLocks noChangeArrowheads="1"/>
            </p:cNvSpPr>
            <p:nvPr/>
          </p:nvSpPr>
          <p:spPr bwMode="auto">
            <a:xfrm>
              <a:off x="1713" y="277"/>
              <a:ext cx="2151" cy="1907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1925" name="AutoShape 5"/>
            <p:cNvSpPr>
              <a:spLocks noChangeArrowheads="1"/>
            </p:cNvSpPr>
            <p:nvPr/>
          </p:nvSpPr>
          <p:spPr bwMode="auto">
            <a:xfrm>
              <a:off x="2776" y="1783"/>
              <a:ext cx="2245" cy="147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CC"/>
                </a:gs>
                <a:gs pos="100000">
                  <a:srgbClr val="89FF89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FF8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de-DE" sz="2000" b="1">
                <a:solidFill>
                  <a:schemeClr val="folHlink"/>
                </a:solidFill>
              </a:endParaRPr>
            </a:p>
            <a:p>
              <a:pPr algn="ctr" eaLnBrk="0" hangingPunct="0"/>
              <a:r>
                <a:rPr lang="de-DE" sz="3600" b="1">
                  <a:solidFill>
                    <a:schemeClr val="folHlink"/>
                  </a:solidFill>
                </a:rPr>
                <a:t>Artificial</a:t>
              </a:r>
            </a:p>
            <a:p>
              <a:pPr algn="ctr" eaLnBrk="0" hangingPunct="0"/>
              <a:r>
                <a:rPr lang="de-DE" sz="3600" b="1">
                  <a:solidFill>
                    <a:schemeClr val="folHlink"/>
                  </a:solidFill>
                </a:rPr>
                <a:t>Systems</a:t>
              </a:r>
              <a:endParaRPr lang="de-DE" sz="2000" b="1">
                <a:solidFill>
                  <a:schemeClr val="folHlink"/>
                </a:solidFill>
              </a:endParaRPr>
            </a:p>
            <a:p>
              <a:pPr algn="ctr" eaLnBrk="0" hangingPunct="0"/>
              <a:endParaRPr lang="de-DE" sz="2000" b="1">
                <a:solidFill>
                  <a:schemeClr val="folHlink"/>
                </a:solidFill>
              </a:endParaRPr>
            </a:p>
          </p:txBody>
        </p:sp>
        <p:sp>
          <p:nvSpPr>
            <p:cNvPr id="721926" name="AutoShape 6"/>
            <p:cNvSpPr>
              <a:spLocks noChangeArrowheads="1"/>
            </p:cNvSpPr>
            <p:nvPr/>
          </p:nvSpPr>
          <p:spPr bwMode="auto">
            <a:xfrm>
              <a:off x="542" y="1757"/>
              <a:ext cx="1946" cy="152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CC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de-DE" sz="2000" b="1"/>
            </a:p>
            <a:p>
              <a:pPr algn="ctr" eaLnBrk="0" hangingPunct="0"/>
              <a:r>
                <a:rPr lang="de-DE" sz="3200" b="1"/>
                <a:t>Organisms </a:t>
              </a:r>
            </a:p>
            <a:p>
              <a:pPr algn="ctr" eaLnBrk="0" hangingPunct="0"/>
              <a:r>
                <a:rPr lang="de-DE" sz="3200" b="1"/>
                <a:t>in Bioreactors</a:t>
              </a:r>
              <a:endParaRPr lang="de-DE" sz="3600" b="1"/>
            </a:p>
          </p:txBody>
        </p:sp>
        <p:sp>
          <p:nvSpPr>
            <p:cNvPr id="721927" name="Text Box 7"/>
            <p:cNvSpPr txBox="1">
              <a:spLocks noChangeArrowheads="1"/>
            </p:cNvSpPr>
            <p:nvPr/>
          </p:nvSpPr>
          <p:spPr bwMode="auto">
            <a:xfrm>
              <a:off x="1234" y="804"/>
              <a:ext cx="3129" cy="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de-DE" sz="3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 </a:t>
              </a:r>
              <a:r>
                <a:rPr lang="de-DE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by photosynthesis</a:t>
              </a:r>
            </a:p>
            <a:p>
              <a:pPr algn="ctr" eaLnBrk="0" hangingPunct="0"/>
              <a:r>
                <a:rPr lang="de-DE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Water as substrate</a:t>
              </a:r>
              <a:endParaRPr lang="de-DE" sz="72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21928" name="Text Box 8"/>
            <p:cNvSpPr txBox="1">
              <a:spLocks noChangeArrowheads="1"/>
            </p:cNvSpPr>
            <p:nvPr/>
          </p:nvSpPr>
          <p:spPr bwMode="auto">
            <a:xfrm>
              <a:off x="542" y="3322"/>
              <a:ext cx="2239" cy="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800" b="1">
                  <a:solidFill>
                    <a:schemeClr val="accent2"/>
                  </a:solidFill>
                </a:rPr>
                <a:t>Soon</a:t>
              </a:r>
            </a:p>
            <a:p>
              <a:r>
                <a:rPr lang="sv-SE" sz="2800" b="1">
                  <a:solidFill>
                    <a:schemeClr val="accent2"/>
                  </a:solidFill>
                </a:rPr>
                <a:t>-will work</a:t>
              </a:r>
            </a:p>
            <a:p>
              <a:r>
                <a:rPr lang="sv-SE" sz="2800" b="1">
                  <a:solidFill>
                    <a:schemeClr val="accent2"/>
                  </a:solidFill>
                </a:rPr>
                <a:t>-explored by many</a:t>
              </a:r>
              <a:endParaRPr lang="en-GB" sz="28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970" name="Group 2"/>
          <p:cNvGrpSpPr>
            <a:grpSpLocks/>
          </p:cNvGrpSpPr>
          <p:nvPr/>
        </p:nvGrpSpPr>
        <p:grpSpPr bwMode="auto">
          <a:xfrm>
            <a:off x="1476375" y="0"/>
            <a:ext cx="6065838" cy="6218238"/>
            <a:chOff x="542" y="0"/>
            <a:chExt cx="4479" cy="4606"/>
          </a:xfrm>
        </p:grpSpPr>
        <p:sp>
          <p:nvSpPr>
            <p:cNvPr id="723971" name="Oval 3"/>
            <p:cNvSpPr>
              <a:spLocks noChangeArrowheads="1"/>
            </p:cNvSpPr>
            <p:nvPr/>
          </p:nvSpPr>
          <p:spPr bwMode="auto">
            <a:xfrm>
              <a:off x="1457" y="0"/>
              <a:ext cx="2639" cy="234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3972" name="Oval 4"/>
            <p:cNvSpPr>
              <a:spLocks noChangeArrowheads="1"/>
            </p:cNvSpPr>
            <p:nvPr/>
          </p:nvSpPr>
          <p:spPr bwMode="auto">
            <a:xfrm>
              <a:off x="1713" y="277"/>
              <a:ext cx="2151" cy="1907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3973" name="AutoShape 5"/>
            <p:cNvSpPr>
              <a:spLocks noChangeArrowheads="1"/>
            </p:cNvSpPr>
            <p:nvPr/>
          </p:nvSpPr>
          <p:spPr bwMode="auto">
            <a:xfrm>
              <a:off x="2776" y="1783"/>
              <a:ext cx="2245" cy="147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CC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de-DE" sz="2000" b="1"/>
            </a:p>
            <a:p>
              <a:pPr algn="ctr" eaLnBrk="0" hangingPunct="0"/>
              <a:r>
                <a:rPr lang="de-DE" sz="3600" b="1"/>
                <a:t>Artificial</a:t>
              </a:r>
            </a:p>
            <a:p>
              <a:pPr algn="ctr" eaLnBrk="0" hangingPunct="0"/>
              <a:r>
                <a:rPr lang="de-DE" sz="3600" b="1"/>
                <a:t>Systems</a:t>
              </a:r>
              <a:endParaRPr lang="de-DE" sz="2000" b="1"/>
            </a:p>
            <a:p>
              <a:pPr algn="ctr" eaLnBrk="0" hangingPunct="0"/>
              <a:endParaRPr lang="de-DE" sz="2000" b="1"/>
            </a:p>
          </p:txBody>
        </p:sp>
        <p:sp>
          <p:nvSpPr>
            <p:cNvPr id="723974" name="AutoShape 6"/>
            <p:cNvSpPr>
              <a:spLocks noChangeArrowheads="1"/>
            </p:cNvSpPr>
            <p:nvPr/>
          </p:nvSpPr>
          <p:spPr bwMode="auto">
            <a:xfrm>
              <a:off x="542" y="1757"/>
              <a:ext cx="1946" cy="152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CC"/>
                </a:gs>
                <a:gs pos="100000">
                  <a:srgbClr val="89FF89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9FF8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de-DE" sz="2000" b="1">
                <a:solidFill>
                  <a:schemeClr val="folHlink"/>
                </a:solidFill>
              </a:endParaRPr>
            </a:p>
            <a:p>
              <a:pPr algn="ctr" eaLnBrk="0" hangingPunct="0"/>
              <a:r>
                <a:rPr lang="de-DE" sz="3200" b="1">
                  <a:solidFill>
                    <a:schemeClr val="folHlink"/>
                  </a:solidFill>
                </a:rPr>
                <a:t>Bioreactors</a:t>
              </a:r>
              <a:endParaRPr lang="de-DE" sz="3600" b="1">
                <a:solidFill>
                  <a:schemeClr val="folHlink"/>
                </a:solidFill>
              </a:endParaRPr>
            </a:p>
          </p:txBody>
        </p:sp>
        <p:sp>
          <p:nvSpPr>
            <p:cNvPr id="723975" name="Text Box 7"/>
            <p:cNvSpPr txBox="1">
              <a:spLocks noChangeArrowheads="1"/>
            </p:cNvSpPr>
            <p:nvPr/>
          </p:nvSpPr>
          <p:spPr bwMode="auto">
            <a:xfrm>
              <a:off x="1235" y="804"/>
              <a:ext cx="3127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de-DE" sz="36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 </a:t>
              </a:r>
              <a:r>
                <a:rPr lang="de-DE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by photosynthesis</a:t>
              </a:r>
            </a:p>
            <a:p>
              <a:pPr algn="ctr" eaLnBrk="0" hangingPunct="0"/>
              <a:r>
                <a:rPr lang="de-DE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Water as substrate</a:t>
              </a:r>
              <a:endParaRPr lang="de-DE" sz="72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23976" name="Text Box 8"/>
            <p:cNvSpPr txBox="1">
              <a:spLocks noChangeArrowheads="1"/>
            </p:cNvSpPr>
            <p:nvPr/>
          </p:nvSpPr>
          <p:spPr bwMode="auto">
            <a:xfrm>
              <a:off x="542" y="3322"/>
              <a:ext cx="2238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800" b="1">
                  <a:solidFill>
                    <a:srgbClr val="8B8BE5"/>
                  </a:solidFill>
                </a:rPr>
                <a:t>Soon</a:t>
              </a:r>
            </a:p>
            <a:p>
              <a:r>
                <a:rPr lang="sv-SE" sz="2800" b="1">
                  <a:solidFill>
                    <a:srgbClr val="8B8BE5"/>
                  </a:solidFill>
                </a:rPr>
                <a:t>-will work</a:t>
              </a:r>
            </a:p>
            <a:p>
              <a:r>
                <a:rPr lang="sv-SE" sz="2800" b="1">
                  <a:solidFill>
                    <a:srgbClr val="8B8BE5"/>
                  </a:solidFill>
                </a:rPr>
                <a:t>-explored by many</a:t>
              </a:r>
              <a:endParaRPr lang="en-GB" sz="2800" b="1">
                <a:solidFill>
                  <a:srgbClr val="8B8BE5"/>
                </a:solidFill>
              </a:endParaRPr>
            </a:p>
          </p:txBody>
        </p:sp>
        <p:sp>
          <p:nvSpPr>
            <p:cNvPr id="723977" name="Text Box 9"/>
            <p:cNvSpPr txBox="1">
              <a:spLocks noChangeArrowheads="1"/>
            </p:cNvSpPr>
            <p:nvPr/>
          </p:nvSpPr>
          <p:spPr bwMode="auto">
            <a:xfrm>
              <a:off x="2756" y="3273"/>
              <a:ext cx="2019" cy="1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sz="2800" b="1">
                  <a:solidFill>
                    <a:schemeClr val="accent2"/>
                  </a:solidFill>
                </a:rPr>
                <a:t>Long term</a:t>
              </a:r>
            </a:p>
            <a:p>
              <a:r>
                <a:rPr lang="sv-SE" sz="2800" b="1">
                  <a:solidFill>
                    <a:schemeClr val="accent2"/>
                  </a:solidFill>
                </a:rPr>
                <a:t>- big potential</a:t>
              </a:r>
            </a:p>
            <a:p>
              <a:r>
                <a:rPr lang="sv-SE" sz="2800" b="1">
                  <a:solidFill>
                    <a:schemeClr val="accent2"/>
                  </a:solidFill>
                </a:rPr>
                <a:t>- more unproven</a:t>
              </a:r>
            </a:p>
            <a:p>
              <a:endParaRPr lang="en-GB" sz="2800" b="1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594" name="Rectangle 13"/>
          <p:cNvSpPr>
            <a:spLocks noChangeArrowheads="1"/>
          </p:cNvSpPr>
          <p:nvPr/>
        </p:nvSpPr>
        <p:spPr bwMode="auto">
          <a:xfrm>
            <a:off x="446088" y="3971925"/>
            <a:ext cx="5408612" cy="3714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2030595" name="Text Box 2"/>
          <p:cNvSpPr txBox="1">
            <a:spLocks noChangeArrowheads="1"/>
          </p:cNvSpPr>
          <p:nvPr/>
        </p:nvSpPr>
        <p:spPr bwMode="auto">
          <a:xfrm>
            <a:off x="2784475" y="6257925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 b="1">
                <a:ea typeface="MS PGothic" pitchFamily="34" charset="-128"/>
                <a:cs typeface="Arial" pitchFamily="34" charset="0"/>
              </a:rPr>
              <a:t>TW</a:t>
            </a:r>
          </a:p>
        </p:txBody>
      </p:sp>
      <p:sp>
        <p:nvSpPr>
          <p:cNvPr id="836613" name="Text Box 5"/>
          <p:cNvSpPr txBox="1">
            <a:spLocks noChangeArrowheads="1"/>
          </p:cNvSpPr>
          <p:nvPr/>
        </p:nvSpPr>
        <p:spPr bwMode="auto">
          <a:xfrm>
            <a:off x="6240463" y="4017963"/>
            <a:ext cx="6413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 b="1">
                <a:latin typeface="+mn-lt"/>
                <a:cs typeface="Arial" pitchFamily="34" charset="0"/>
              </a:rPr>
              <a:t>2050</a:t>
            </a:r>
          </a:p>
        </p:txBody>
      </p:sp>
      <p:grpSp>
        <p:nvGrpSpPr>
          <p:cNvPr id="2030597" name="Group 14"/>
          <p:cNvGrpSpPr>
            <a:grpSpLocks/>
          </p:cNvGrpSpPr>
          <p:nvPr/>
        </p:nvGrpSpPr>
        <p:grpSpPr bwMode="auto">
          <a:xfrm>
            <a:off x="314325" y="6072188"/>
            <a:ext cx="7469188" cy="347662"/>
            <a:chOff x="385" y="3825"/>
            <a:chExt cx="4705" cy="219"/>
          </a:xfrm>
        </p:grpSpPr>
        <p:sp>
          <p:nvSpPr>
            <p:cNvPr id="2030598" name="Line 15"/>
            <p:cNvSpPr>
              <a:spLocks noChangeShapeType="1"/>
            </p:cNvSpPr>
            <p:nvPr/>
          </p:nvSpPr>
          <p:spPr bwMode="auto">
            <a:xfrm>
              <a:off x="470" y="3861"/>
              <a:ext cx="46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599" name="Line 16"/>
            <p:cNvSpPr>
              <a:spLocks noChangeShapeType="1"/>
            </p:cNvSpPr>
            <p:nvPr/>
          </p:nvSpPr>
          <p:spPr bwMode="auto">
            <a:xfrm>
              <a:off x="1604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600" name="Line 17"/>
            <p:cNvSpPr>
              <a:spLocks noChangeShapeType="1"/>
            </p:cNvSpPr>
            <p:nvPr/>
          </p:nvSpPr>
          <p:spPr bwMode="auto">
            <a:xfrm>
              <a:off x="2743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601" name="Line 18"/>
            <p:cNvSpPr>
              <a:spLocks noChangeShapeType="1"/>
            </p:cNvSpPr>
            <p:nvPr/>
          </p:nvSpPr>
          <p:spPr bwMode="auto">
            <a:xfrm>
              <a:off x="3877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602" name="Line 19"/>
            <p:cNvSpPr>
              <a:spLocks noChangeShapeType="1"/>
            </p:cNvSpPr>
            <p:nvPr/>
          </p:nvSpPr>
          <p:spPr bwMode="auto">
            <a:xfrm>
              <a:off x="470" y="3833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30603" name="Text Box 20"/>
            <p:cNvSpPr txBox="1">
              <a:spLocks noChangeArrowheads="1"/>
            </p:cNvSpPr>
            <p:nvPr/>
          </p:nvSpPr>
          <p:spPr bwMode="auto">
            <a:xfrm>
              <a:off x="385" y="3830"/>
              <a:ext cx="1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2030604" name="Text Box 21"/>
            <p:cNvSpPr txBox="1">
              <a:spLocks noChangeArrowheads="1"/>
            </p:cNvSpPr>
            <p:nvPr/>
          </p:nvSpPr>
          <p:spPr bwMode="auto">
            <a:xfrm>
              <a:off x="1479" y="3828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10</a:t>
              </a:r>
            </a:p>
          </p:txBody>
        </p:sp>
        <p:sp>
          <p:nvSpPr>
            <p:cNvPr id="2030605" name="Text Box 22"/>
            <p:cNvSpPr txBox="1">
              <a:spLocks noChangeArrowheads="1"/>
            </p:cNvSpPr>
            <p:nvPr/>
          </p:nvSpPr>
          <p:spPr bwMode="auto">
            <a:xfrm>
              <a:off x="2617" y="3825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20</a:t>
              </a:r>
            </a:p>
          </p:txBody>
        </p:sp>
        <p:sp>
          <p:nvSpPr>
            <p:cNvPr id="2030606" name="Text Box 23"/>
            <p:cNvSpPr txBox="1">
              <a:spLocks noChangeArrowheads="1"/>
            </p:cNvSpPr>
            <p:nvPr/>
          </p:nvSpPr>
          <p:spPr bwMode="auto">
            <a:xfrm>
              <a:off x="3740" y="383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v-SE" sz="1600">
                  <a:ea typeface="MS PGothic" pitchFamily="34" charset="-128"/>
                  <a:cs typeface="Arial" pitchFamily="34" charset="0"/>
                </a:rPr>
                <a:t>30</a:t>
              </a:r>
            </a:p>
          </p:txBody>
        </p:sp>
      </p:grpSp>
      <p:sp>
        <p:nvSpPr>
          <p:cNvPr id="836642" name="Text Box 34"/>
          <p:cNvSpPr txBox="1">
            <a:spLocks noChangeArrowheads="1"/>
          </p:cNvSpPr>
          <p:nvPr/>
        </p:nvSpPr>
        <p:spPr bwMode="auto">
          <a:xfrm>
            <a:off x="2724150" y="431800"/>
            <a:ext cx="4349750" cy="64135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sv-SE" sz="3600" b="1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global concept</a:t>
            </a:r>
          </a:p>
        </p:txBody>
      </p:sp>
      <p:sp>
        <p:nvSpPr>
          <p:cNvPr id="2030608" name="Line 38"/>
          <p:cNvSpPr>
            <a:spLocks noChangeShapeType="1"/>
          </p:cNvSpPr>
          <p:nvPr/>
        </p:nvSpPr>
        <p:spPr bwMode="auto">
          <a:xfrm>
            <a:off x="427038" y="1706563"/>
            <a:ext cx="19050" cy="436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96913" y="2212975"/>
            <a:ext cx="8258175" cy="94615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50800"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2800" b="1" dirty="0">
                <a:solidFill>
                  <a:srgbClr val="FF0000"/>
                </a:solidFill>
              </a:rPr>
              <a:t>Note! </a:t>
            </a:r>
            <a:r>
              <a:rPr lang="sv-SE" sz="2800" b="1" dirty="0" err="1">
                <a:solidFill>
                  <a:srgbClr val="FF0000"/>
                </a:solidFill>
              </a:rPr>
              <a:t>This</a:t>
            </a:r>
            <a:r>
              <a:rPr lang="sv-SE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 err="1">
                <a:solidFill>
                  <a:srgbClr val="FF0000"/>
                </a:solidFill>
              </a:rPr>
              <a:t>comes</a:t>
            </a:r>
            <a:r>
              <a:rPr lang="sv-SE" sz="2800" b="1" dirty="0">
                <a:solidFill>
                  <a:srgbClr val="FF0000"/>
                </a:solidFill>
              </a:rPr>
              <a:t> from </a:t>
            </a:r>
            <a:r>
              <a:rPr lang="sv-SE" sz="2800" b="1" dirty="0" err="1">
                <a:solidFill>
                  <a:srgbClr val="FF0000"/>
                </a:solidFill>
              </a:rPr>
              <a:t>people</a:t>
            </a:r>
            <a:r>
              <a:rPr lang="sv-SE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 err="1">
                <a:solidFill>
                  <a:srgbClr val="FF0000"/>
                </a:solidFill>
              </a:rPr>
              <a:t>that</a:t>
            </a:r>
            <a:r>
              <a:rPr lang="sv-SE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 err="1">
                <a:solidFill>
                  <a:srgbClr val="FF0000"/>
                </a:solidFill>
              </a:rPr>
              <a:t>don´t</a:t>
            </a:r>
            <a:r>
              <a:rPr lang="sv-SE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 err="1">
                <a:solidFill>
                  <a:srgbClr val="FF0000"/>
                </a:solidFill>
              </a:rPr>
              <a:t>use</a:t>
            </a:r>
            <a:r>
              <a:rPr lang="sv-SE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 err="1">
                <a:solidFill>
                  <a:srgbClr val="FF0000"/>
                </a:solidFill>
              </a:rPr>
              <a:t>energy</a:t>
            </a:r>
            <a:endParaRPr lang="sv-SE" sz="2800" b="1" dirty="0">
              <a:solidFill>
                <a:srgbClr val="FF0000"/>
              </a:solidFill>
            </a:endParaRPr>
          </a:p>
          <a:p>
            <a:r>
              <a:rPr lang="sv-SE" sz="2800" b="1" dirty="0" err="1">
                <a:solidFill>
                  <a:srgbClr val="FF0000"/>
                </a:solidFill>
              </a:rPr>
              <a:t>today</a:t>
            </a:r>
            <a:r>
              <a:rPr lang="sv-SE" sz="2800" b="1" dirty="0">
                <a:solidFill>
                  <a:srgbClr val="FF0000"/>
                </a:solidFill>
              </a:rPr>
              <a:t>. </a:t>
            </a:r>
            <a:r>
              <a:rPr lang="sv-SE" sz="2800" b="1" dirty="0" err="1">
                <a:solidFill>
                  <a:srgbClr val="FF0000"/>
                </a:solidFill>
              </a:rPr>
              <a:t>They</a:t>
            </a:r>
            <a:r>
              <a:rPr lang="sv-SE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 err="1">
                <a:solidFill>
                  <a:srgbClr val="FF0000"/>
                </a:solidFill>
              </a:rPr>
              <a:t>can</a:t>
            </a:r>
            <a:r>
              <a:rPr lang="sv-SE" sz="2800" b="1" dirty="0">
                <a:solidFill>
                  <a:srgbClr val="FF0000"/>
                </a:solidFill>
              </a:rPr>
              <a:t> not </a:t>
            </a:r>
            <a:r>
              <a:rPr lang="sv-SE" sz="2800" b="1" dirty="0" err="1">
                <a:solidFill>
                  <a:srgbClr val="FF0000"/>
                </a:solidFill>
              </a:rPr>
              <a:t>solve</a:t>
            </a:r>
            <a:r>
              <a:rPr lang="sv-SE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 err="1">
                <a:solidFill>
                  <a:srgbClr val="FF0000"/>
                </a:solidFill>
              </a:rPr>
              <a:t>this</a:t>
            </a:r>
            <a:r>
              <a:rPr lang="sv-SE" sz="2800" b="1" dirty="0">
                <a:solidFill>
                  <a:srgbClr val="FF0000"/>
                </a:solidFill>
              </a:rPr>
              <a:t> by </a:t>
            </a:r>
            <a:r>
              <a:rPr lang="sv-SE" sz="2800" b="1" dirty="0" err="1">
                <a:solidFill>
                  <a:srgbClr val="FF0000"/>
                </a:solidFill>
              </a:rPr>
              <a:t>saving</a:t>
            </a:r>
            <a:r>
              <a:rPr lang="sv-SE" sz="2800" b="1" dirty="0">
                <a:solidFill>
                  <a:srgbClr val="FF0000"/>
                </a:solidFill>
              </a:rPr>
              <a:t> </a:t>
            </a:r>
            <a:r>
              <a:rPr lang="sv-SE" sz="2800" b="1" dirty="0" err="1">
                <a:solidFill>
                  <a:srgbClr val="FF0000"/>
                </a:solidFill>
              </a:rPr>
              <a:t>energy</a:t>
            </a:r>
            <a:r>
              <a:rPr lang="sv-SE" sz="2800" b="1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2030610" name="Line 16"/>
          <p:cNvSpPr>
            <a:spLocks noChangeShapeType="1"/>
          </p:cNvSpPr>
          <p:nvPr/>
        </p:nvSpPr>
        <p:spPr bwMode="auto">
          <a:xfrm>
            <a:off x="7678738" y="6080125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30611" name="Text Box 21"/>
          <p:cNvSpPr txBox="1">
            <a:spLocks noChangeArrowheads="1"/>
          </p:cNvSpPr>
          <p:nvPr/>
        </p:nvSpPr>
        <p:spPr bwMode="auto">
          <a:xfrm>
            <a:off x="7496175" y="6081713"/>
            <a:ext cx="3889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ea typeface="MS PGothic" pitchFamily="34" charset="-128"/>
                <a:cs typeface="Arial" pitchFamily="34" charset="0"/>
              </a:rPr>
              <a:t>40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924300" y="5256213"/>
            <a:ext cx="1298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 b="1" dirty="0" smtClean="0">
                <a:latin typeface="+mn-lt"/>
                <a:cs typeface="Arial" pitchFamily="34" charset="0"/>
              </a:rPr>
              <a:t>2011: 17 </a:t>
            </a:r>
            <a:r>
              <a:rPr lang="sv-SE" sz="1600" b="1" dirty="0">
                <a:latin typeface="+mn-lt"/>
                <a:cs typeface="Arial" pitchFamily="34" charset="0"/>
              </a:rPr>
              <a:t>TW</a:t>
            </a:r>
          </a:p>
        </p:txBody>
      </p:sp>
      <p:sp>
        <p:nvSpPr>
          <p:cNvPr id="2030616" name="AutoShape 5"/>
          <p:cNvSpPr>
            <a:spLocks/>
          </p:cNvSpPr>
          <p:nvPr/>
        </p:nvSpPr>
        <p:spPr bwMode="auto">
          <a:xfrm rot="-5400000">
            <a:off x="1550988" y="4530725"/>
            <a:ext cx="88900" cy="2305050"/>
          </a:xfrm>
          <a:prstGeom prst="leftBrace">
            <a:avLst>
              <a:gd name="adj1" fmla="val 1858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341438" y="5681663"/>
            <a:ext cx="5953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>
                <a:latin typeface="+mn-lt"/>
                <a:cs typeface="Arial" pitchFamily="34" charset="0"/>
              </a:rPr>
              <a:t>80%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451606" y="5159375"/>
            <a:ext cx="2304000" cy="3714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456369" y="3968750"/>
            <a:ext cx="2304000" cy="3714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230313" y="5146675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1201738" y="3983038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2030629" name="Line 37"/>
          <p:cNvSpPr>
            <a:spLocks noChangeShapeType="1"/>
          </p:cNvSpPr>
          <p:nvPr/>
        </p:nvSpPr>
        <p:spPr bwMode="auto">
          <a:xfrm flipH="1">
            <a:off x="4267200" y="3197225"/>
            <a:ext cx="814388" cy="749300"/>
          </a:xfrm>
          <a:prstGeom prst="line">
            <a:avLst/>
          </a:prstGeom>
          <a:noFill/>
          <a:ln w="76200" cmpd="tri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2986273" y="5172631"/>
            <a:ext cx="288000" cy="360363"/>
          </a:xfrm>
          <a:prstGeom prst="rect">
            <a:avLst/>
          </a:prstGeom>
          <a:gradFill>
            <a:gsLst>
              <a:gs pos="0">
                <a:srgbClr val="7B983A"/>
              </a:gs>
              <a:gs pos="80000">
                <a:srgbClr val="97BA4A"/>
              </a:gs>
              <a:gs pos="100000">
                <a:srgbClr val="B9D185"/>
              </a:gs>
            </a:gsLst>
          </a:gra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2758824" y="5169189"/>
            <a:ext cx="1656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2921473" y="5168633"/>
            <a:ext cx="648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277294" y="5173396"/>
            <a:ext cx="432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7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Text Box 2"/>
          <p:cNvSpPr txBox="1">
            <a:spLocks noChangeArrowheads="1"/>
          </p:cNvSpPr>
          <p:nvPr/>
        </p:nvSpPr>
        <p:spPr bwMode="auto">
          <a:xfrm>
            <a:off x="114300" y="153988"/>
            <a:ext cx="89789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v-SE" dirty="0" err="1">
                <a:solidFill>
                  <a:srgbClr val="FF2B01"/>
                </a:solidFill>
                <a:latin typeface="+mj-lt"/>
              </a:rPr>
              <a:t>Renewable</a:t>
            </a:r>
            <a:r>
              <a:rPr lang="sv-SE" dirty="0">
                <a:solidFill>
                  <a:srgbClr val="FF2B01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rgbClr val="FF2B01"/>
                </a:solidFill>
                <a:latin typeface="+mj-lt"/>
              </a:rPr>
              <a:t>technologies</a:t>
            </a:r>
            <a:r>
              <a:rPr lang="sv-SE" dirty="0" smtClean="0">
                <a:solidFill>
                  <a:srgbClr val="FF2B01"/>
                </a:solidFill>
                <a:latin typeface="+mj-lt"/>
              </a:rPr>
              <a:t> (Sims et al, IPCC 2007)   </a:t>
            </a:r>
            <a:r>
              <a:rPr lang="sv-SE" sz="2800" b="1" dirty="0" err="1" smtClean="0">
                <a:solidFill>
                  <a:srgbClr val="E21EBD"/>
                </a:solidFill>
                <a:latin typeface="+mj-lt"/>
              </a:rPr>
              <a:t>Electricity</a:t>
            </a:r>
            <a:endParaRPr lang="sv-SE" sz="2800" b="1" dirty="0" smtClean="0">
              <a:solidFill>
                <a:srgbClr val="E21EBD"/>
              </a:solidFill>
              <a:latin typeface="+mj-lt"/>
            </a:endParaRPr>
          </a:p>
          <a:p>
            <a:endParaRPr lang="sv-SE" sz="1800" dirty="0">
              <a:latin typeface="+mj-lt"/>
            </a:endParaRPr>
          </a:p>
          <a:p>
            <a:r>
              <a:rPr lang="sv-SE" sz="1800" dirty="0" err="1">
                <a:solidFill>
                  <a:schemeClr val="accent2"/>
                </a:solidFill>
                <a:latin typeface="+mj-lt"/>
              </a:rPr>
              <a:t>Technologically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mature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with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markets</a:t>
            </a:r>
            <a:r>
              <a:rPr lang="sv-SE" sz="1800" dirty="0">
                <a:latin typeface="+mj-lt"/>
              </a:rPr>
              <a:t>		</a:t>
            </a:r>
            <a:r>
              <a:rPr lang="sv-SE" sz="1800" dirty="0" smtClean="0">
                <a:latin typeface="+mj-lt"/>
              </a:rPr>
              <a:t>	</a:t>
            </a:r>
            <a:r>
              <a:rPr lang="sv-SE" sz="1800" b="1" dirty="0" err="1" smtClean="0">
                <a:solidFill>
                  <a:srgbClr val="E21EBD"/>
                </a:solidFill>
                <a:latin typeface="+mj-lt"/>
              </a:rPr>
              <a:t>hydroelectric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geothermal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;</a:t>
            </a:r>
          </a:p>
          <a:p>
            <a:r>
              <a:rPr lang="sv-SE" sz="1800" dirty="0">
                <a:solidFill>
                  <a:schemeClr val="accent2"/>
                </a:solidFill>
                <a:latin typeface="+mj-lt"/>
              </a:rPr>
              <a:t>in at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least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some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countries</a:t>
            </a:r>
            <a:r>
              <a:rPr lang="sv-SE" sz="1800" dirty="0">
                <a:latin typeface="+mj-lt"/>
              </a:rPr>
              <a:t>				</a:t>
            </a:r>
            <a:r>
              <a:rPr lang="sv-S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woody</a:t>
            </a: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biomass</a:t>
            </a: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onshore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wind</a:t>
            </a:r>
            <a:endParaRPr lang="sv-SE" sz="1800" b="1" dirty="0">
              <a:solidFill>
                <a:srgbClr val="E21EBD"/>
              </a:solidFill>
              <a:latin typeface="+mj-lt"/>
            </a:endParaRPr>
          </a:p>
          <a:p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				</a:t>
            </a:r>
            <a:r>
              <a:rPr lang="sv-S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landfill</a:t>
            </a: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gas; </a:t>
            </a:r>
            <a:r>
              <a:rPr lang="sv-S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bioethanol</a:t>
            </a: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silicon</a:t>
            </a:r>
            <a:endParaRPr lang="sv-SE" sz="1800" b="1" dirty="0">
              <a:solidFill>
                <a:srgbClr val="E21EBD"/>
              </a:solidFill>
              <a:latin typeface="+mj-lt"/>
            </a:endParaRPr>
          </a:p>
          <a:p>
            <a:r>
              <a:rPr lang="sv-SE" sz="1800" b="1" dirty="0">
                <a:solidFill>
                  <a:srgbClr val="E21EBD"/>
                </a:solidFill>
                <a:latin typeface="+mj-lt"/>
              </a:rPr>
              <a:t>						solar cells.....</a:t>
            </a:r>
          </a:p>
          <a:p>
            <a:endParaRPr lang="sv-SE" sz="1800" dirty="0">
              <a:solidFill>
                <a:srgbClr val="FF3399"/>
              </a:solidFill>
              <a:latin typeface="+mj-lt"/>
            </a:endParaRPr>
          </a:p>
          <a:p>
            <a:r>
              <a:rPr lang="sv-SE" sz="1800" dirty="0" err="1">
                <a:solidFill>
                  <a:schemeClr val="accent2"/>
                </a:solidFill>
                <a:latin typeface="+mj-lt"/>
              </a:rPr>
              <a:t>Technologically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mature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with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small, new</a:t>
            </a:r>
            <a:r>
              <a:rPr lang="sv-SE" sz="1800" dirty="0">
                <a:latin typeface="+mj-lt"/>
              </a:rPr>
              <a:t>		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solid </a:t>
            </a:r>
            <a:r>
              <a:rPr lang="sv-S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waste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energy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in </a:t>
            </a:r>
            <a:r>
              <a:rPr lang="sv-S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towns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;</a:t>
            </a:r>
          </a:p>
          <a:p>
            <a:r>
              <a:rPr lang="sv-SE" sz="1800" dirty="0">
                <a:solidFill>
                  <a:schemeClr val="accent2"/>
                </a:solidFill>
                <a:latin typeface="+mj-lt"/>
              </a:rPr>
              <a:t>markets in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few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countries</a:t>
            </a:r>
            <a:r>
              <a:rPr lang="sv-SE" sz="1800" dirty="0">
                <a:latin typeface="+mj-lt"/>
              </a:rPr>
              <a:t>				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biodiesel</a:t>
            </a:r>
            <a:r>
              <a:rPr lang="sv-SE" sz="1800" dirty="0">
                <a:latin typeface="+mj-lt"/>
              </a:rPr>
              <a:t>; 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offshore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wind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; heat</a:t>
            </a:r>
          </a:p>
          <a:p>
            <a:r>
              <a:rPr lang="sv-SE" sz="1800" b="1" dirty="0">
                <a:solidFill>
                  <a:srgbClr val="E21EBD"/>
                </a:solidFill>
                <a:latin typeface="+mj-lt"/>
              </a:rPr>
              <a:t>						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concentrating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 solar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dishes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...</a:t>
            </a:r>
          </a:p>
          <a:p>
            <a:endParaRPr lang="sv-SE" sz="1800" dirty="0">
              <a:latin typeface="+mj-lt"/>
            </a:endParaRPr>
          </a:p>
          <a:p>
            <a:r>
              <a:rPr lang="sv-SE" sz="1800" dirty="0">
                <a:solidFill>
                  <a:schemeClr val="accent2"/>
                </a:solidFill>
                <a:latin typeface="+mj-lt"/>
              </a:rPr>
              <a:t>Under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technological</a:t>
            </a:r>
            <a:r>
              <a:rPr lang="sv-SE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development</a:t>
            </a:r>
            <a:r>
              <a:rPr lang="sv-SE" sz="1800" dirty="0">
                <a:latin typeface="+mj-lt"/>
              </a:rPr>
              <a:t>			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thin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 film PV;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tidal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change</a:t>
            </a:r>
            <a:r>
              <a:rPr lang="sv-SE" sz="1800" b="1" dirty="0">
                <a:solidFill>
                  <a:srgbClr val="E21EBD"/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E21EBD"/>
                </a:solidFill>
                <a:latin typeface="+mj-lt"/>
              </a:rPr>
              <a:t>wave</a:t>
            </a:r>
            <a:endParaRPr lang="sv-SE" sz="1800" b="1" dirty="0">
              <a:solidFill>
                <a:srgbClr val="E21EBD"/>
              </a:solidFill>
              <a:latin typeface="+mj-lt"/>
            </a:endParaRPr>
          </a:p>
          <a:p>
            <a:r>
              <a:rPr lang="sv-SE" sz="1800" dirty="0">
                <a:solidFill>
                  <a:schemeClr val="accent2"/>
                </a:solidFill>
                <a:latin typeface="+mj-lt"/>
              </a:rPr>
              <a:t>demonstration plants, </a:t>
            </a:r>
            <a:r>
              <a:rPr lang="sv-SE" sz="1800" dirty="0" err="1">
                <a:solidFill>
                  <a:schemeClr val="accent2"/>
                </a:solidFill>
                <a:latin typeface="+mj-lt"/>
              </a:rPr>
              <a:t>upcoming</a:t>
            </a:r>
            <a:r>
              <a:rPr lang="sv-SE" sz="1800" dirty="0">
                <a:latin typeface="+mj-lt"/>
              </a:rPr>
              <a:t>			</a:t>
            </a:r>
            <a:r>
              <a:rPr lang="sv-S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biomass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sv-S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gasification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; pyro-</a:t>
            </a:r>
          </a:p>
          <a:p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					</a:t>
            </a:r>
            <a:r>
              <a:rPr lang="sv-S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lysis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; </a:t>
            </a:r>
            <a:r>
              <a:rPr lang="sv-S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bioethanol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from </a:t>
            </a:r>
            <a:r>
              <a:rPr lang="sv-S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ligno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</a:t>
            </a:r>
          </a:p>
          <a:p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					</a:t>
            </a:r>
            <a:r>
              <a:rPr lang="sv-SE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cellulose</a:t>
            </a:r>
            <a:r>
              <a:rPr lang="sv-S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; </a:t>
            </a:r>
            <a:r>
              <a:rPr lang="sv-SE" sz="1800" b="1" dirty="0" err="1">
                <a:solidFill>
                  <a:srgbClr val="FF3399"/>
                </a:solidFill>
                <a:latin typeface="+mj-lt"/>
              </a:rPr>
              <a:t>thermal</a:t>
            </a:r>
            <a:r>
              <a:rPr lang="sv-SE" sz="1800" b="1" dirty="0">
                <a:solidFill>
                  <a:srgbClr val="FF3399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srgbClr val="FF3399"/>
                </a:solidFill>
                <a:latin typeface="+mj-lt"/>
              </a:rPr>
              <a:t>towers</a:t>
            </a:r>
            <a:r>
              <a:rPr lang="sv-SE" sz="1800" dirty="0">
                <a:latin typeface="+mj-lt"/>
              </a:rPr>
              <a:t>.......</a:t>
            </a:r>
          </a:p>
          <a:p>
            <a:endParaRPr lang="sv-SE" sz="1800" dirty="0">
              <a:latin typeface="+mj-lt"/>
            </a:endParaRPr>
          </a:p>
          <a:p>
            <a:r>
              <a:rPr lang="sv-SE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		</a:t>
            </a:r>
            <a:r>
              <a:rPr lang="sv-SE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	</a:t>
            </a:r>
            <a:endParaRPr lang="sv-SE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4437063"/>
            <a:ext cx="4217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3200" b="1" dirty="0" err="1" smtClean="0"/>
              <a:t>Many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give</a:t>
            </a:r>
            <a:r>
              <a:rPr lang="sv-SE" sz="3200" b="1" dirty="0" smtClean="0"/>
              <a:t> </a:t>
            </a:r>
            <a:r>
              <a:rPr lang="sv-SE" sz="3200" b="1" dirty="0" err="1">
                <a:solidFill>
                  <a:srgbClr val="FF33CC"/>
                </a:solidFill>
              </a:rPr>
              <a:t>electricity</a:t>
            </a:r>
            <a:endParaRPr lang="sv-SE" sz="32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890" name="Line 6"/>
          <p:cNvSpPr>
            <a:spLocks noChangeShapeType="1"/>
          </p:cNvSpPr>
          <p:nvPr/>
        </p:nvSpPr>
        <p:spPr bwMode="auto">
          <a:xfrm>
            <a:off x="746125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2" name="Line 14"/>
          <p:cNvSpPr>
            <a:spLocks noChangeShapeType="1"/>
          </p:cNvSpPr>
          <p:nvPr/>
        </p:nvSpPr>
        <p:spPr bwMode="auto">
          <a:xfrm>
            <a:off x="723900" y="971550"/>
            <a:ext cx="19050" cy="509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3" name="Text Box 2"/>
          <p:cNvSpPr txBox="1">
            <a:spLocks noChangeArrowheads="1"/>
          </p:cNvSpPr>
          <p:nvPr/>
        </p:nvSpPr>
        <p:spPr bwMode="auto">
          <a:xfrm>
            <a:off x="4219575" y="6162675"/>
            <a:ext cx="59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800" b="1">
                <a:ea typeface="MS PGothic" pitchFamily="34" charset="-128"/>
                <a:cs typeface="Arial" pitchFamily="34" charset="0"/>
              </a:rPr>
              <a:t>TW</a:t>
            </a:r>
          </a:p>
        </p:txBody>
      </p:sp>
      <p:sp>
        <p:nvSpPr>
          <p:cNvPr id="2725894" name="Line 14"/>
          <p:cNvSpPr>
            <a:spLocks noChangeShapeType="1"/>
          </p:cNvSpPr>
          <p:nvPr/>
        </p:nvSpPr>
        <p:spPr bwMode="auto">
          <a:xfrm>
            <a:off x="754063" y="6129338"/>
            <a:ext cx="719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5" name="Line 15"/>
          <p:cNvSpPr>
            <a:spLocks noChangeShapeType="1"/>
          </p:cNvSpPr>
          <p:nvPr/>
        </p:nvSpPr>
        <p:spPr bwMode="auto">
          <a:xfrm>
            <a:off x="3363913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6" name="Line 16"/>
          <p:cNvSpPr>
            <a:spLocks noChangeShapeType="1"/>
          </p:cNvSpPr>
          <p:nvPr/>
        </p:nvSpPr>
        <p:spPr bwMode="auto">
          <a:xfrm>
            <a:off x="5981700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7" name="Line 18"/>
          <p:cNvSpPr>
            <a:spLocks noChangeShapeType="1"/>
          </p:cNvSpPr>
          <p:nvPr/>
        </p:nvSpPr>
        <p:spPr bwMode="auto">
          <a:xfrm>
            <a:off x="754063" y="6084888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725898" name="Text Box 20"/>
          <p:cNvSpPr txBox="1">
            <a:spLocks noChangeArrowheads="1"/>
          </p:cNvSpPr>
          <p:nvPr/>
        </p:nvSpPr>
        <p:spPr bwMode="auto">
          <a:xfrm>
            <a:off x="3148013" y="6137275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ea typeface="MS PGothic" pitchFamily="34" charset="-128"/>
                <a:cs typeface="Arial" pitchFamily="34" charset="0"/>
              </a:rPr>
              <a:t>10</a:t>
            </a:r>
          </a:p>
        </p:txBody>
      </p:sp>
      <p:sp>
        <p:nvSpPr>
          <p:cNvPr id="2725899" name="Text Box 21"/>
          <p:cNvSpPr txBox="1">
            <a:spLocks noChangeArrowheads="1"/>
          </p:cNvSpPr>
          <p:nvPr/>
        </p:nvSpPr>
        <p:spPr bwMode="auto">
          <a:xfrm>
            <a:off x="5761038" y="6138863"/>
            <a:ext cx="441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sz="1600">
                <a:ea typeface="MS PGothic" pitchFamily="34" charset="-128"/>
                <a:cs typeface="Arial" pitchFamily="34" charset="0"/>
              </a:rPr>
              <a:t>20</a:t>
            </a:r>
          </a:p>
        </p:txBody>
      </p:sp>
      <p:sp>
        <p:nvSpPr>
          <p:cNvPr id="2725918" name="Text Box 30"/>
          <p:cNvSpPr txBox="1">
            <a:spLocks noChangeArrowheads="1"/>
          </p:cNvSpPr>
          <p:nvPr/>
        </p:nvSpPr>
        <p:spPr bwMode="auto">
          <a:xfrm>
            <a:off x="1394705" y="157976"/>
            <a:ext cx="5634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sv-SE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is not </a:t>
            </a:r>
            <a:r>
              <a:rPr lang="sv-SE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</a:t>
            </a:r>
            <a:endParaRPr lang="sv-SE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4926013" y="5108927"/>
            <a:ext cx="3027362" cy="46166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2011; </a:t>
            </a:r>
            <a:r>
              <a:rPr lang="en-US" b="1" dirty="0" err="1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ca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17 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  <a:cs typeface="Arial" pitchFamily="34" charset="0"/>
              </a:rPr>
              <a:t>TW years</a:t>
            </a:r>
            <a:endParaRPr lang="sv-SE" b="1" dirty="0">
              <a:solidFill>
                <a:srgbClr val="FF0000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8" name="AutoShape 5"/>
          <p:cNvSpPr>
            <a:spLocks/>
          </p:cNvSpPr>
          <p:nvPr/>
        </p:nvSpPr>
        <p:spPr bwMode="auto">
          <a:xfrm rot="-5400000">
            <a:off x="1839210" y="4530725"/>
            <a:ext cx="88900" cy="2305050"/>
          </a:xfrm>
          <a:prstGeom prst="leftBrace">
            <a:avLst>
              <a:gd name="adj1" fmla="val 18582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>
              <a:ea typeface="MS PGothic" pitchFamily="34" charset="-128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44591" y="5159375"/>
            <a:ext cx="2304000" cy="360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489960" y="5146675"/>
            <a:ext cx="787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800">
                <a:solidFill>
                  <a:schemeClr val="bg1"/>
                </a:solidFill>
                <a:latin typeface="+mn-lt"/>
              </a:rPr>
              <a:t>Fossil</a:t>
            </a: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3284020" y="5159931"/>
            <a:ext cx="288000" cy="360363"/>
          </a:xfrm>
          <a:prstGeom prst="rect">
            <a:avLst/>
          </a:prstGeom>
          <a:gradFill>
            <a:gsLst>
              <a:gs pos="0">
                <a:srgbClr val="7B983A"/>
              </a:gs>
              <a:gs pos="80000">
                <a:srgbClr val="97BA4A"/>
              </a:gs>
              <a:gs pos="100000">
                <a:srgbClr val="B9D185"/>
              </a:gs>
            </a:gsLst>
          </a:gradFill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3056571" y="5156489"/>
            <a:ext cx="1656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3219220" y="5155933"/>
            <a:ext cx="64800" cy="3603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2" name="Rectangle 49"/>
          <p:cNvSpPr>
            <a:spLocks noChangeArrowheads="1"/>
          </p:cNvSpPr>
          <p:nvPr/>
        </p:nvSpPr>
        <p:spPr bwMode="auto">
          <a:xfrm>
            <a:off x="3575041" y="5160696"/>
            <a:ext cx="43200" cy="360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636713" y="5681663"/>
            <a:ext cx="5953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600" dirty="0">
                <a:latin typeface="+mn-lt"/>
                <a:cs typeface="Arial" pitchFamily="34" charset="0"/>
              </a:rPr>
              <a:t>80%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972395" y="4402435"/>
            <a:ext cx="221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Total </a:t>
            </a:r>
            <a:r>
              <a:rPr lang="sv-SE" dirty="0" err="1" smtClean="0"/>
              <a:t>production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68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12218</TotalTime>
  <Words>2094</Words>
  <Application>Microsoft Office PowerPoint</Application>
  <PresentationFormat>Bildspel på skärmen (4:3)</PresentationFormat>
  <Paragraphs>962</Paragraphs>
  <Slides>68</Slides>
  <Notes>63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7</vt:i4>
      </vt:variant>
      <vt:variant>
        <vt:lpstr>Bildrubriker</vt:lpstr>
      </vt:variant>
      <vt:variant>
        <vt:i4>68</vt:i4>
      </vt:variant>
    </vt:vector>
  </HeadingPairs>
  <TitlesOfParts>
    <vt:vector size="76" baseType="lpstr">
      <vt:lpstr>Default Design</vt:lpstr>
      <vt:lpstr>Presentation</vt:lpstr>
      <vt:lpstr>Acrobat Document</vt:lpstr>
      <vt:lpstr>Image</vt:lpstr>
      <vt:lpstr>Photo Editor Photo</vt:lpstr>
      <vt:lpstr>CS ChemDraw Drawing</vt:lpstr>
      <vt:lpstr>ChemSketch</vt:lpstr>
      <vt:lpstr>Clip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Joining in cells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Cobalt as a water oxidation catalyst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Stenbjörn Styring</dc:creator>
  <cp:lastModifiedBy>Stenbjörn Styring</cp:lastModifiedBy>
  <cp:revision>416</cp:revision>
  <dcterms:created xsi:type="dcterms:W3CDTF">2003-03-08T13:49:57Z</dcterms:created>
  <dcterms:modified xsi:type="dcterms:W3CDTF">2013-09-20T07:30:47Z</dcterms:modified>
</cp:coreProperties>
</file>