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2" r:id="rId3"/>
    <p:sldId id="347" r:id="rId4"/>
    <p:sldId id="315" r:id="rId5"/>
    <p:sldId id="325" r:id="rId6"/>
    <p:sldId id="344" r:id="rId7"/>
    <p:sldId id="336" r:id="rId8"/>
    <p:sldId id="316" r:id="rId9"/>
    <p:sldId id="317" r:id="rId10"/>
    <p:sldId id="335" r:id="rId11"/>
    <p:sldId id="339" r:id="rId12"/>
    <p:sldId id="348" r:id="rId13"/>
    <p:sldId id="340" r:id="rId14"/>
    <p:sldId id="341" r:id="rId15"/>
    <p:sldId id="343" r:id="rId16"/>
    <p:sldId id="327" r:id="rId17"/>
    <p:sldId id="337" r:id="rId18"/>
    <p:sldId id="309" r:id="rId1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heSansSemiLight-Plai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88D"/>
    <a:srgbClr val="113170"/>
    <a:srgbClr val="D52B6F"/>
    <a:srgbClr val="D5BD11"/>
    <a:srgbClr val="8D3E09"/>
    <a:srgbClr val="85920B"/>
    <a:srgbClr val="73737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3" autoAdjust="0"/>
    <p:restoredTop sz="74497" autoAdjust="0"/>
  </p:normalViewPr>
  <p:slideViewPr>
    <p:cSldViewPr snapToObjects="1">
      <p:cViewPr>
        <p:scale>
          <a:sx n="70" d="100"/>
          <a:sy n="70" d="100"/>
        </p:scale>
        <p:origin x="-966" y="-198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1284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5"/>
          <c:dPt>
            <c:idx val="0"/>
            <c:explosion val="18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strRef>
              <c:f>Tabelle1!$A$2:$A$3</c:f>
              <c:strCache>
                <c:ptCount val="2"/>
                <c:pt idx="0">
                  <c:v>Society of scientists</c:v>
                </c:pt>
                <c:pt idx="1">
                  <c:v>National Academy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356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fld id="{7C0C1A10-4678-416D-A5BD-0CA2A27B1BE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1" rIns="94761" bIns="47381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fld id="{7491A6EA-15F7-4ABD-84F4-9684A3AF0B6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D8AEF-F5D0-4CBE-B32B-4E17866C1A09}" type="slidenum">
              <a:rPr lang="de-DE"/>
              <a:pPr/>
              <a:t>1</a:t>
            </a:fld>
            <a:endParaRPr lang="de-DE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A2B5B-977C-45B2-BA51-FB576E645502}" type="slidenum">
              <a:rPr lang="de-DE"/>
              <a:pPr/>
              <a:t>16</a:t>
            </a:fld>
            <a:endParaRPr lang="de-DE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C21A8-0479-4122-809B-DD6FBBF2F6E2}" type="slidenum">
              <a:rPr lang="de-DE"/>
              <a:pPr/>
              <a:t>17</a:t>
            </a:fld>
            <a:endParaRPr lang="de-DE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9E91B-B212-46CC-8181-5BD84BDAD8E7}" type="slidenum">
              <a:rPr lang="de-DE"/>
              <a:pPr/>
              <a:t>18</a:t>
            </a:fld>
            <a:endParaRPr lang="de-DE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B0558-9EB3-4068-AF7B-8711487EE742}" type="slidenum">
              <a:rPr lang="de-DE"/>
              <a:pPr/>
              <a:t>2</a:t>
            </a:fld>
            <a:endParaRPr lang="de-DE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B0558-9EB3-4068-AF7B-8711487EE742}" type="slidenum">
              <a:rPr lang="de-DE"/>
              <a:pPr/>
              <a:t>3</a:t>
            </a:fld>
            <a:endParaRPr lang="de-DE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C1106-13FA-4BF6-9735-8A1B2EE34DCF}" type="slidenum">
              <a:rPr lang="de-DE"/>
              <a:pPr/>
              <a:t>4</a:t>
            </a:fld>
            <a:endParaRPr lang="de-DE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AC951-1DB5-4A01-85DF-40CFFBDF1481}" type="slidenum">
              <a:rPr lang="de-DE"/>
              <a:pPr/>
              <a:t>5</a:t>
            </a:fld>
            <a:endParaRPr lang="de-DE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82373-D9FA-428C-986A-6D6881E3DC86}" type="slidenum">
              <a:rPr lang="de-DE"/>
              <a:pPr/>
              <a:t>7</a:t>
            </a:fld>
            <a:endParaRPr lang="de-DE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589BA-3A86-499D-8F28-F9BB564A0A96}" type="slidenum">
              <a:rPr lang="de-DE"/>
              <a:pPr/>
              <a:t>8</a:t>
            </a:fld>
            <a:endParaRPr lang="de-DE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F2EA2-2F0D-47C0-9193-20875CC8F952}" type="slidenum">
              <a:rPr lang="de-DE"/>
              <a:pPr/>
              <a:t>9</a:t>
            </a:fld>
            <a:endParaRPr lang="de-DE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9126E-3F6D-41C8-BF70-AE8751DA80A8}" type="slidenum">
              <a:rPr lang="de-DE"/>
              <a:pPr/>
              <a:t>10</a:t>
            </a:fld>
            <a:endParaRPr lang="de-DE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C43749-E6FE-458B-BFF2-E25EFFB598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967A9-979D-4222-9C26-DE977F730F8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1447800"/>
            <a:ext cx="2058988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29325" cy="4800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9BDD4-5826-4C4C-BB72-425A3B5EBD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2667000"/>
            <a:ext cx="8229600" cy="35814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BD2724F-B312-40BE-B64B-DA1CD6309BC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447800"/>
            <a:ext cx="8240713" cy="4800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E7C0CD70-A3F6-4D7B-BBF6-FCB2743267A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1EF288-24EE-4115-94DD-8107B50EEE4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4B2894-96D6-4A85-86AC-0127AC13FFA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6670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6670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8D2A3-B75D-4DD3-9583-BC3FDA81618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90800-96B7-45B7-9268-606297AC7CE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AB4CC-50FC-480C-BFA2-7C08F3E2584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CA77C-713D-471C-B35A-E9090598327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2BAE5B-6B9F-4E57-B1C9-2413700EAD2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80055E-2039-45D3-BD1D-81054D9B787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12. Mai 2011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 userDrawn="1"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05326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6670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2469" name="Rectangle 5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8088" y="6477000"/>
            <a:ext cx="4206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Leopoldina – Nationale Akademie der Wissenschaften</a:t>
            </a:r>
            <a:endParaRPr lang="de-DE" sz="1400">
              <a:latin typeface="Arial" charset="0"/>
            </a:endParaRP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652836C5-AA9B-4E17-BD9A-0959F57CA01C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62473" name="Picture 9" descr="Leopoldina_Logo_blau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320675"/>
            <a:ext cx="2057400" cy="981075"/>
          </a:xfrm>
          <a:prstGeom prst="rect">
            <a:avLst/>
          </a:prstGeom>
          <a:noFill/>
        </p:spPr>
      </p:pic>
      <p:sp>
        <p:nvSpPr>
          <p:cNvPr id="624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838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12. Mai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wipe dir="d"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5326F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5326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737373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7373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73737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73737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73737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73737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6D027-5ECF-46A8-992D-01F57E1282A5}" type="slidenum">
              <a:rPr lang="de-DE"/>
              <a:pPr/>
              <a:t>1</a:t>
            </a:fld>
            <a:endParaRPr lang="de-DE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752600"/>
            <a:ext cx="8316913" cy="16764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631113" cy="1676400"/>
          </a:xfrm>
        </p:spPr>
        <p:txBody>
          <a:bodyPr/>
          <a:lstStyle/>
          <a:p>
            <a:r>
              <a:rPr lang="de-DE" sz="3200" dirty="0" smtClean="0"/>
              <a:t>Science-</a:t>
            </a:r>
            <a:r>
              <a:rPr lang="de-DE" sz="3200" dirty="0" err="1" smtClean="0"/>
              <a:t>Policy</a:t>
            </a:r>
            <a:r>
              <a:rPr lang="de-DE" sz="3200" dirty="0" smtClean="0"/>
              <a:t>-</a:t>
            </a:r>
            <a:r>
              <a:rPr lang="de-DE" sz="3200" dirty="0" err="1" smtClean="0"/>
              <a:t>Dialogue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at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Leopoldina</a:t>
            </a:r>
            <a:endParaRPr lang="de-DE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038600"/>
            <a:ext cx="7562850" cy="1600200"/>
          </a:xfrm>
        </p:spPr>
        <p:txBody>
          <a:bodyPr/>
          <a:lstStyle/>
          <a:p>
            <a:pPr algn="l"/>
            <a:r>
              <a:rPr lang="de-DE" sz="2000" dirty="0" smtClean="0"/>
              <a:t>Henning Steinicke</a:t>
            </a:r>
            <a:endParaRPr lang="de-DE" sz="2000" dirty="0"/>
          </a:p>
          <a:p>
            <a:pPr algn="l"/>
            <a:r>
              <a:rPr lang="de-DE" sz="1600" dirty="0" smtClean="0"/>
              <a:t>Scientific </a:t>
            </a:r>
            <a:r>
              <a:rPr lang="de-DE" sz="1600" dirty="0" err="1" smtClean="0"/>
              <a:t>officer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Department Science-</a:t>
            </a:r>
            <a:r>
              <a:rPr lang="de-DE" sz="1600" dirty="0" err="1" smtClean="0"/>
              <a:t>Policy</a:t>
            </a:r>
            <a:r>
              <a:rPr lang="de-DE" sz="1600" dirty="0" smtClean="0"/>
              <a:t>-Society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 smtClean="0"/>
              <a:t>Science-</a:t>
            </a:r>
            <a:r>
              <a:rPr lang="de-DE" sz="1600" dirty="0" err="1" smtClean="0"/>
              <a:t>Policy</a:t>
            </a:r>
            <a:r>
              <a:rPr lang="de-DE" sz="1600" dirty="0" smtClean="0"/>
              <a:t>-Workshop </a:t>
            </a:r>
            <a:r>
              <a:rPr lang="de-DE" sz="1600" dirty="0" err="1" smtClean="0"/>
              <a:t>October</a:t>
            </a:r>
            <a:r>
              <a:rPr lang="de-DE" sz="1600" dirty="0" smtClean="0"/>
              <a:t> 20 - 21 2011</a:t>
            </a:r>
          </a:p>
          <a:p>
            <a:pPr algn="l"/>
            <a:r>
              <a:rPr lang="de-DE" sz="1600" dirty="0" err="1" smtClean="0"/>
              <a:t>Lisbon</a:t>
            </a:r>
            <a:endParaRPr lang="de-DE" sz="1600" dirty="0"/>
          </a:p>
          <a:p>
            <a:pPr algn="l"/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525A7-5FFC-4647-A65A-FA7AE293C55E}" type="slidenum">
              <a:rPr lang="de-DE"/>
              <a:pPr/>
              <a:t>10</a:t>
            </a:fld>
            <a:endParaRPr lang="de-DE"/>
          </a:p>
        </p:txBody>
      </p:sp>
      <p:sp>
        <p:nvSpPr>
          <p:cNvPr id="212062" name="Rectangle 9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DE" dirty="0" smtClean="0"/>
              <a:t>Formats</a:t>
            </a:r>
            <a:endParaRPr lang="de-DE" dirty="0"/>
          </a:p>
        </p:txBody>
      </p:sp>
      <p:graphicFrame>
        <p:nvGraphicFramePr>
          <p:cNvPr id="212090" name="Group 122"/>
          <p:cNvGraphicFramePr>
            <a:graphicFrameLocks noGrp="1"/>
          </p:cNvGraphicFramePr>
          <p:nvPr>
            <p:ph idx="1"/>
          </p:nvPr>
        </p:nvGraphicFramePr>
        <p:xfrm>
          <a:off x="468313" y="1331640"/>
          <a:ext cx="8229600" cy="4842783"/>
        </p:xfrm>
        <a:graphic>
          <a:graphicData uri="http://schemas.openxmlformats.org/drawingml/2006/table">
            <a:tbl>
              <a:tblPr/>
              <a:tblGrid>
                <a:gridCol w="1876425"/>
                <a:gridCol w="3332162"/>
                <a:gridCol w="3021013"/>
              </a:tblGrid>
              <a:tr h="1072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Ad-hoc-Statement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incl. "Executive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Summary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"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Statement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Recommendations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incl. Executive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Summary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comprehensible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2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Function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Recommendations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for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specific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definable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current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topics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high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political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societal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relevance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Extensive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development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complex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topics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recommendations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6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Contributors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Members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Academy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external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experts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7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Special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characteristics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Function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target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groups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time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frame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depending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on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occasion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context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topic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Topic-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oriented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occasion-oriented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academical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topic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4-30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pages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30-150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pages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330824" cy="1143000"/>
          </a:xfrm>
        </p:spPr>
        <p:txBody>
          <a:bodyPr/>
          <a:lstStyle/>
          <a:p>
            <a:r>
              <a:rPr lang="de-DE" dirty="0" err="1" smtClean="0"/>
              <a:t>Preimplantation</a:t>
            </a:r>
            <a:r>
              <a:rPr lang="de-DE" dirty="0" smtClean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diagnosis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667000"/>
            <a:ext cx="4319711" cy="3581400"/>
          </a:xfrm>
        </p:spPr>
        <p:txBody>
          <a:bodyPr/>
          <a:lstStyle/>
          <a:p>
            <a:r>
              <a:rPr lang="de-DE" dirty="0" smtClean="0"/>
              <a:t>Federal </a:t>
            </a:r>
            <a:r>
              <a:rPr lang="de-DE" dirty="0" err="1" smtClean="0"/>
              <a:t>court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Renewal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embryo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EF288-24EE-4115-94DD-8107B50EEE4A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17344" r="25014" b="1938"/>
          <a:stretch>
            <a:fillRect/>
          </a:stretch>
        </p:blipFill>
        <p:spPr bwMode="auto">
          <a:xfrm>
            <a:off x="4788024" y="188640"/>
            <a:ext cx="4248472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Pfeil nach unten 7"/>
          <p:cNvSpPr/>
          <p:nvPr/>
        </p:nvSpPr>
        <p:spPr>
          <a:xfrm>
            <a:off x="2478088" y="3212976"/>
            <a:ext cx="293712" cy="720080"/>
          </a:xfrm>
          <a:prstGeom prst="downArrow">
            <a:avLst/>
          </a:prstGeom>
          <a:solidFill>
            <a:srgbClr val="113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87824" y="5795972"/>
            <a:ext cx="378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Available</a:t>
            </a:r>
            <a:r>
              <a:rPr lang="de-DE" dirty="0"/>
              <a:t> </a:t>
            </a:r>
            <a:r>
              <a:rPr lang="de-DE" dirty="0" smtClean="0"/>
              <a:t>online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1143000"/>
          </a:xfrm>
        </p:spPr>
        <p:txBody>
          <a:bodyPr/>
          <a:lstStyle/>
          <a:p>
            <a:r>
              <a:rPr lang="de-DE" dirty="0" err="1" smtClean="0"/>
              <a:t>Preimplantation</a:t>
            </a:r>
            <a:r>
              <a:rPr lang="de-DE" dirty="0" smtClean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diag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56792"/>
            <a:ext cx="7560071" cy="4464496"/>
          </a:xfrm>
        </p:spPr>
        <p:txBody>
          <a:bodyPr/>
          <a:lstStyle/>
          <a:p>
            <a:r>
              <a:rPr lang="de-DE" dirty="0" smtClean="0"/>
              <a:t>Emotional </a:t>
            </a:r>
            <a:r>
              <a:rPr lang="de-DE" dirty="0" err="1" smtClean="0"/>
              <a:t>debate</a:t>
            </a:r>
            <a:r>
              <a:rPr lang="de-DE" dirty="0" smtClean="0"/>
              <a:t> in </a:t>
            </a:r>
            <a:r>
              <a:rPr lang="de-DE" dirty="0" err="1" smtClean="0"/>
              <a:t>society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parliament</a:t>
            </a:r>
            <a:r>
              <a:rPr lang="de-DE" dirty="0" smtClean="0"/>
              <a:t> (lack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)</a:t>
            </a:r>
          </a:p>
          <a:p>
            <a:r>
              <a:rPr lang="de-DE" dirty="0" smtClean="0"/>
              <a:t>Ad hoc </a:t>
            </a:r>
            <a:r>
              <a:rPr lang="de-DE" dirty="0" err="1" smtClean="0"/>
              <a:t>statement</a:t>
            </a:r>
            <a:r>
              <a:rPr lang="de-DE" dirty="0" smtClean="0"/>
              <a:t> (~8 </a:t>
            </a:r>
            <a:r>
              <a:rPr lang="de-DE" dirty="0" err="1" smtClean="0"/>
              <a:t>weeks</a:t>
            </a:r>
            <a:r>
              <a:rPr lang="de-DE" dirty="0" smtClean="0"/>
              <a:t>)</a:t>
            </a:r>
          </a:p>
          <a:p>
            <a:r>
              <a:rPr lang="de-DE" dirty="0" smtClean="0"/>
              <a:t>11 </a:t>
            </a:r>
            <a:r>
              <a:rPr lang="de-DE" dirty="0" err="1" smtClean="0"/>
              <a:t>scientists</a:t>
            </a:r>
            <a:r>
              <a:rPr lang="de-DE" dirty="0" smtClean="0"/>
              <a:t> + 2 </a:t>
            </a:r>
            <a:r>
              <a:rPr lang="de-DE" dirty="0" err="1" smtClean="0"/>
              <a:t>moderators</a:t>
            </a:r>
            <a:r>
              <a:rPr lang="de-DE" dirty="0" smtClean="0"/>
              <a:t> (</a:t>
            </a:r>
            <a:r>
              <a:rPr lang="de-DE" dirty="0" err="1" smtClean="0"/>
              <a:t>spokespersons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"</a:t>
            </a:r>
            <a:r>
              <a:rPr lang="de-DE" dirty="0" err="1" smtClean="0"/>
              <a:t>Ethics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Science" </a:t>
            </a:r>
            <a:r>
              <a:rPr lang="de-DE" dirty="0" err="1" smtClean="0"/>
              <a:t>standing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Reproductive</a:t>
            </a:r>
            <a:r>
              <a:rPr lang="de-DE" dirty="0" smtClean="0"/>
              <a:t> </a:t>
            </a:r>
            <a:r>
              <a:rPr lang="de-DE" dirty="0" err="1" smtClean="0"/>
              <a:t>medicine</a:t>
            </a:r>
            <a:r>
              <a:rPr lang="de-DE" dirty="0" smtClean="0"/>
              <a:t>, </a:t>
            </a:r>
            <a:r>
              <a:rPr lang="de-DE" dirty="0" err="1" smtClean="0"/>
              <a:t>repro</a:t>
            </a:r>
            <a:r>
              <a:rPr lang="de-DE" dirty="0" smtClean="0"/>
              <a:t> </a:t>
            </a:r>
            <a:r>
              <a:rPr lang="de-DE" dirty="0" err="1" smtClean="0"/>
              <a:t>biology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gyneacology</a:t>
            </a:r>
            <a:endParaRPr lang="de-DE" dirty="0"/>
          </a:p>
          <a:p>
            <a:pPr lvl="1"/>
            <a:r>
              <a:rPr lang="de-DE" dirty="0" smtClean="0"/>
              <a:t>Human </a:t>
            </a:r>
            <a:r>
              <a:rPr lang="de-DE" dirty="0" err="1" smtClean="0"/>
              <a:t>genetics</a:t>
            </a:r>
            <a:endParaRPr lang="de-DE" dirty="0" smtClean="0"/>
          </a:p>
          <a:p>
            <a:pPr lvl="1"/>
            <a:r>
              <a:rPr lang="de-DE" dirty="0" err="1" smtClean="0"/>
              <a:t>Developmental</a:t>
            </a:r>
            <a:r>
              <a:rPr lang="de-DE" dirty="0" smtClean="0"/>
              <a:t> </a:t>
            </a:r>
            <a:r>
              <a:rPr lang="de-DE" dirty="0" err="1" smtClean="0"/>
              <a:t>biology</a:t>
            </a:r>
            <a:r>
              <a:rPr lang="de-DE" dirty="0" smtClean="0"/>
              <a:t> &amp;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genetics</a:t>
            </a:r>
            <a:endParaRPr lang="de-DE" dirty="0" smtClean="0"/>
          </a:p>
          <a:p>
            <a:pPr lvl="1"/>
            <a:r>
              <a:rPr lang="de-DE" dirty="0" err="1" smtClean="0"/>
              <a:t>Philosophy</a:t>
            </a:r>
            <a:r>
              <a:rPr lang="de-DE" dirty="0" smtClean="0"/>
              <a:t> &amp; </a:t>
            </a:r>
            <a:r>
              <a:rPr lang="de-DE" dirty="0" err="1" smtClean="0"/>
              <a:t>ethics</a:t>
            </a:r>
            <a:endParaRPr lang="de-DE" dirty="0" smtClean="0"/>
          </a:p>
          <a:p>
            <a:pPr lvl="1"/>
            <a:r>
              <a:rPr lang="de-DE" dirty="0" smtClean="0"/>
              <a:t>Legal </a:t>
            </a:r>
            <a:r>
              <a:rPr lang="de-DE" dirty="0" err="1" smtClean="0"/>
              <a:t>sciences</a:t>
            </a:r>
            <a:endParaRPr lang="de-DE" dirty="0" smtClean="0"/>
          </a:p>
          <a:p>
            <a:r>
              <a:rPr lang="de-DE" dirty="0" smtClean="0"/>
              <a:t>6 </a:t>
            </a:r>
            <a:r>
              <a:rPr lang="de-DE" dirty="0" err="1" smtClean="0"/>
              <a:t>reviewers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EF288-24EE-4115-94DD-8107B50EEE4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02832" cy="1143000"/>
          </a:xfrm>
        </p:spPr>
        <p:txBody>
          <a:bodyPr/>
          <a:lstStyle/>
          <a:p>
            <a:r>
              <a:rPr lang="de-DE" dirty="0" err="1" smtClean="0"/>
              <a:t>Energy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844824"/>
            <a:ext cx="4391719" cy="4403576"/>
          </a:xfrm>
        </p:spPr>
        <p:txBody>
          <a:bodyPr/>
          <a:lstStyle/>
          <a:p>
            <a:r>
              <a:rPr lang="de-DE" dirty="0" smtClean="0"/>
              <a:t>Fukushima</a:t>
            </a:r>
          </a:p>
          <a:p>
            <a:r>
              <a:rPr lang="de-DE" dirty="0" err="1" smtClean="0"/>
              <a:t>Ethics</a:t>
            </a:r>
            <a:r>
              <a:rPr lang="de-DE" dirty="0" smtClean="0"/>
              <a:t> </a:t>
            </a:r>
            <a:r>
              <a:rPr lang="de-DE" dirty="0" err="1" smtClean="0"/>
              <a:t>commission</a:t>
            </a:r>
            <a:r>
              <a:rPr lang="de-DE" dirty="0" smtClean="0"/>
              <a:t> (</a:t>
            </a:r>
            <a:r>
              <a:rPr lang="de-DE" dirty="0" err="1" smtClean="0"/>
              <a:t>Chancellor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Request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ministry</a:t>
            </a:r>
            <a:r>
              <a:rPr lang="de-DE" dirty="0" smtClean="0"/>
              <a:t> –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</a:p>
          <a:p>
            <a:r>
              <a:rPr lang="de-DE" dirty="0" smtClean="0"/>
              <a:t>BM Schavan: "</a:t>
            </a:r>
            <a:r>
              <a:rPr lang="de-DE" dirty="0" err="1" smtClean="0"/>
              <a:t>please</a:t>
            </a:r>
            <a:r>
              <a:rPr lang="de-DE" dirty="0" smtClean="0"/>
              <a:t>, </a:t>
            </a:r>
            <a:r>
              <a:rPr lang="de-DE" dirty="0" err="1" smtClean="0"/>
              <a:t>keep</a:t>
            </a:r>
            <a:r>
              <a:rPr lang="de-DE" dirty="0" smtClean="0"/>
              <a:t> out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"</a:t>
            </a:r>
          </a:p>
          <a:p>
            <a:endParaRPr lang="de-DE" dirty="0" smtClean="0"/>
          </a:p>
          <a:p>
            <a:r>
              <a:rPr lang="de-DE" dirty="0" smtClean="0"/>
              <a:t>Time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3 </a:t>
            </a:r>
            <a:r>
              <a:rPr lang="de-DE" dirty="0" err="1" smtClean="0">
                <a:sym typeface="Wingdings" pitchFamily="2" charset="2"/>
              </a:rPr>
              <a:t>months</a:t>
            </a:r>
            <a:endParaRPr lang="de-DE" dirty="0" smtClean="0"/>
          </a:p>
          <a:p>
            <a:r>
              <a:rPr lang="de-DE" dirty="0" smtClean="0"/>
              <a:t>Ad hoc </a:t>
            </a:r>
            <a:r>
              <a:rPr lang="de-DE" dirty="0" err="1" smtClean="0"/>
              <a:t>statement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EF288-24EE-4115-94DD-8107B50EEE4A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 l="42887" t="17344" r="25567" b="1938"/>
          <a:stretch>
            <a:fillRect/>
          </a:stretch>
        </p:blipFill>
        <p:spPr bwMode="auto">
          <a:xfrm>
            <a:off x="4860032" y="188640"/>
            <a:ext cx="4104456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87824" y="5795972"/>
            <a:ext cx="378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Available</a:t>
            </a:r>
            <a:r>
              <a:rPr lang="de-DE" dirty="0"/>
              <a:t> </a:t>
            </a:r>
            <a:r>
              <a:rPr lang="de-DE" dirty="0" smtClean="0"/>
              <a:t>online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EF288-24EE-4115-94DD-8107B50EEE4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 l="44547" t="17344" r="18373" b="6250"/>
          <a:stretch>
            <a:fillRect/>
          </a:stretch>
        </p:blipFill>
        <p:spPr bwMode="auto">
          <a:xfrm>
            <a:off x="1403648" y="260648"/>
            <a:ext cx="48245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de-DE" dirty="0" err="1" smtClean="0"/>
              <a:t>Bioenergy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72816"/>
            <a:ext cx="4032151" cy="4475584"/>
          </a:xfrm>
        </p:spPr>
        <p:txBody>
          <a:bodyPr/>
          <a:lstStyle/>
          <a:p>
            <a:r>
              <a:rPr lang="de-DE" dirty="0" smtClean="0"/>
              <a:t>Working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academy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endParaRPr lang="de-DE" dirty="0" smtClean="0"/>
          </a:p>
          <a:p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WG's</a:t>
            </a:r>
            <a:r>
              <a:rPr lang="de-DE" dirty="0" smtClean="0"/>
              <a:t> (3 </a:t>
            </a:r>
            <a:r>
              <a:rPr lang="de-DE" dirty="0" err="1" smtClean="0"/>
              <a:t>Chapters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Time </a:t>
            </a:r>
            <a:r>
              <a:rPr lang="de-DE" dirty="0" err="1" smtClean="0"/>
              <a:t>frame</a:t>
            </a:r>
            <a:r>
              <a:rPr lang="de-DE" dirty="0" smtClean="0"/>
              <a:t> ~1 </a:t>
            </a:r>
            <a:r>
              <a:rPr lang="de-DE" dirty="0" err="1" smtClean="0"/>
              <a:t>year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EF288-24EE-4115-94DD-8107B50EEE4A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 l="41227" t="19792" r="28888" b="5771"/>
          <a:stretch>
            <a:fillRect/>
          </a:stretch>
        </p:blipFill>
        <p:spPr bwMode="auto">
          <a:xfrm>
            <a:off x="4500464" y="216555"/>
            <a:ext cx="4248000" cy="5948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27784" y="5795972"/>
            <a:ext cx="378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published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9DFEE-F43A-43C0-A97C-A308C30BF2DA}" type="slidenum">
              <a:rPr lang="de-DE"/>
              <a:pPr/>
              <a:t>16</a:t>
            </a:fld>
            <a:endParaRPr lang="de-DE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1936320"/>
            <a:ext cx="2071688" cy="2916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3" descr="Energieforschungskonzep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11615" y="1936320"/>
            <a:ext cx="2041439" cy="2886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NAL371Bd9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293" y="1196752"/>
            <a:ext cx="2143670" cy="30055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stellungnahme_synthetische_biologi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6469" y="620688"/>
            <a:ext cx="1925294" cy="29286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15816" y="4853015"/>
            <a:ext cx="603723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And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many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more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(Integration, </a:t>
            </a:r>
            <a:r>
              <a:rPr lang="de-DE" sz="1600" dirty="0">
                <a:solidFill>
                  <a:srgbClr val="05326F"/>
                </a:solidFill>
                <a:latin typeface="Calibri" pitchFamily="34" charset="0"/>
              </a:rPr>
              <a:t>Q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uantum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technologies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, Nanotechnology,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Taxonomy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,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Animal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testing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,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Personalised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medicine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, Public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health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, Antibiotics, Future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with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5326F"/>
                </a:solidFill>
                <a:latin typeface="Calibri" pitchFamily="34" charset="0"/>
              </a:rPr>
              <a:t>children</a:t>
            </a:r>
            <a:r>
              <a:rPr lang="de-DE" sz="1600" dirty="0" smtClean="0">
                <a:solidFill>
                  <a:srgbClr val="05326F"/>
                </a:solidFill>
                <a:latin typeface="Calibri" pitchFamily="34" charset="0"/>
              </a:rPr>
              <a:t>)</a:t>
            </a:r>
            <a:endParaRPr lang="de-DE" sz="2200" dirty="0">
              <a:latin typeface="Calibri" pitchFamily="34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D7615-7623-4D02-8DDC-C27DFC422006}" type="slidenum">
              <a:rPr lang="de-DE"/>
              <a:pPr/>
              <a:t>17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672"/>
            <a:ext cx="8229600" cy="1143000"/>
          </a:xfrm>
        </p:spPr>
        <p:txBody>
          <a:bodyPr/>
          <a:lstStyle/>
          <a:p>
            <a:r>
              <a:rPr lang="de-DE" sz="3200" dirty="0" err="1" smtClean="0"/>
              <a:t>Results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Policy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Society</a:t>
            </a:r>
            <a:endParaRPr lang="de-DE" sz="32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848"/>
            <a:ext cx="4608512" cy="3581400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after </a:t>
            </a:r>
            <a:r>
              <a:rPr lang="de-DE" dirty="0" err="1" smtClean="0"/>
              <a:t>review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</a:t>
            </a:r>
            <a:r>
              <a:rPr lang="de-DE" dirty="0" smtClean="0"/>
              <a:t>Reports (</a:t>
            </a:r>
            <a:r>
              <a:rPr lang="de-DE" dirty="0" err="1" smtClean="0"/>
              <a:t>printed</a:t>
            </a:r>
            <a:r>
              <a:rPr lang="de-DE" dirty="0" smtClean="0"/>
              <a:t> &amp; </a:t>
            </a:r>
            <a:r>
              <a:rPr lang="de-DE" dirty="0"/>
              <a:t>online)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</a:t>
            </a:r>
            <a:r>
              <a:rPr lang="de-DE" dirty="0" err="1" smtClean="0"/>
              <a:t>Presentations</a:t>
            </a:r>
            <a:r>
              <a:rPr lang="de-DE" dirty="0" smtClean="0"/>
              <a:t> (e.g. </a:t>
            </a:r>
            <a:r>
              <a:rPr lang="de-DE" dirty="0" err="1" smtClean="0"/>
              <a:t>parliamentary</a:t>
            </a:r>
            <a:r>
              <a:rPr lang="de-DE" dirty="0" smtClean="0"/>
              <a:t> </a:t>
            </a:r>
            <a:r>
              <a:rPr lang="de-DE" dirty="0" err="1" smtClean="0"/>
              <a:t>evening</a:t>
            </a:r>
            <a:r>
              <a:rPr lang="de-DE" dirty="0" smtClean="0"/>
              <a:t>)</a:t>
            </a: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</a:t>
            </a:r>
            <a:r>
              <a:rPr lang="de-DE" dirty="0" smtClean="0"/>
              <a:t>PR</a:t>
            </a: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</a:t>
            </a:r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reception</a:t>
            </a:r>
            <a:endParaRPr lang="de-DE" dirty="0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221288" y="5973763"/>
            <a:ext cx="28833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e.g. </a:t>
            </a:r>
            <a:r>
              <a:rPr lang="de-DE" sz="1200" dirty="0" err="1" smtClean="0">
                <a:latin typeface="Calibri" pitchFamily="34" charset="0"/>
              </a:rPr>
              <a:t>Preimplantation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genetic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diagnosis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>
                <a:latin typeface="Calibri" pitchFamily="34" charset="0"/>
              </a:rPr>
              <a:t>2011</a:t>
            </a:r>
          </a:p>
        </p:txBody>
      </p:sp>
      <p:pic>
        <p:nvPicPr>
          <p:cNvPr id="2191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67000"/>
            <a:ext cx="2301875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3F056-CDAC-4F4F-ACAB-0C386380459E}" type="slidenum">
              <a:rPr lang="de-DE"/>
              <a:pPr/>
              <a:t>18</a:t>
            </a:fld>
            <a:endParaRPr lang="de-DE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2247900"/>
            <a:ext cx="8316913" cy="1676400"/>
          </a:xfrm>
          <a:prstGeom prst="rect">
            <a:avLst/>
          </a:prstGeom>
          <a:solidFill>
            <a:srgbClr val="33588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Thank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you</a:t>
            </a:r>
            <a:r>
              <a:rPr lang="de-DE" dirty="0" smtClean="0">
                <a:solidFill>
                  <a:schemeClr val="bg1"/>
                </a:solidFill>
              </a:rPr>
              <a:t>…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henning.steinicke@leopoldina.org;  www.leopoldina.org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FF7139-9059-45A9-AE65-7D1247C64C05}" type="slidenum">
              <a:rPr lang="de-DE"/>
              <a:pPr/>
              <a:t>2</a:t>
            </a:fld>
            <a:endParaRPr lang="de-DE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696"/>
            <a:ext cx="8229600" cy="1143000"/>
          </a:xfrm>
        </p:spPr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&amp;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cademy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553200" y="0"/>
            <a:ext cx="233928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3780" name="Picture 4" descr="Leopoldina_Logo_blau_CMYK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011" y="2780928"/>
            <a:ext cx="4614952" cy="219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rechts 9"/>
          <p:cNvSpPr/>
          <p:nvPr/>
        </p:nvSpPr>
        <p:spPr>
          <a:xfrm rot="19665254">
            <a:off x="1110263" y="4175978"/>
            <a:ext cx="1295375" cy="397396"/>
          </a:xfrm>
          <a:prstGeom prst="rightArrow">
            <a:avLst>
              <a:gd name="adj1" fmla="val 50000"/>
              <a:gd name="adj2" fmla="val 135857"/>
            </a:avLst>
          </a:prstGeom>
          <a:solidFill>
            <a:schemeClr val="accent2"/>
          </a:solidFill>
          <a:ln>
            <a:solidFill>
              <a:srgbClr val="113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51038" y="3615407"/>
            <a:ext cx="548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__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75856" y="3613960"/>
            <a:ext cx="548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__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37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6087E-6 L 0.37812 -0.4537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FF7139-9059-45A9-AE65-7D1247C64C05}" type="slidenum">
              <a:rPr lang="de-DE"/>
              <a:pPr/>
              <a:t>3</a:t>
            </a:fld>
            <a:endParaRPr lang="de-DE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5"/>
            <a:ext cx="8229600" cy="1143000"/>
          </a:xfrm>
        </p:spPr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&amp;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cademy</a:t>
            </a:r>
            <a:endParaRPr lang="de-DE" dirty="0"/>
          </a:p>
        </p:txBody>
      </p:sp>
      <p:graphicFrame>
        <p:nvGraphicFramePr>
          <p:cNvPr id="21" name="Diagramm 20"/>
          <p:cNvGraphicFramePr/>
          <p:nvPr/>
        </p:nvGraphicFramePr>
        <p:xfrm>
          <a:off x="971600" y="1835696"/>
          <a:ext cx="69951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4067944" y="1835696"/>
            <a:ext cx="3960440" cy="1017240"/>
            <a:chOff x="4067944" y="1835696"/>
            <a:chExt cx="3960440" cy="1017240"/>
          </a:xfrm>
        </p:grpSpPr>
        <p:sp>
          <p:nvSpPr>
            <p:cNvPr id="22" name="Pfeil nach rechts 21"/>
            <p:cNvSpPr/>
            <p:nvPr/>
          </p:nvSpPr>
          <p:spPr>
            <a:xfrm rot="10800000">
              <a:off x="4067944" y="1835696"/>
              <a:ext cx="3898776" cy="101724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364088" y="2168276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since</a:t>
              </a:r>
              <a:r>
                <a:rPr lang="de-DE" dirty="0" smtClean="0"/>
                <a:t> 2008 (3 </a:t>
              </a:r>
              <a:r>
                <a:rPr lang="de-DE" dirty="0" err="1" smtClean="0"/>
                <a:t>years</a:t>
              </a:r>
              <a:r>
                <a:rPr lang="de-DE" dirty="0" smtClean="0"/>
                <a:t>)</a:t>
              </a:r>
              <a:endParaRPr lang="de-DE" dirty="0"/>
            </a:p>
          </p:txBody>
        </p:sp>
      </p:grpSp>
      <p:sp>
        <p:nvSpPr>
          <p:cNvPr id="2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771800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356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A82BB-9D07-49A3-B3AE-E8FB93B4F8A9}" type="slidenum">
              <a:rPr lang="de-DE"/>
              <a:pPr/>
              <a:t>4</a:t>
            </a:fld>
            <a:endParaRPr lang="de-DE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611188" y="2566988"/>
            <a:ext cx="3527425" cy="2447925"/>
          </a:xfrm>
          <a:prstGeom prst="rect">
            <a:avLst/>
          </a:prstGeom>
          <a:solidFill>
            <a:srgbClr val="05326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Scientific </a:t>
            </a:r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commissions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Climate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Energy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, Environment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Life Science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Ageing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Fertility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Acceptance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Science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Ethics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in Science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Science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report</a:t>
            </a:r>
            <a:endParaRPr lang="de-D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4356100" y="2581275"/>
            <a:ext cx="2520950" cy="792163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34000" tIns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Member </a:t>
            </a:r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care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900113" y="4870450"/>
            <a:ext cx="3455987" cy="936625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Leopoldina-Symposia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Calibri" pitchFamily="34" charset="0"/>
              </a:rPr>
              <a:t>&amp; Workshops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/>
          <a:lstStyle/>
          <a:p>
            <a:r>
              <a:rPr lang="de-DE" dirty="0" smtClean="0"/>
              <a:t>Department </a:t>
            </a:r>
            <a:br>
              <a:rPr lang="de-DE" dirty="0" smtClean="0"/>
            </a:br>
            <a:r>
              <a:rPr lang="de-DE" dirty="0" smtClean="0"/>
              <a:t>Science-</a:t>
            </a:r>
            <a:r>
              <a:rPr lang="de-DE" dirty="0" err="1" smtClean="0"/>
              <a:t>Policy</a:t>
            </a:r>
            <a:r>
              <a:rPr lang="de-DE" dirty="0" smtClean="0"/>
              <a:t>-Society</a:t>
            </a:r>
            <a:br>
              <a:rPr lang="de-DE" dirty="0" smtClean="0"/>
            </a:br>
            <a:r>
              <a:rPr lang="de-DE" dirty="0" smtClean="0"/>
              <a:t>-Tasks-</a:t>
            </a:r>
            <a:endParaRPr lang="de-DE" dirty="0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692275" y="2998788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130550" y="4222750"/>
            <a:ext cx="5689600" cy="1943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Leopoldina-Classes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Class 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I: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Mathematic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, Natural-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Technical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Sciences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&gt; C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lass 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II: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Bio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Sciences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Life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Sciences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Class 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III: (Bio-)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medical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Sciences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&gt; 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Class </a:t>
            </a:r>
            <a:r>
              <a:rPr lang="de-DE" sz="1600" dirty="0">
                <a:solidFill>
                  <a:schemeClr val="bg1"/>
                </a:solidFill>
                <a:latin typeface="Calibri" pitchFamily="34" charset="0"/>
              </a:rPr>
              <a:t>IV: 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Human, Cultural,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Behavioural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Social</a:t>
            </a:r>
            <a:r>
              <a:rPr lang="de-DE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Calibri" pitchFamily="34" charset="0"/>
              </a:rPr>
              <a:t>Sciences</a:t>
            </a:r>
            <a:endParaRPr lang="de-DE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57703" name="Group 7"/>
          <p:cNvGrpSpPr>
            <a:grpSpLocks/>
          </p:cNvGrpSpPr>
          <p:nvPr/>
        </p:nvGrpSpPr>
        <p:grpSpPr bwMode="auto">
          <a:xfrm>
            <a:off x="3635375" y="3141663"/>
            <a:ext cx="2808288" cy="1582737"/>
            <a:chOff x="2290" y="1253"/>
            <a:chExt cx="2456" cy="1180"/>
          </a:xfrm>
        </p:grpSpPr>
        <p:sp>
          <p:nvSpPr>
            <p:cNvPr id="157704" name="Rectangle 8"/>
            <p:cNvSpPr>
              <a:spLocks noChangeArrowheads="1"/>
            </p:cNvSpPr>
            <p:nvPr/>
          </p:nvSpPr>
          <p:spPr bwMode="auto">
            <a:xfrm>
              <a:off x="2290" y="1253"/>
              <a:ext cx="2450" cy="1179"/>
            </a:xfrm>
            <a:prstGeom prst="rect">
              <a:avLst/>
            </a:prstGeom>
            <a:solidFill>
              <a:srgbClr val="05326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5" name="Rectangle 9"/>
            <p:cNvSpPr>
              <a:spLocks noChangeArrowheads="1"/>
            </p:cNvSpPr>
            <p:nvPr/>
          </p:nvSpPr>
          <p:spPr bwMode="auto">
            <a:xfrm>
              <a:off x="2290" y="1253"/>
              <a:ext cx="2456" cy="1180"/>
            </a:xfrm>
            <a:prstGeom prst="rect">
              <a:avLst/>
            </a:prstGeom>
            <a:solidFill>
              <a:schemeClr val="accent1">
                <a:alpha val="69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b="1" dirty="0" smtClean="0">
                  <a:solidFill>
                    <a:schemeClr val="bg1"/>
                  </a:solidFill>
                  <a:latin typeface="Calibri" pitchFamily="34" charset="0"/>
                </a:rPr>
                <a:t>Working </a:t>
              </a:r>
              <a:r>
                <a:rPr lang="de-DE" b="1" dirty="0" err="1" smtClean="0">
                  <a:solidFill>
                    <a:schemeClr val="bg1"/>
                  </a:solidFill>
                  <a:latin typeface="Calibri" pitchFamily="34" charset="0"/>
                </a:rPr>
                <a:t>groups</a:t>
              </a:r>
              <a:r>
                <a:rPr lang="de-DE" b="1" dirty="0" smtClean="0">
                  <a:solidFill>
                    <a:schemeClr val="bg1"/>
                  </a:solidFill>
                  <a:latin typeface="Calibri" pitchFamily="34" charset="0"/>
                </a:rPr>
                <a:t> (</a:t>
              </a:r>
              <a:r>
                <a:rPr lang="de-DE" b="1" dirty="0" err="1" smtClean="0">
                  <a:solidFill>
                    <a:schemeClr val="bg1"/>
                  </a:solidFill>
                  <a:latin typeface="Calibri" pitchFamily="34" charset="0"/>
                </a:rPr>
                <a:t>examples</a:t>
              </a:r>
              <a:r>
                <a:rPr lang="de-DE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de-DE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de-DE" dirty="0">
                  <a:solidFill>
                    <a:schemeClr val="bg1"/>
                  </a:solidFill>
                  <a:latin typeface="Calibri" pitchFamily="34" charset="0"/>
                </a:rPr>
                <a:t>&gt; </a:t>
              </a:r>
              <a:r>
                <a:rPr lang="de-DE" dirty="0" err="1" smtClean="0">
                  <a:solidFill>
                    <a:schemeClr val="bg1"/>
                  </a:solidFill>
                  <a:latin typeface="Calibri" pitchFamily="34" charset="0"/>
                </a:rPr>
                <a:t>Energy</a:t>
              </a:r>
              <a:endParaRPr lang="de-DE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de-DE" dirty="0">
                  <a:solidFill>
                    <a:schemeClr val="bg1"/>
                  </a:solidFill>
                  <a:latin typeface="Calibri" pitchFamily="34" charset="0"/>
                </a:rPr>
                <a:t>&gt; </a:t>
              </a:r>
              <a:r>
                <a:rPr lang="de-DE" dirty="0" err="1" smtClean="0">
                  <a:solidFill>
                    <a:schemeClr val="bg1"/>
                  </a:solidFill>
                  <a:latin typeface="Calibri" pitchFamily="34" charset="0"/>
                </a:rPr>
                <a:t>Personalised</a:t>
              </a:r>
              <a:r>
                <a:rPr lang="de-DE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Calibri" pitchFamily="34" charset="0"/>
                </a:rPr>
                <a:t>Medicine</a:t>
              </a:r>
              <a:endParaRPr lang="de-DE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de-DE" dirty="0">
                  <a:solidFill>
                    <a:schemeClr val="bg1"/>
                  </a:solidFill>
                  <a:latin typeface="Calibri" pitchFamily="34" charset="0"/>
                </a:rPr>
                <a:t>&gt; </a:t>
              </a:r>
              <a:r>
                <a:rPr lang="de-DE" dirty="0" smtClean="0">
                  <a:solidFill>
                    <a:schemeClr val="bg1"/>
                  </a:solidFill>
                  <a:latin typeface="Calibri" pitchFamily="34" charset="0"/>
                </a:rPr>
                <a:t>Quantum </a:t>
              </a:r>
              <a:r>
                <a:rPr lang="de-DE" dirty="0" err="1" smtClean="0">
                  <a:solidFill>
                    <a:schemeClr val="bg1"/>
                  </a:solidFill>
                  <a:latin typeface="Calibri" pitchFamily="34" charset="0"/>
                </a:rPr>
                <a:t>technologies</a:t>
              </a:r>
              <a:endParaRPr lang="de-DE" dirty="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de-DE" dirty="0">
                  <a:solidFill>
                    <a:schemeClr val="bg1"/>
                  </a:solidFill>
                  <a:latin typeface="Calibri" pitchFamily="34" charset="0"/>
                </a:rPr>
                <a:t>&gt; </a:t>
              </a:r>
              <a:r>
                <a:rPr lang="de-DE" dirty="0" smtClean="0">
                  <a:solidFill>
                    <a:schemeClr val="bg1"/>
                  </a:solidFill>
                  <a:latin typeface="Calibri" pitchFamily="34" charset="0"/>
                </a:rPr>
                <a:t>Integration</a:t>
              </a:r>
              <a:endParaRPr lang="de-DE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6192838" y="3644900"/>
            <a:ext cx="1366837" cy="719138"/>
          </a:xfrm>
          <a:prstGeom prst="rect">
            <a:avLst/>
          </a:prstGeom>
          <a:solidFill>
            <a:srgbClr val="05326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Adressed</a:t>
            </a:r>
            <a:r>
              <a:rPr lang="de-DE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</a:rPr>
              <a:t>audience</a:t>
            </a:r>
            <a:endParaRPr lang="de-D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46A5C-F6F6-45F7-B913-0B49C11A8DCA}" type="slidenum">
              <a:rPr lang="de-DE"/>
              <a:pPr/>
              <a:t>5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statements</a:t>
            </a:r>
            <a:endParaRPr lang="de-DE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00350"/>
            <a:ext cx="8432800" cy="3514725"/>
          </a:xfrm>
        </p:spPr>
        <p:txBody>
          <a:bodyPr/>
          <a:lstStyle/>
          <a:p>
            <a:pPr marL="450850" indent="-450850">
              <a:spcAft>
                <a:spcPct val="30000"/>
              </a:spcAft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	Ad-hoc </a:t>
            </a:r>
            <a:r>
              <a:rPr lang="de-DE" dirty="0" err="1" smtClean="0"/>
              <a:t>statements</a:t>
            </a:r>
            <a:endParaRPr lang="de-DE" dirty="0"/>
          </a:p>
          <a:p>
            <a:pPr marL="450850" indent="-450850">
              <a:spcAft>
                <a:spcPct val="30000"/>
              </a:spcAft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	</a:t>
            </a:r>
            <a:r>
              <a:rPr lang="de-DE" dirty="0" smtClean="0"/>
              <a:t>Statements &amp; </a:t>
            </a:r>
            <a:r>
              <a:rPr lang="de-DE" dirty="0" err="1" smtClean="0"/>
              <a:t>recommendations</a:t>
            </a:r>
            <a:r>
              <a:rPr lang="de-DE" dirty="0" smtClean="0"/>
              <a:t> (~1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)</a:t>
            </a:r>
            <a:endParaRPr lang="de-DE" dirty="0"/>
          </a:p>
          <a:p>
            <a:pPr marL="450850" indent="-450850">
              <a:spcAft>
                <a:spcPct val="30000"/>
              </a:spcAft>
              <a:buFontTx/>
              <a:buNone/>
            </a:pPr>
            <a:r>
              <a:rPr lang="de-DE" dirty="0">
                <a:solidFill>
                  <a:srgbClr val="667A96"/>
                </a:solidFill>
                <a:sym typeface="Wingdings" pitchFamily="2" charset="2"/>
              </a:rPr>
              <a:t></a:t>
            </a:r>
            <a:r>
              <a:rPr lang="de-DE" dirty="0"/>
              <a:t> 	</a:t>
            </a:r>
            <a:r>
              <a:rPr lang="de-DE" dirty="0" err="1" smtClean="0"/>
              <a:t>Longterm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Finding</a:t>
            </a:r>
            <a:r>
              <a:rPr lang="de-DE" dirty="0" smtClean="0"/>
              <a:t> a </a:t>
            </a:r>
            <a:r>
              <a:rPr lang="de-DE" dirty="0" err="1" smtClean="0"/>
              <a:t>topic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commissions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Request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Rise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EF288-24EE-4115-94DD-8107B50EEE4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857E5-F1FD-47D1-8691-635031FFD1FA}" type="slidenum">
              <a:rPr lang="de-DE"/>
              <a:pPr/>
              <a:t>7</a:t>
            </a:fld>
            <a:endParaRPr lang="de-DE"/>
          </a:p>
        </p:txBody>
      </p:sp>
      <p:sp>
        <p:nvSpPr>
          <p:cNvPr id="217090" name="AutoShape 2"/>
          <p:cNvSpPr>
            <a:spLocks noChangeArrowheads="1"/>
          </p:cNvSpPr>
          <p:nvPr/>
        </p:nvSpPr>
        <p:spPr bwMode="auto">
          <a:xfrm>
            <a:off x="611188" y="3068638"/>
            <a:ext cx="2087562" cy="1800225"/>
          </a:xfrm>
          <a:prstGeom prst="homePlate">
            <a:avLst>
              <a:gd name="adj" fmla="val 28990"/>
            </a:avLst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 dirty="0" err="1" smtClean="0">
                <a:solidFill>
                  <a:srgbClr val="05326F"/>
                </a:solidFill>
                <a:latin typeface="Calibri" pitchFamily="34" charset="0"/>
              </a:rPr>
              <a:t>Concept</a:t>
            </a:r>
            <a:endParaRPr lang="de-DE" sz="2400" dirty="0">
              <a:solidFill>
                <a:srgbClr val="05326F"/>
              </a:solidFill>
              <a:latin typeface="Calibri" pitchFamily="34" charset="0"/>
            </a:endParaRPr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3563938" y="3068638"/>
            <a:ext cx="2232025" cy="1800225"/>
          </a:xfrm>
          <a:prstGeom prst="chevron">
            <a:avLst>
              <a:gd name="adj" fmla="val 2954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3563938" y="3068638"/>
            <a:ext cx="2232025" cy="1800225"/>
          </a:xfrm>
          <a:prstGeom prst="chevron">
            <a:avLst>
              <a:gd name="adj" fmla="val 28838"/>
            </a:avLst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4038600" y="3534107"/>
            <a:ext cx="168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err="1" smtClean="0">
                <a:solidFill>
                  <a:srgbClr val="05326F"/>
                </a:solidFill>
                <a:latin typeface="Calibri" pitchFamily="34" charset="0"/>
              </a:rPr>
              <a:t>Discussion</a:t>
            </a:r>
            <a:r>
              <a:rPr lang="de-DE" sz="2400" dirty="0" smtClean="0">
                <a:solidFill>
                  <a:srgbClr val="05326F"/>
                </a:solidFill>
                <a:latin typeface="Calibri" pitchFamily="34" charset="0"/>
              </a:rPr>
              <a:t> &amp; </a:t>
            </a:r>
            <a:r>
              <a:rPr lang="de-DE" sz="2400" dirty="0" err="1" smtClean="0">
                <a:solidFill>
                  <a:srgbClr val="05326F"/>
                </a:solidFill>
                <a:latin typeface="Calibri" pitchFamily="34" charset="0"/>
              </a:rPr>
              <a:t>writing</a:t>
            </a:r>
            <a:endParaRPr lang="de-DE" sz="2400" dirty="0">
              <a:solidFill>
                <a:srgbClr val="05326F"/>
              </a:solidFill>
              <a:latin typeface="Calibri" pitchFamily="34" charset="0"/>
            </a:endParaRPr>
          </a:p>
        </p:txBody>
      </p:sp>
      <p:sp>
        <p:nvSpPr>
          <p:cNvPr id="217094" name="AutoShape 6"/>
          <p:cNvSpPr>
            <a:spLocks noChangeArrowheads="1"/>
          </p:cNvSpPr>
          <p:nvPr/>
        </p:nvSpPr>
        <p:spPr bwMode="auto">
          <a:xfrm>
            <a:off x="6659563" y="3068638"/>
            <a:ext cx="2303462" cy="1800225"/>
          </a:xfrm>
          <a:prstGeom prst="chevron">
            <a:avLst>
              <a:gd name="adj" fmla="val 29187"/>
            </a:avLst>
          </a:prstGeom>
          <a:solidFill>
            <a:srgbClr val="05326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7019925" y="3751263"/>
            <a:ext cx="1943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err="1" smtClean="0">
                <a:solidFill>
                  <a:srgbClr val="05326F"/>
                </a:solidFill>
                <a:latin typeface="Calibri" pitchFamily="34" charset="0"/>
              </a:rPr>
              <a:t>Publication</a:t>
            </a:r>
            <a:endParaRPr lang="de-DE" sz="2400" dirty="0">
              <a:solidFill>
                <a:srgbClr val="05326F"/>
              </a:solidFill>
              <a:latin typeface="Calibri" pitchFamily="34" charset="0"/>
            </a:endParaRPr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de-DE" sz="1800" dirty="0" err="1" smtClean="0"/>
              <a:t>Process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…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217097" name="AutoShape 9"/>
          <p:cNvSpPr>
            <a:spLocks noChangeArrowheads="1"/>
          </p:cNvSpPr>
          <p:nvPr/>
        </p:nvSpPr>
        <p:spPr bwMode="auto">
          <a:xfrm>
            <a:off x="2266950" y="3068638"/>
            <a:ext cx="1728788" cy="1800225"/>
          </a:xfrm>
          <a:prstGeom prst="chevron">
            <a:avLst>
              <a:gd name="adj" fmla="val 30120"/>
            </a:avLst>
          </a:prstGeom>
          <a:noFill/>
          <a:ln w="9525">
            <a:solidFill>
              <a:srgbClr val="05326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17098" name="AutoShape 10"/>
          <p:cNvSpPr>
            <a:spLocks noChangeArrowheads="1"/>
          </p:cNvSpPr>
          <p:nvPr/>
        </p:nvSpPr>
        <p:spPr bwMode="auto">
          <a:xfrm>
            <a:off x="5364163" y="3068638"/>
            <a:ext cx="1728787" cy="1800225"/>
          </a:xfrm>
          <a:prstGeom prst="chevron">
            <a:avLst>
              <a:gd name="adj" fmla="val 30120"/>
            </a:avLst>
          </a:prstGeom>
          <a:noFill/>
          <a:ln w="9525">
            <a:solidFill>
              <a:srgbClr val="05326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rgbClr val="05326F"/>
              </a:solidFill>
            </a:endParaRP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5706712" y="3302400"/>
            <a:ext cx="1255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05326F"/>
                </a:solidFill>
                <a:latin typeface="Calibri" pitchFamily="34" charset="0"/>
              </a:rPr>
              <a:t>Review (</a:t>
            </a:r>
            <a:r>
              <a:rPr lang="de-DE" sz="2000" dirty="0" err="1" smtClean="0">
                <a:solidFill>
                  <a:srgbClr val="05326F"/>
                </a:solidFill>
                <a:latin typeface="Calibri" pitchFamily="34" charset="0"/>
              </a:rPr>
              <a:t>internal</a:t>
            </a:r>
            <a:r>
              <a:rPr lang="de-DE" sz="2000" dirty="0" smtClean="0">
                <a:solidFill>
                  <a:srgbClr val="05326F"/>
                </a:solidFill>
                <a:latin typeface="Calibri" pitchFamily="34" charset="0"/>
              </a:rPr>
              <a:t> &amp; </a:t>
            </a:r>
            <a:r>
              <a:rPr lang="de-DE" sz="2000" dirty="0" err="1" smtClean="0">
                <a:solidFill>
                  <a:srgbClr val="05326F"/>
                </a:solidFill>
                <a:latin typeface="Calibri" pitchFamily="34" charset="0"/>
              </a:rPr>
              <a:t>external</a:t>
            </a:r>
            <a:r>
              <a:rPr lang="de-DE" sz="2000" dirty="0" smtClean="0">
                <a:solidFill>
                  <a:srgbClr val="05326F"/>
                </a:solidFill>
                <a:latin typeface="Calibri" pitchFamily="34" charset="0"/>
              </a:rPr>
              <a:t>)</a:t>
            </a:r>
            <a:endParaRPr lang="de-DE" sz="2000" dirty="0">
              <a:solidFill>
                <a:srgbClr val="05326F"/>
              </a:solidFill>
              <a:latin typeface="Calibri" pitchFamily="34" charset="0"/>
            </a:endParaRPr>
          </a:p>
        </p:txBody>
      </p:sp>
      <p:sp>
        <p:nvSpPr>
          <p:cNvPr id="217100" name="AutoShape 12"/>
          <p:cNvSpPr>
            <a:spLocks noChangeArrowheads="1"/>
          </p:cNvSpPr>
          <p:nvPr/>
        </p:nvSpPr>
        <p:spPr bwMode="auto">
          <a:xfrm>
            <a:off x="612775" y="5084763"/>
            <a:ext cx="8280400" cy="576262"/>
          </a:xfrm>
          <a:prstGeom prst="homePlate">
            <a:avLst>
              <a:gd name="adj" fmla="val 77168"/>
            </a:avLst>
          </a:prstGeom>
          <a:noFill/>
          <a:ln w="9525">
            <a:solidFill>
              <a:srgbClr val="05326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dirty="0" smtClean="0">
                <a:solidFill>
                  <a:srgbClr val="05326F"/>
                </a:solidFill>
                <a:latin typeface="Calibri" pitchFamily="34" charset="0"/>
              </a:rPr>
              <a:t>Scientific </a:t>
            </a:r>
            <a:r>
              <a:rPr lang="de-DE" sz="2000" dirty="0" err="1" smtClean="0">
                <a:solidFill>
                  <a:srgbClr val="05326F"/>
                </a:solidFill>
                <a:latin typeface="Calibri" pitchFamily="34" charset="0"/>
              </a:rPr>
              <a:t>administration</a:t>
            </a:r>
            <a:r>
              <a:rPr lang="de-DE" sz="2000" dirty="0" smtClean="0">
                <a:solidFill>
                  <a:srgbClr val="05326F"/>
                </a:solidFill>
                <a:latin typeface="Calibri" pitchFamily="34" charset="0"/>
              </a:rPr>
              <a:t> &amp; „</a:t>
            </a:r>
            <a:r>
              <a:rPr lang="de-DE" sz="2000" dirty="0" err="1" smtClean="0">
                <a:solidFill>
                  <a:srgbClr val="05326F"/>
                </a:solidFill>
                <a:latin typeface="Calibri" pitchFamily="34" charset="0"/>
              </a:rPr>
              <a:t>accompaniment</a:t>
            </a:r>
            <a:r>
              <a:rPr lang="de-DE" sz="2000" dirty="0" smtClean="0">
                <a:solidFill>
                  <a:srgbClr val="05326F"/>
                </a:solidFill>
                <a:latin typeface="Calibri" pitchFamily="34" charset="0"/>
              </a:rPr>
              <a:t>“</a:t>
            </a:r>
            <a:endParaRPr lang="de-DE" sz="2000" dirty="0">
              <a:solidFill>
                <a:srgbClr val="05326F"/>
              </a:solidFill>
              <a:latin typeface="Calibri" pitchFamily="34" charset="0"/>
            </a:endParaRPr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2700536" y="378904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5326F"/>
                </a:solidFill>
                <a:latin typeface="Calibri" pitchFamily="34" charset="0"/>
              </a:rPr>
              <a:t>Presidium</a:t>
            </a:r>
            <a:endParaRPr lang="de-DE" sz="2000" dirty="0">
              <a:solidFill>
                <a:srgbClr val="05326F"/>
              </a:solidFill>
              <a:latin typeface="Calibri" pitchFamily="34" charset="0"/>
            </a:endParaRP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E1CCA-847C-4240-9382-4F9B4AD332BE}" type="slidenum">
              <a:rPr lang="de-DE"/>
              <a:pPr/>
              <a:t>8</a:t>
            </a:fld>
            <a:endParaRPr lang="de-DE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565275"/>
            <a:ext cx="64103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de-DE" sz="1600" dirty="0"/>
              <a:t>Arbeitsweise</a:t>
            </a:r>
            <a:r>
              <a:rPr lang="de-DE" sz="2000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Themenfindung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1759E-8912-41A8-A89B-1E4FD9656054}" type="slidenum">
              <a:rPr lang="de-DE"/>
              <a:pPr/>
              <a:t>9</a:t>
            </a:fld>
            <a:endParaRPr lang="de-DE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de-DE" sz="1600"/>
              <a:t>Arbeitsweise</a:t>
            </a:r>
            <a:r>
              <a:rPr lang="de-DE" sz="2000"/>
              <a:t> </a:t>
            </a:r>
            <a:r>
              <a:rPr lang="de-DE"/>
              <a:t/>
            </a:r>
            <a:br>
              <a:rPr lang="de-DE"/>
            </a:br>
            <a:r>
              <a:rPr lang="de-DE"/>
              <a:t>Etablierung von AGs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1557338"/>
            <a:ext cx="641826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78088" y="6477000"/>
            <a:ext cx="4206875" cy="228600"/>
          </a:xfrm>
        </p:spPr>
        <p:txBody>
          <a:bodyPr/>
          <a:lstStyle/>
          <a:p>
            <a:r>
              <a:rPr lang="de-DE" dirty="0" err="1"/>
              <a:t>Leopoldina</a:t>
            </a:r>
            <a:r>
              <a:rPr lang="de-DE" dirty="0"/>
              <a:t> – </a:t>
            </a:r>
            <a:r>
              <a:rPr lang="de-DE" dirty="0" smtClean="0"/>
              <a:t>National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2"/>
          </p:nvPr>
        </p:nvSpPr>
        <p:spPr>
          <a:xfrm>
            <a:off x="350838" y="6477000"/>
            <a:ext cx="2133600" cy="228600"/>
          </a:xfrm>
        </p:spPr>
        <p:txBody>
          <a:bodyPr/>
          <a:lstStyle/>
          <a:p>
            <a:r>
              <a:rPr lang="de-DE" dirty="0" smtClean="0"/>
              <a:t>20th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AB02"/>
      </a:accent1>
      <a:accent2>
        <a:srgbClr val="132470"/>
      </a:accent2>
      <a:accent3>
        <a:srgbClr val="FFFFFF"/>
      </a:accent3>
      <a:accent4>
        <a:srgbClr val="000000"/>
      </a:accent4>
      <a:accent5>
        <a:srgbClr val="E4D2AA"/>
      </a:accent5>
      <a:accent6>
        <a:srgbClr val="102065"/>
      </a:accent6>
      <a:hlink>
        <a:srgbClr val="009999"/>
      </a:hlink>
      <a:folHlink>
        <a:srgbClr val="99CC00"/>
      </a:folHlink>
    </a:clrScheme>
    <a:fontScheme name="Standarddesig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635</Words>
  <Application>Microsoft Office PowerPoint</Application>
  <PresentationFormat>Bildschirmpräsentation (4:3)</PresentationFormat>
  <Paragraphs>177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Georgia</vt:lpstr>
      <vt:lpstr>Calibri</vt:lpstr>
      <vt:lpstr>Wingdings</vt:lpstr>
      <vt:lpstr>TheSansSemiLight-Plain</vt:lpstr>
      <vt:lpstr>ＭＳ Ｐゴシック</vt:lpstr>
      <vt:lpstr>Symbol</vt:lpstr>
      <vt:lpstr>Times New Roman</vt:lpstr>
      <vt:lpstr>Standarddesign</vt:lpstr>
      <vt:lpstr>Science-Policy-Dialogue at the Leopoldina</vt:lpstr>
      <vt:lpstr>History &amp; development of  the Academy</vt:lpstr>
      <vt:lpstr>History &amp; development of  the Academy</vt:lpstr>
      <vt:lpstr>Department  Science-Policy-Society -Tasks-</vt:lpstr>
      <vt:lpstr>Types of statements</vt:lpstr>
      <vt:lpstr>Finding a topic</vt:lpstr>
      <vt:lpstr>Process … from the idea to the product</vt:lpstr>
      <vt:lpstr>Arbeitsweise  Themenfindung</vt:lpstr>
      <vt:lpstr>Arbeitsweise  Etablierung von AGs</vt:lpstr>
      <vt:lpstr>Formats</vt:lpstr>
      <vt:lpstr>Preimplantation genetic diagnosis</vt:lpstr>
      <vt:lpstr>Preimplantation genetic diag.</vt:lpstr>
      <vt:lpstr>Energy</vt:lpstr>
      <vt:lpstr>Folie 14</vt:lpstr>
      <vt:lpstr>Bioenergy</vt:lpstr>
      <vt:lpstr>Folie 16</vt:lpstr>
      <vt:lpstr>Results for Policy and Society</vt:lpstr>
      <vt:lpstr>Thank you… henning.steinicke@leopoldina.org;  www.leopoldina.org</vt:lpstr>
    </vt:vector>
  </TitlesOfParts>
  <Company>Leopoldina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henne</dc:creator>
  <cp:lastModifiedBy>Henning Steinicke</cp:lastModifiedBy>
  <cp:revision>325</cp:revision>
  <dcterms:created xsi:type="dcterms:W3CDTF">2008-12-02T16:28:31Z</dcterms:created>
  <dcterms:modified xsi:type="dcterms:W3CDTF">2011-10-18T21:39:40Z</dcterms:modified>
</cp:coreProperties>
</file>