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49" r:id="rId2"/>
  </p:sldMasterIdLst>
  <p:notesMasterIdLst>
    <p:notesMasterId r:id="rId15"/>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TheSansSemiLight-Plain"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TheSansSemiLight-Plain"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TheSansSemiLight-Plain"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TheSansSemiLight-Plain"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TheSansSemiLight-Plain" pitchFamily="34" charset="0"/>
        <a:ea typeface="ＭＳ Ｐゴシック" pitchFamily="-110" charset="-128"/>
        <a:cs typeface="+mn-cs"/>
      </a:defRPr>
    </a:lvl5pPr>
    <a:lvl6pPr marL="2286000" algn="l" defTabSz="914400" rtl="0" eaLnBrk="1" latinLnBrk="0" hangingPunct="1">
      <a:defRPr kern="1200">
        <a:solidFill>
          <a:schemeClr val="tx1"/>
        </a:solidFill>
        <a:latin typeface="TheSansSemiLight-Plain" pitchFamily="34" charset="0"/>
        <a:ea typeface="ＭＳ Ｐゴシック" pitchFamily="-110" charset="-128"/>
        <a:cs typeface="+mn-cs"/>
      </a:defRPr>
    </a:lvl6pPr>
    <a:lvl7pPr marL="2743200" algn="l" defTabSz="914400" rtl="0" eaLnBrk="1" latinLnBrk="0" hangingPunct="1">
      <a:defRPr kern="1200">
        <a:solidFill>
          <a:schemeClr val="tx1"/>
        </a:solidFill>
        <a:latin typeface="TheSansSemiLight-Plain" pitchFamily="34" charset="0"/>
        <a:ea typeface="ＭＳ Ｐゴシック" pitchFamily="-110" charset="-128"/>
        <a:cs typeface="+mn-cs"/>
      </a:defRPr>
    </a:lvl7pPr>
    <a:lvl8pPr marL="3200400" algn="l" defTabSz="914400" rtl="0" eaLnBrk="1" latinLnBrk="0" hangingPunct="1">
      <a:defRPr kern="1200">
        <a:solidFill>
          <a:schemeClr val="tx1"/>
        </a:solidFill>
        <a:latin typeface="TheSansSemiLight-Plain" pitchFamily="34" charset="0"/>
        <a:ea typeface="ＭＳ Ｐゴシック" pitchFamily="-110" charset="-128"/>
        <a:cs typeface="+mn-cs"/>
      </a:defRPr>
    </a:lvl8pPr>
    <a:lvl9pPr marL="3657600" algn="l" defTabSz="914400" rtl="0" eaLnBrk="1" latinLnBrk="0" hangingPunct="1">
      <a:defRPr kern="1200">
        <a:solidFill>
          <a:schemeClr val="tx1"/>
        </a:solidFill>
        <a:latin typeface="TheSansSemiLight-Plain" pitchFamily="34"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170"/>
    <a:srgbClr val="D52B6F"/>
    <a:srgbClr val="D5BD11"/>
    <a:srgbClr val="33588D"/>
    <a:srgbClr val="8D3E09"/>
    <a:srgbClr val="85920B"/>
    <a:srgbClr val="004C84"/>
    <a:srgbClr val="A08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504" y="10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28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0" charset="0"/>
                <a:ea typeface="+mn-ea"/>
              </a:defRPr>
            </a:lvl1pPr>
          </a:lstStyle>
          <a:p>
            <a:pPr>
              <a:defRPr/>
            </a:pPr>
            <a:endParaRPr lang="de-DE"/>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0" charset="0"/>
                <a:ea typeface="+mn-ea"/>
              </a:defRPr>
            </a:lvl1pPr>
          </a:lstStyle>
          <a:p>
            <a:pPr>
              <a:defRPr/>
            </a:pPr>
            <a:endParaRPr lang="de-DE"/>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0" charset="0"/>
                <a:ea typeface="+mn-ea"/>
              </a:defRPr>
            </a:lvl1pPr>
          </a:lstStyle>
          <a:p>
            <a:pPr>
              <a:defRPr/>
            </a:pPr>
            <a:endParaRPr lang="de-DE"/>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7015FA1-4C44-44B4-BE19-3567A90910EB}" type="slidenum">
              <a:rPr lang="de-DE"/>
              <a:pPr/>
              <a:t>‹#›</a:t>
            </a:fld>
            <a:endParaRPr lang="de-DE"/>
          </a:p>
        </p:txBody>
      </p:sp>
    </p:spTree>
    <p:extLst>
      <p:ext uri="{BB962C8B-B14F-4D97-AF65-F5344CB8AC3E}">
        <p14:creationId xmlns:p14="http://schemas.microsoft.com/office/powerpoint/2010/main" val="3326381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SemiLight-Plain" pitchFamily="34" charset="0"/>
                <a:ea typeface="ＭＳ Ｐゴシック" pitchFamily="-110" charset="-128"/>
              </a:defRPr>
            </a:lvl1pPr>
            <a:lvl2pPr marL="37931725" indent="-37474525" eaLnBrk="0" hangingPunct="0">
              <a:defRPr sz="2400">
                <a:solidFill>
                  <a:schemeClr val="tx1"/>
                </a:solidFill>
                <a:latin typeface="TheSansSemiLight-Plain" pitchFamily="34" charset="0"/>
                <a:ea typeface="ＭＳ Ｐゴシック" pitchFamily="-110" charset="-128"/>
              </a:defRPr>
            </a:lvl2pPr>
            <a:lvl3pPr eaLnBrk="0" hangingPunct="0">
              <a:defRPr sz="2400">
                <a:solidFill>
                  <a:schemeClr val="tx1"/>
                </a:solidFill>
                <a:latin typeface="TheSansSemiLight-Plain" pitchFamily="34" charset="0"/>
                <a:ea typeface="ＭＳ Ｐゴシック" pitchFamily="-110" charset="-128"/>
              </a:defRPr>
            </a:lvl3pPr>
            <a:lvl4pPr eaLnBrk="0" hangingPunct="0">
              <a:defRPr sz="2400">
                <a:solidFill>
                  <a:schemeClr val="tx1"/>
                </a:solidFill>
                <a:latin typeface="TheSansSemiLight-Plain" pitchFamily="34" charset="0"/>
                <a:ea typeface="ＭＳ Ｐゴシック" pitchFamily="-110" charset="-128"/>
              </a:defRPr>
            </a:lvl4pPr>
            <a:lvl5pPr eaLnBrk="0" hangingPunct="0">
              <a:defRPr sz="2400">
                <a:solidFill>
                  <a:schemeClr val="tx1"/>
                </a:solidFill>
                <a:latin typeface="TheSansSemiLight-Plain" pitchFamily="34" charset="0"/>
                <a:ea typeface="ＭＳ Ｐゴシック" pitchFamily="-110" charset="-128"/>
              </a:defRPr>
            </a:lvl5pPr>
            <a:lvl6pPr marL="457200" eaLnBrk="0" fontAlgn="base" hangingPunct="0">
              <a:spcBef>
                <a:spcPct val="0"/>
              </a:spcBef>
              <a:spcAft>
                <a:spcPct val="0"/>
              </a:spcAft>
              <a:defRPr sz="2400">
                <a:solidFill>
                  <a:schemeClr val="tx1"/>
                </a:solidFill>
                <a:latin typeface="TheSansSemiLight-Plain" pitchFamily="34" charset="0"/>
                <a:ea typeface="ＭＳ Ｐゴシック" pitchFamily="-110" charset="-128"/>
              </a:defRPr>
            </a:lvl6pPr>
            <a:lvl7pPr marL="914400" eaLnBrk="0" fontAlgn="base" hangingPunct="0">
              <a:spcBef>
                <a:spcPct val="0"/>
              </a:spcBef>
              <a:spcAft>
                <a:spcPct val="0"/>
              </a:spcAft>
              <a:defRPr sz="2400">
                <a:solidFill>
                  <a:schemeClr val="tx1"/>
                </a:solidFill>
                <a:latin typeface="TheSansSemiLight-Plain" pitchFamily="34" charset="0"/>
                <a:ea typeface="ＭＳ Ｐゴシック" pitchFamily="-110" charset="-128"/>
              </a:defRPr>
            </a:lvl7pPr>
            <a:lvl8pPr marL="1371600" eaLnBrk="0" fontAlgn="base" hangingPunct="0">
              <a:spcBef>
                <a:spcPct val="0"/>
              </a:spcBef>
              <a:spcAft>
                <a:spcPct val="0"/>
              </a:spcAft>
              <a:defRPr sz="2400">
                <a:solidFill>
                  <a:schemeClr val="tx1"/>
                </a:solidFill>
                <a:latin typeface="TheSansSemiLight-Plain" pitchFamily="34" charset="0"/>
                <a:ea typeface="ＭＳ Ｐゴシック" pitchFamily="-110" charset="-128"/>
              </a:defRPr>
            </a:lvl8pPr>
            <a:lvl9pPr marL="1828800" eaLnBrk="0" fontAlgn="base" hangingPunct="0">
              <a:spcBef>
                <a:spcPct val="0"/>
              </a:spcBef>
              <a:spcAft>
                <a:spcPct val="0"/>
              </a:spcAft>
              <a:defRPr sz="2400">
                <a:solidFill>
                  <a:schemeClr val="tx1"/>
                </a:solidFill>
                <a:latin typeface="TheSansSemiLight-Plain" pitchFamily="34" charset="0"/>
                <a:ea typeface="ＭＳ Ｐゴシック" pitchFamily="-110" charset="-128"/>
              </a:defRPr>
            </a:lvl9pPr>
          </a:lstStyle>
          <a:p>
            <a:pPr eaLnBrk="1" hangingPunct="1"/>
            <a:fld id="{BB7C4FAB-87B1-43E3-ACC3-022C6D6D400F}" type="slidenum">
              <a:rPr lang="de-DE" sz="1200">
                <a:latin typeface="Arial" charset="0"/>
              </a:rPr>
              <a:pPr eaLnBrk="1" hangingPunct="1"/>
              <a:t>1</a:t>
            </a:fld>
            <a:endParaRPr lang="de-DE" sz="120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Suggest the website should contain practical examples of things that have worked well. With sufficient enthusiasm one could stimulate interest by highlighting an “academy of the month’, with short, positive stories of general interest. Of particular interest might be accounts of Academy advice that has been communicated successfully.</a:t>
            </a:r>
          </a:p>
          <a:p>
            <a:r>
              <a:rPr lang="en-GB" sz="1200" kern="1200" dirty="0" smtClean="0">
                <a:solidFill>
                  <a:schemeClr val="tx1"/>
                </a:solidFill>
                <a:effectLst/>
                <a:latin typeface="+mn-lt"/>
                <a:ea typeface="+mn-ea"/>
                <a:cs typeface="+mn-cs"/>
              </a:rPr>
              <a:t>EASAC not well known amongst Academy members generally. Raising profile could encourage engagement in reports and policy work generally</a:t>
            </a:r>
            <a:endParaRPr lang="en-GB" dirty="0"/>
          </a:p>
        </p:txBody>
      </p:sp>
      <p:sp>
        <p:nvSpPr>
          <p:cNvPr id="4" name="Slide Number Placeholder 3"/>
          <p:cNvSpPr>
            <a:spLocks noGrp="1"/>
          </p:cNvSpPr>
          <p:nvPr>
            <p:ph type="sldNum" sz="quarter" idx="10"/>
          </p:nvPr>
        </p:nvSpPr>
        <p:spPr/>
        <p:txBody>
          <a:bodyPr/>
          <a:lstStyle/>
          <a:p>
            <a:fld id="{C39C3030-D2DC-4967-A1D1-D9AAE3726578}" type="slidenum">
              <a:rPr lang="en-GB" smtClean="0"/>
              <a:t>11</a:t>
            </a:fld>
            <a:endParaRPr lang="en-GB" dirty="0"/>
          </a:p>
        </p:txBody>
      </p:sp>
    </p:spTree>
    <p:extLst>
      <p:ext uri="{BB962C8B-B14F-4D97-AF65-F5344CB8AC3E}">
        <p14:creationId xmlns:p14="http://schemas.microsoft.com/office/powerpoint/2010/main" val="301311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Few academies had received feedback on the Guidelines; those who had reported a very positive response. Active dissemination of the Guidelines had been limited (largely owing to extreme shortage of staff time amongst officers).  Some very positive feedback from Ireland and Hungary.</a:t>
            </a:r>
          </a:p>
          <a:p>
            <a:endParaRPr lang="en-GB" dirty="0"/>
          </a:p>
        </p:txBody>
      </p:sp>
      <p:sp>
        <p:nvSpPr>
          <p:cNvPr id="4" name="Slide Number Placeholder 3"/>
          <p:cNvSpPr>
            <a:spLocks noGrp="1"/>
          </p:cNvSpPr>
          <p:nvPr>
            <p:ph type="sldNum" sz="quarter" idx="10"/>
          </p:nvPr>
        </p:nvSpPr>
        <p:spPr/>
        <p:txBody>
          <a:bodyPr/>
          <a:lstStyle/>
          <a:p>
            <a:fld id="{C39C3030-D2DC-4967-A1D1-D9AAE3726578}" type="slidenum">
              <a:rPr lang="en-GB" smtClean="0"/>
              <a:t>3</a:t>
            </a:fld>
            <a:endParaRPr lang="en-GB" dirty="0"/>
          </a:p>
        </p:txBody>
      </p:sp>
    </p:spTree>
    <p:extLst>
      <p:ext uri="{BB962C8B-B14F-4D97-AF65-F5344CB8AC3E}">
        <p14:creationId xmlns:p14="http://schemas.microsoft.com/office/powerpoint/2010/main" val="183901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Some academies reported that a succinct version of the Guidelines written in very clear, unambiguous English would be useful – for ease of translation and wider dissemination. Some of the suggestions for entry into the policy cycle may not have taken account sufficiently of cultural differences between academies in different European countries. </a:t>
            </a:r>
          </a:p>
          <a:p>
            <a:endParaRPr lang="en-GB" dirty="0"/>
          </a:p>
        </p:txBody>
      </p:sp>
      <p:sp>
        <p:nvSpPr>
          <p:cNvPr id="4" name="Slide Number Placeholder 3"/>
          <p:cNvSpPr>
            <a:spLocks noGrp="1"/>
          </p:cNvSpPr>
          <p:nvPr>
            <p:ph type="sldNum" sz="quarter" idx="10"/>
          </p:nvPr>
        </p:nvSpPr>
        <p:spPr/>
        <p:txBody>
          <a:bodyPr/>
          <a:lstStyle/>
          <a:p>
            <a:fld id="{C39C3030-D2DC-4967-A1D1-D9AAE3726578}" type="slidenum">
              <a:rPr lang="en-GB" smtClean="0"/>
              <a:t>4</a:t>
            </a:fld>
            <a:endParaRPr lang="en-GB" dirty="0"/>
          </a:p>
        </p:txBody>
      </p:sp>
    </p:spTree>
    <p:extLst>
      <p:ext uri="{BB962C8B-B14F-4D97-AF65-F5344CB8AC3E}">
        <p14:creationId xmlns:p14="http://schemas.microsoft.com/office/powerpoint/2010/main" val="3807687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Summary slide introducing next  slides</a:t>
            </a:r>
            <a:endParaRPr lang="en-GB" dirty="0"/>
          </a:p>
        </p:txBody>
      </p:sp>
      <p:sp>
        <p:nvSpPr>
          <p:cNvPr id="4" name="Slide Number Placeholder 3"/>
          <p:cNvSpPr>
            <a:spLocks noGrp="1"/>
          </p:cNvSpPr>
          <p:nvPr>
            <p:ph type="sldNum" sz="quarter" idx="10"/>
          </p:nvPr>
        </p:nvSpPr>
        <p:spPr/>
        <p:txBody>
          <a:bodyPr/>
          <a:lstStyle/>
          <a:p>
            <a:fld id="{C39C3030-D2DC-4967-A1D1-D9AAE3726578}" type="slidenum">
              <a:rPr lang="en-GB" smtClean="0"/>
              <a:t>5</a:t>
            </a:fld>
            <a:endParaRPr lang="en-GB" dirty="0"/>
          </a:p>
        </p:txBody>
      </p:sp>
    </p:spTree>
    <p:extLst>
      <p:ext uri="{BB962C8B-B14F-4D97-AF65-F5344CB8AC3E}">
        <p14:creationId xmlns:p14="http://schemas.microsoft.com/office/powerpoint/2010/main" val="98558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Scientific publishing is prioritised over communication to the public. Reward is through academic publications. Could there be incentives to achieve kudos through policy engagement? Introducing enquiry-based scientific education in schools to raise awareness of the importance of science could help influence future generation of policy-makers.  </a:t>
            </a:r>
          </a:p>
          <a:p>
            <a:r>
              <a:rPr lang="en-GB" dirty="0" smtClean="0"/>
              <a:t>There is a real problem of getting messages out to Academy members. Policy advice written by the Academy has little impact. Communication is not prioritised.</a:t>
            </a:r>
          </a:p>
          <a:p>
            <a:endParaRPr lang="en-GB" dirty="0"/>
          </a:p>
        </p:txBody>
      </p:sp>
      <p:sp>
        <p:nvSpPr>
          <p:cNvPr id="4" name="Slide Number Placeholder 3"/>
          <p:cNvSpPr>
            <a:spLocks noGrp="1"/>
          </p:cNvSpPr>
          <p:nvPr>
            <p:ph type="sldNum" sz="quarter" idx="10"/>
          </p:nvPr>
        </p:nvSpPr>
        <p:spPr/>
        <p:txBody>
          <a:bodyPr/>
          <a:lstStyle/>
          <a:p>
            <a:fld id="{C39C3030-D2DC-4967-A1D1-D9AAE3726578}" type="slidenum">
              <a:rPr lang="en-GB" smtClean="0"/>
              <a:t>6</a:t>
            </a:fld>
            <a:endParaRPr lang="en-GB" dirty="0"/>
          </a:p>
        </p:txBody>
      </p:sp>
    </p:spTree>
    <p:extLst>
      <p:ext uri="{BB962C8B-B14F-4D97-AF65-F5344CB8AC3E}">
        <p14:creationId xmlns:p14="http://schemas.microsoft.com/office/powerpoint/2010/main" val="147790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is essential to have regular dialogue with policy-makers. Using multi-disciplinary teams within academies taps into wider networks. Maintaining the network is time-consuming; contacts must be nurtured. The prestige of the Academy has a significant impact on the ability of the academy to infiltrate policy networks. Some respondents thought that the small size of their country/small number of universities in their country meant that personal contacts within the country were easier. Access to EU-level politicians was mostly through personal contacts. Those reporting mass-mailing approach were not positive about how effective this is. </a:t>
            </a:r>
          </a:p>
          <a:p>
            <a:endParaRPr lang="en-GB" dirty="0"/>
          </a:p>
        </p:txBody>
      </p:sp>
      <p:sp>
        <p:nvSpPr>
          <p:cNvPr id="4" name="Slide Number Placeholder 3"/>
          <p:cNvSpPr>
            <a:spLocks noGrp="1"/>
          </p:cNvSpPr>
          <p:nvPr>
            <p:ph type="sldNum" sz="quarter" idx="10"/>
          </p:nvPr>
        </p:nvSpPr>
        <p:spPr/>
        <p:txBody>
          <a:bodyPr/>
          <a:lstStyle/>
          <a:p>
            <a:fld id="{C39C3030-D2DC-4967-A1D1-D9AAE3726578}" type="slidenum">
              <a:rPr lang="en-GB" smtClean="0"/>
              <a:t>7</a:t>
            </a:fld>
            <a:endParaRPr lang="en-GB" dirty="0"/>
          </a:p>
        </p:txBody>
      </p:sp>
    </p:spTree>
    <p:extLst>
      <p:ext uri="{BB962C8B-B14F-4D97-AF65-F5344CB8AC3E}">
        <p14:creationId xmlns:p14="http://schemas.microsoft.com/office/powerpoint/2010/main" val="393801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Academies had diametrically opposed views about when to involve stakeholders. Those who deliberately exclude public opinion at early stages do so because of concerns for bias and undue unscientific pressure. Those who engage with the public early or who have procedures for calls for evidence, do so because of concerns for bias through missing views. For those who embrace stakeholder contributions at any stage, there do not appear to be procedures for robust ways of weighing their contributions. (The concerns about bias are not matched by procedures that guard against it to any degree)</a:t>
            </a:r>
          </a:p>
          <a:p>
            <a:endParaRPr lang="en-GB" dirty="0"/>
          </a:p>
        </p:txBody>
      </p:sp>
      <p:sp>
        <p:nvSpPr>
          <p:cNvPr id="4" name="Slide Number Placeholder 3"/>
          <p:cNvSpPr>
            <a:spLocks noGrp="1"/>
          </p:cNvSpPr>
          <p:nvPr>
            <p:ph type="sldNum" sz="quarter" idx="10"/>
          </p:nvPr>
        </p:nvSpPr>
        <p:spPr/>
        <p:txBody>
          <a:bodyPr/>
          <a:lstStyle/>
          <a:p>
            <a:fld id="{C39C3030-D2DC-4967-A1D1-D9AAE3726578}" type="slidenum">
              <a:rPr lang="en-GB" smtClean="0"/>
              <a:t>8</a:t>
            </a:fld>
            <a:endParaRPr lang="en-GB" dirty="0"/>
          </a:p>
        </p:txBody>
      </p:sp>
    </p:spTree>
    <p:extLst>
      <p:ext uri="{BB962C8B-B14F-4D97-AF65-F5344CB8AC3E}">
        <p14:creationId xmlns:p14="http://schemas.microsoft.com/office/powerpoint/2010/main" val="162678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No academies reported a formal process for evaluating either the quality of the evidence they produce (except quality by provenance – from experts must be expert) or the effectiveness of the advice (expect using metrics such as web hits and number of media stories). There was a general view that following up advice was a ‘good thing’ and should be a higher priority. </a:t>
            </a:r>
            <a:endParaRPr lang="en-GB" dirty="0"/>
          </a:p>
        </p:txBody>
      </p:sp>
      <p:sp>
        <p:nvSpPr>
          <p:cNvPr id="4" name="Slide Number Placeholder 3"/>
          <p:cNvSpPr>
            <a:spLocks noGrp="1"/>
          </p:cNvSpPr>
          <p:nvPr>
            <p:ph type="sldNum" sz="quarter" idx="10"/>
          </p:nvPr>
        </p:nvSpPr>
        <p:spPr/>
        <p:txBody>
          <a:bodyPr/>
          <a:lstStyle/>
          <a:p>
            <a:fld id="{C39C3030-D2DC-4967-A1D1-D9AAE3726578}" type="slidenum">
              <a:rPr lang="en-GB" smtClean="0"/>
              <a:t>9</a:t>
            </a:fld>
            <a:endParaRPr lang="en-GB" dirty="0"/>
          </a:p>
        </p:txBody>
      </p:sp>
    </p:spTree>
    <p:extLst>
      <p:ext uri="{BB962C8B-B14F-4D97-AF65-F5344CB8AC3E}">
        <p14:creationId xmlns:p14="http://schemas.microsoft.com/office/powerpoint/2010/main" val="241179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How to set up a policy unit in an Academy</a:t>
            </a:r>
          </a:p>
          <a:p>
            <a:pPr lvl="1"/>
            <a:r>
              <a:rPr lang="en-GB" sz="1200" kern="1200" dirty="0" smtClean="0">
                <a:solidFill>
                  <a:schemeClr val="tx1"/>
                </a:solidFill>
                <a:effectLst/>
                <a:latin typeface="+mn-lt"/>
                <a:ea typeface="+mn-ea"/>
                <a:cs typeface="+mn-cs"/>
              </a:rPr>
              <a:t>How to make it work with no money/resources </a:t>
            </a:r>
          </a:p>
          <a:p>
            <a:pPr lvl="1"/>
            <a:r>
              <a:rPr lang="en-GB" sz="1200" kern="1200" dirty="0" smtClean="0">
                <a:solidFill>
                  <a:schemeClr val="tx1"/>
                </a:solidFill>
                <a:effectLst/>
                <a:latin typeface="+mn-lt"/>
                <a:ea typeface="+mn-ea"/>
                <a:cs typeface="+mn-cs"/>
              </a:rPr>
              <a:t>What experiences can assist with value-for-effort for newcomers? </a:t>
            </a:r>
          </a:p>
          <a:p>
            <a:r>
              <a:rPr lang="en-GB" sz="1200" kern="1200" dirty="0" smtClean="0">
                <a:solidFill>
                  <a:schemeClr val="tx1"/>
                </a:solidFill>
                <a:effectLst/>
                <a:latin typeface="+mn-lt"/>
                <a:ea typeface="+mn-ea"/>
                <a:cs typeface="+mn-cs"/>
              </a:rPr>
              <a:t>Two suggestions of strategies that appear to be working well are being selective about issues, and communicating widely using dynamic website for all new reports and targeted hardcopies for policy-makers.</a:t>
            </a:r>
          </a:p>
          <a:p>
            <a:pPr lvl="1"/>
            <a:r>
              <a:rPr lang="en-GB" sz="1200" kern="1200" dirty="0" smtClean="0">
                <a:solidFill>
                  <a:schemeClr val="tx1"/>
                </a:solidFill>
                <a:effectLst/>
                <a:latin typeface="+mn-lt"/>
                <a:ea typeface="+mn-ea"/>
                <a:cs typeface="+mn-cs"/>
              </a:rPr>
              <a:t>How to ensure that policy-oriented work of Academy is not isolated from learned body of Academy</a:t>
            </a:r>
          </a:p>
          <a:p>
            <a:r>
              <a:rPr lang="en-GB" sz="1200" kern="1200" dirty="0" smtClean="0">
                <a:solidFill>
                  <a:schemeClr val="tx1"/>
                </a:solidFill>
                <a:effectLst/>
                <a:latin typeface="+mn-lt"/>
                <a:ea typeface="+mn-ea"/>
                <a:cs typeface="+mn-cs"/>
              </a:rPr>
              <a:t>There may be a problem of perception that a policy unit could have too much influence/power. This links with problems of communicating within the academies to academicians with little or no interest in policy matters.</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39C3030-D2DC-4967-A1D1-D9AAE3726578}" type="slidenum">
              <a:rPr lang="en-GB" smtClean="0"/>
              <a:t>10</a:t>
            </a:fld>
            <a:endParaRPr lang="en-GB" dirty="0"/>
          </a:p>
        </p:txBody>
      </p:sp>
    </p:spTree>
    <p:extLst>
      <p:ext uri="{BB962C8B-B14F-4D97-AF65-F5344CB8AC3E}">
        <p14:creationId xmlns:p14="http://schemas.microsoft.com/office/powerpoint/2010/main" val="373106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fld id="{1E31F998-293F-4A13-893E-3C53DE110C9C}" type="slidenum">
              <a:rPr lang="en-GB"/>
              <a:pPr/>
              <a:t>‹#›</a:t>
            </a:fld>
            <a:endParaRPr lang="en-GB">
              <a:latin typeface="Georgia" pitchFamily="-110" charset="0"/>
            </a:endParaRPr>
          </a:p>
        </p:txBody>
      </p:sp>
      <p:sp>
        <p:nvSpPr>
          <p:cNvPr id="6" name="Rectangle 4"/>
          <p:cNvSpPr>
            <a:spLocks noGrp="1" noChangeArrowheads="1"/>
          </p:cNvSpPr>
          <p:nvPr>
            <p:ph type="dt" sz="half" idx="12"/>
          </p:nvPr>
        </p:nvSpPr>
        <p:spPr>
          <a:ln/>
        </p:spPr>
        <p:txBody>
          <a:bodyPr/>
          <a:lstStyle>
            <a:lvl1pPr>
              <a:defRPr/>
            </a:lvl1pPr>
          </a:lstStyle>
          <a:p>
            <a:r>
              <a:rPr lang="en-US" smtClean="0"/>
              <a:t>20/10/2011</a:t>
            </a:r>
            <a:endParaRPr lang="en-GB" sz="1200"/>
          </a:p>
        </p:txBody>
      </p:sp>
    </p:spTree>
    <p:extLst>
      <p:ext uri="{BB962C8B-B14F-4D97-AF65-F5344CB8AC3E}">
        <p14:creationId xmlns:p14="http://schemas.microsoft.com/office/powerpoint/2010/main" val="519429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fld id="{87D02207-5150-4A10-A1DE-90BE53FEF0CA}" type="slidenum">
              <a:rPr lang="en-GB"/>
              <a:pPr/>
              <a:t>‹#›</a:t>
            </a:fld>
            <a:endParaRPr lang="en-GB">
              <a:latin typeface="Georgia" pitchFamily="-110" charset="0"/>
            </a:endParaRPr>
          </a:p>
        </p:txBody>
      </p:sp>
      <p:sp>
        <p:nvSpPr>
          <p:cNvPr id="6" name="Rectangle 4"/>
          <p:cNvSpPr>
            <a:spLocks noGrp="1" noChangeArrowheads="1"/>
          </p:cNvSpPr>
          <p:nvPr>
            <p:ph type="dt" sz="half" idx="12"/>
          </p:nvPr>
        </p:nvSpPr>
        <p:spPr>
          <a:ln/>
        </p:spPr>
        <p:txBody>
          <a:bodyPr/>
          <a:lstStyle>
            <a:lvl1pPr>
              <a:defRPr/>
            </a:lvl1pPr>
          </a:lstStyle>
          <a:p>
            <a:r>
              <a:rPr lang="en-US" smtClean="0"/>
              <a:t>20/10/2011</a:t>
            </a:r>
            <a:endParaRPr lang="en-GB" sz="1200"/>
          </a:p>
        </p:txBody>
      </p:sp>
    </p:spTree>
    <p:extLst>
      <p:ext uri="{BB962C8B-B14F-4D97-AF65-F5344CB8AC3E}">
        <p14:creationId xmlns:p14="http://schemas.microsoft.com/office/powerpoint/2010/main" val="174878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447800"/>
            <a:ext cx="2057400" cy="4800600"/>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457200" y="1447800"/>
            <a:ext cx="60198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fld id="{3695EFAF-B953-4DDA-A10F-9E9902D3D629}" type="slidenum">
              <a:rPr lang="en-GB"/>
              <a:pPr/>
              <a:t>‹#›</a:t>
            </a:fld>
            <a:endParaRPr lang="en-GB">
              <a:latin typeface="Georgia" pitchFamily="-110" charset="0"/>
            </a:endParaRPr>
          </a:p>
        </p:txBody>
      </p:sp>
      <p:sp>
        <p:nvSpPr>
          <p:cNvPr id="6" name="Rectangle 4"/>
          <p:cNvSpPr>
            <a:spLocks noGrp="1" noChangeArrowheads="1"/>
          </p:cNvSpPr>
          <p:nvPr>
            <p:ph type="dt" sz="half" idx="12"/>
          </p:nvPr>
        </p:nvSpPr>
        <p:spPr>
          <a:ln/>
        </p:spPr>
        <p:txBody>
          <a:bodyPr/>
          <a:lstStyle>
            <a:lvl1pPr>
              <a:defRPr/>
            </a:lvl1pPr>
          </a:lstStyle>
          <a:p>
            <a:r>
              <a:rPr lang="en-US" smtClean="0"/>
              <a:t>20/10/2011</a:t>
            </a:r>
            <a:endParaRPr lang="en-GB" sz="1200"/>
          </a:p>
        </p:txBody>
      </p:sp>
    </p:spTree>
    <p:extLst>
      <p:ext uri="{BB962C8B-B14F-4D97-AF65-F5344CB8AC3E}">
        <p14:creationId xmlns:p14="http://schemas.microsoft.com/office/powerpoint/2010/main" val="321604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lvl1pPr>
              <a:defRPr/>
            </a:lvl1pPr>
          </a:lstStyle>
          <a:p>
            <a:r>
              <a:rPr lang="en-US" smtClean="0"/>
              <a:t>20/10/2011</a:t>
            </a:r>
            <a:endParaRPr lang="de-DE" sz="1200"/>
          </a:p>
        </p:txBody>
      </p:sp>
      <p:sp>
        <p:nvSpPr>
          <p:cNvPr id="5" name="Fußzeilenplatzhalter 4"/>
          <p:cNvSpPr>
            <a:spLocks noGrp="1"/>
          </p:cNvSpPr>
          <p:nvPr>
            <p:ph type="ftr" sz="quarter" idx="11"/>
          </p:nvPr>
        </p:nvSpPr>
        <p:spPr/>
        <p:txBody>
          <a:bodyPr/>
          <a:lstStyle>
            <a:lvl1pPr>
              <a:defRPr/>
            </a:lvl1pPr>
          </a:lstStyle>
          <a:p>
            <a:endParaRPr lang="de-DE" sz="1400">
              <a:solidFill>
                <a:schemeClr val="tx1"/>
              </a:solidFill>
              <a:latin typeface="Arial" charset="0"/>
            </a:endParaRPr>
          </a:p>
        </p:txBody>
      </p:sp>
      <p:sp>
        <p:nvSpPr>
          <p:cNvPr id="6" name="Foliennummernplatzhalter 5"/>
          <p:cNvSpPr>
            <a:spLocks noGrp="1"/>
          </p:cNvSpPr>
          <p:nvPr>
            <p:ph type="sldNum" sz="quarter" idx="12"/>
          </p:nvPr>
        </p:nvSpPr>
        <p:spPr/>
        <p:txBody>
          <a:bodyPr/>
          <a:lstStyle>
            <a:lvl1pPr>
              <a:defRPr/>
            </a:lvl1pPr>
          </a:lstStyle>
          <a:p>
            <a:fld id="{94590861-10F7-48E0-B8D1-44970DD11A62}" type="slidenum">
              <a:rPr lang="de-DE"/>
              <a:pPr/>
              <a:t>‹#›</a:t>
            </a:fld>
            <a:endParaRPr lang="de-DE"/>
          </a:p>
        </p:txBody>
      </p:sp>
    </p:spTree>
    <p:extLst>
      <p:ext uri="{BB962C8B-B14F-4D97-AF65-F5344CB8AC3E}">
        <p14:creationId xmlns:p14="http://schemas.microsoft.com/office/powerpoint/2010/main" val="2044183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smtClean="0"/>
              <a:t>20/10/2011</a:t>
            </a:r>
            <a:endParaRPr lang="de-DE" sz="1200"/>
          </a:p>
        </p:txBody>
      </p:sp>
      <p:sp>
        <p:nvSpPr>
          <p:cNvPr id="5" name="Fußzeilenplatzhalter 4"/>
          <p:cNvSpPr>
            <a:spLocks noGrp="1"/>
          </p:cNvSpPr>
          <p:nvPr>
            <p:ph type="ftr" sz="quarter" idx="11"/>
          </p:nvPr>
        </p:nvSpPr>
        <p:spPr/>
        <p:txBody>
          <a:bodyPr/>
          <a:lstStyle>
            <a:lvl1pPr>
              <a:defRPr/>
            </a:lvl1pPr>
          </a:lstStyle>
          <a:p>
            <a:endParaRPr lang="de-DE" sz="1400">
              <a:solidFill>
                <a:schemeClr val="tx1"/>
              </a:solidFill>
              <a:latin typeface="Arial" charset="0"/>
            </a:endParaRPr>
          </a:p>
        </p:txBody>
      </p:sp>
      <p:sp>
        <p:nvSpPr>
          <p:cNvPr id="6" name="Foliennummernplatzhalter 5"/>
          <p:cNvSpPr>
            <a:spLocks noGrp="1"/>
          </p:cNvSpPr>
          <p:nvPr>
            <p:ph type="sldNum" sz="quarter" idx="12"/>
          </p:nvPr>
        </p:nvSpPr>
        <p:spPr/>
        <p:txBody>
          <a:bodyPr/>
          <a:lstStyle>
            <a:lvl1pPr>
              <a:defRPr/>
            </a:lvl1pPr>
          </a:lstStyle>
          <a:p>
            <a:fld id="{42A678B9-A141-417F-8E1E-794CA6C1AF77}" type="slidenum">
              <a:rPr lang="de-DE"/>
              <a:pPr/>
              <a:t>‹#›</a:t>
            </a:fld>
            <a:endParaRPr lang="de-DE"/>
          </a:p>
        </p:txBody>
      </p:sp>
    </p:spTree>
    <p:extLst>
      <p:ext uri="{BB962C8B-B14F-4D97-AF65-F5344CB8AC3E}">
        <p14:creationId xmlns:p14="http://schemas.microsoft.com/office/powerpoint/2010/main" val="399585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Datumsplatzhalter 3"/>
          <p:cNvSpPr>
            <a:spLocks noGrp="1"/>
          </p:cNvSpPr>
          <p:nvPr>
            <p:ph type="dt" sz="half" idx="10"/>
          </p:nvPr>
        </p:nvSpPr>
        <p:spPr/>
        <p:txBody>
          <a:bodyPr/>
          <a:lstStyle>
            <a:lvl1pPr>
              <a:defRPr/>
            </a:lvl1pPr>
          </a:lstStyle>
          <a:p>
            <a:r>
              <a:rPr lang="en-US" smtClean="0"/>
              <a:t>20/10/2011</a:t>
            </a:r>
            <a:endParaRPr lang="de-DE" sz="1200"/>
          </a:p>
        </p:txBody>
      </p:sp>
      <p:sp>
        <p:nvSpPr>
          <p:cNvPr id="5" name="Fußzeilenplatzhalter 4"/>
          <p:cNvSpPr>
            <a:spLocks noGrp="1"/>
          </p:cNvSpPr>
          <p:nvPr>
            <p:ph type="ftr" sz="quarter" idx="11"/>
          </p:nvPr>
        </p:nvSpPr>
        <p:spPr/>
        <p:txBody>
          <a:bodyPr/>
          <a:lstStyle>
            <a:lvl1pPr>
              <a:defRPr/>
            </a:lvl1pPr>
          </a:lstStyle>
          <a:p>
            <a:endParaRPr lang="de-DE" sz="1400">
              <a:solidFill>
                <a:schemeClr val="tx1"/>
              </a:solidFill>
              <a:latin typeface="Arial" charset="0"/>
            </a:endParaRPr>
          </a:p>
        </p:txBody>
      </p:sp>
      <p:sp>
        <p:nvSpPr>
          <p:cNvPr id="6" name="Foliennummernplatzhalter 5"/>
          <p:cNvSpPr>
            <a:spLocks noGrp="1"/>
          </p:cNvSpPr>
          <p:nvPr>
            <p:ph type="sldNum" sz="quarter" idx="12"/>
          </p:nvPr>
        </p:nvSpPr>
        <p:spPr/>
        <p:txBody>
          <a:bodyPr/>
          <a:lstStyle>
            <a:lvl1pPr>
              <a:defRPr/>
            </a:lvl1pPr>
          </a:lstStyle>
          <a:p>
            <a:fld id="{EDFC46C5-D5ED-40A7-9B4B-C2575DF09CBB}" type="slidenum">
              <a:rPr lang="de-DE"/>
              <a:pPr/>
              <a:t>‹#›</a:t>
            </a:fld>
            <a:endParaRPr lang="de-DE"/>
          </a:p>
        </p:txBody>
      </p:sp>
    </p:spTree>
    <p:extLst>
      <p:ext uri="{BB962C8B-B14F-4D97-AF65-F5344CB8AC3E}">
        <p14:creationId xmlns:p14="http://schemas.microsoft.com/office/powerpoint/2010/main" val="2554185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68313" y="2667000"/>
            <a:ext cx="40386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59313" y="2667000"/>
            <a:ext cx="40386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smtClean="0"/>
              <a:t>20/10/2011</a:t>
            </a:r>
            <a:endParaRPr lang="de-DE" sz="1200"/>
          </a:p>
        </p:txBody>
      </p:sp>
      <p:sp>
        <p:nvSpPr>
          <p:cNvPr id="6" name="Fußzeilenplatzhalter 5"/>
          <p:cNvSpPr>
            <a:spLocks noGrp="1"/>
          </p:cNvSpPr>
          <p:nvPr>
            <p:ph type="ftr" sz="quarter" idx="11"/>
          </p:nvPr>
        </p:nvSpPr>
        <p:spPr/>
        <p:txBody>
          <a:bodyPr/>
          <a:lstStyle>
            <a:lvl1pPr>
              <a:defRPr/>
            </a:lvl1pPr>
          </a:lstStyle>
          <a:p>
            <a:endParaRPr lang="de-DE" sz="1400">
              <a:solidFill>
                <a:schemeClr val="tx1"/>
              </a:solidFill>
              <a:latin typeface="Arial" charset="0"/>
            </a:endParaRPr>
          </a:p>
        </p:txBody>
      </p:sp>
      <p:sp>
        <p:nvSpPr>
          <p:cNvPr id="7" name="Foliennummernplatzhalter 6"/>
          <p:cNvSpPr>
            <a:spLocks noGrp="1"/>
          </p:cNvSpPr>
          <p:nvPr>
            <p:ph type="sldNum" sz="quarter" idx="12"/>
          </p:nvPr>
        </p:nvSpPr>
        <p:spPr/>
        <p:txBody>
          <a:bodyPr/>
          <a:lstStyle>
            <a:lvl1pPr>
              <a:defRPr/>
            </a:lvl1pPr>
          </a:lstStyle>
          <a:p>
            <a:fld id="{69EC5D5C-E7CA-4D87-9F39-9AC6B60F48F6}" type="slidenum">
              <a:rPr lang="de-DE"/>
              <a:pPr/>
              <a:t>‹#›</a:t>
            </a:fld>
            <a:endParaRPr lang="de-DE"/>
          </a:p>
        </p:txBody>
      </p:sp>
    </p:spTree>
    <p:extLst>
      <p:ext uri="{BB962C8B-B14F-4D97-AF65-F5344CB8AC3E}">
        <p14:creationId xmlns:p14="http://schemas.microsoft.com/office/powerpoint/2010/main" val="4204605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smtClean="0"/>
              <a:t>20/10/2011</a:t>
            </a:r>
            <a:endParaRPr lang="de-DE" sz="1200"/>
          </a:p>
        </p:txBody>
      </p:sp>
      <p:sp>
        <p:nvSpPr>
          <p:cNvPr id="8" name="Fußzeilenplatzhalter 7"/>
          <p:cNvSpPr>
            <a:spLocks noGrp="1"/>
          </p:cNvSpPr>
          <p:nvPr>
            <p:ph type="ftr" sz="quarter" idx="11"/>
          </p:nvPr>
        </p:nvSpPr>
        <p:spPr/>
        <p:txBody>
          <a:bodyPr/>
          <a:lstStyle>
            <a:lvl1pPr>
              <a:defRPr/>
            </a:lvl1pPr>
          </a:lstStyle>
          <a:p>
            <a:endParaRPr lang="de-DE" sz="1400">
              <a:solidFill>
                <a:schemeClr val="tx1"/>
              </a:solidFill>
              <a:latin typeface="Arial" charset="0"/>
            </a:endParaRPr>
          </a:p>
        </p:txBody>
      </p:sp>
      <p:sp>
        <p:nvSpPr>
          <p:cNvPr id="9" name="Foliennummernplatzhalter 8"/>
          <p:cNvSpPr>
            <a:spLocks noGrp="1"/>
          </p:cNvSpPr>
          <p:nvPr>
            <p:ph type="sldNum" sz="quarter" idx="12"/>
          </p:nvPr>
        </p:nvSpPr>
        <p:spPr/>
        <p:txBody>
          <a:bodyPr/>
          <a:lstStyle>
            <a:lvl1pPr>
              <a:defRPr/>
            </a:lvl1pPr>
          </a:lstStyle>
          <a:p>
            <a:fld id="{8A96B74B-9EEF-4DE3-89D3-0D0BE10568B0}" type="slidenum">
              <a:rPr lang="de-DE"/>
              <a:pPr/>
              <a:t>‹#›</a:t>
            </a:fld>
            <a:endParaRPr lang="de-DE"/>
          </a:p>
        </p:txBody>
      </p:sp>
    </p:spTree>
    <p:extLst>
      <p:ext uri="{BB962C8B-B14F-4D97-AF65-F5344CB8AC3E}">
        <p14:creationId xmlns:p14="http://schemas.microsoft.com/office/powerpoint/2010/main" val="1092659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lvl1pPr>
              <a:defRPr/>
            </a:lvl1pPr>
          </a:lstStyle>
          <a:p>
            <a:r>
              <a:rPr lang="en-US" smtClean="0"/>
              <a:t>20/10/2011</a:t>
            </a:r>
            <a:endParaRPr lang="de-DE" sz="1200"/>
          </a:p>
        </p:txBody>
      </p:sp>
      <p:sp>
        <p:nvSpPr>
          <p:cNvPr id="4" name="Fußzeilenplatzhalter 3"/>
          <p:cNvSpPr>
            <a:spLocks noGrp="1"/>
          </p:cNvSpPr>
          <p:nvPr>
            <p:ph type="ftr" sz="quarter" idx="11"/>
          </p:nvPr>
        </p:nvSpPr>
        <p:spPr/>
        <p:txBody>
          <a:bodyPr/>
          <a:lstStyle>
            <a:lvl1pPr>
              <a:defRPr/>
            </a:lvl1pPr>
          </a:lstStyle>
          <a:p>
            <a:endParaRPr lang="de-DE" sz="1400">
              <a:solidFill>
                <a:schemeClr val="tx1"/>
              </a:solidFill>
              <a:latin typeface="Arial" charset="0"/>
            </a:endParaRPr>
          </a:p>
        </p:txBody>
      </p:sp>
      <p:sp>
        <p:nvSpPr>
          <p:cNvPr id="5" name="Foliennummernplatzhalter 4"/>
          <p:cNvSpPr>
            <a:spLocks noGrp="1"/>
          </p:cNvSpPr>
          <p:nvPr>
            <p:ph type="sldNum" sz="quarter" idx="12"/>
          </p:nvPr>
        </p:nvSpPr>
        <p:spPr/>
        <p:txBody>
          <a:bodyPr/>
          <a:lstStyle>
            <a:lvl1pPr>
              <a:defRPr/>
            </a:lvl1pPr>
          </a:lstStyle>
          <a:p>
            <a:fld id="{8128D49A-2269-43DB-BBDF-800B5ED85276}" type="slidenum">
              <a:rPr lang="de-DE"/>
              <a:pPr/>
              <a:t>‹#›</a:t>
            </a:fld>
            <a:endParaRPr lang="de-DE"/>
          </a:p>
        </p:txBody>
      </p:sp>
    </p:spTree>
    <p:extLst>
      <p:ext uri="{BB962C8B-B14F-4D97-AF65-F5344CB8AC3E}">
        <p14:creationId xmlns:p14="http://schemas.microsoft.com/office/powerpoint/2010/main" val="685072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smtClean="0"/>
              <a:t>20/10/2011</a:t>
            </a:r>
            <a:endParaRPr lang="de-DE" sz="1200"/>
          </a:p>
        </p:txBody>
      </p:sp>
      <p:sp>
        <p:nvSpPr>
          <p:cNvPr id="3" name="Fußzeilenplatzhalter 2"/>
          <p:cNvSpPr>
            <a:spLocks noGrp="1"/>
          </p:cNvSpPr>
          <p:nvPr>
            <p:ph type="ftr" sz="quarter" idx="11"/>
          </p:nvPr>
        </p:nvSpPr>
        <p:spPr/>
        <p:txBody>
          <a:bodyPr/>
          <a:lstStyle>
            <a:lvl1pPr>
              <a:defRPr/>
            </a:lvl1pPr>
          </a:lstStyle>
          <a:p>
            <a:endParaRPr lang="de-DE" sz="1400">
              <a:solidFill>
                <a:schemeClr val="tx1"/>
              </a:solidFill>
              <a:latin typeface="Arial" charset="0"/>
            </a:endParaRPr>
          </a:p>
        </p:txBody>
      </p:sp>
      <p:sp>
        <p:nvSpPr>
          <p:cNvPr id="4" name="Foliennummernplatzhalter 3"/>
          <p:cNvSpPr>
            <a:spLocks noGrp="1"/>
          </p:cNvSpPr>
          <p:nvPr>
            <p:ph type="sldNum" sz="quarter" idx="12"/>
          </p:nvPr>
        </p:nvSpPr>
        <p:spPr/>
        <p:txBody>
          <a:bodyPr/>
          <a:lstStyle>
            <a:lvl1pPr>
              <a:defRPr/>
            </a:lvl1pPr>
          </a:lstStyle>
          <a:p>
            <a:fld id="{320A702D-2253-4EB2-8912-B46B158BBF75}" type="slidenum">
              <a:rPr lang="de-DE"/>
              <a:pPr/>
              <a:t>‹#›</a:t>
            </a:fld>
            <a:endParaRPr lang="de-DE"/>
          </a:p>
        </p:txBody>
      </p:sp>
    </p:spTree>
    <p:extLst>
      <p:ext uri="{BB962C8B-B14F-4D97-AF65-F5344CB8AC3E}">
        <p14:creationId xmlns:p14="http://schemas.microsoft.com/office/powerpoint/2010/main" val="3673024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lvl1pPr>
              <a:defRPr/>
            </a:lvl1pPr>
          </a:lstStyle>
          <a:p>
            <a:r>
              <a:rPr lang="en-US" smtClean="0"/>
              <a:t>20/10/2011</a:t>
            </a:r>
            <a:endParaRPr lang="de-DE" sz="1200"/>
          </a:p>
        </p:txBody>
      </p:sp>
      <p:sp>
        <p:nvSpPr>
          <p:cNvPr id="6" name="Fußzeilenplatzhalter 5"/>
          <p:cNvSpPr>
            <a:spLocks noGrp="1"/>
          </p:cNvSpPr>
          <p:nvPr>
            <p:ph type="ftr" sz="quarter" idx="11"/>
          </p:nvPr>
        </p:nvSpPr>
        <p:spPr/>
        <p:txBody>
          <a:bodyPr/>
          <a:lstStyle>
            <a:lvl1pPr>
              <a:defRPr/>
            </a:lvl1pPr>
          </a:lstStyle>
          <a:p>
            <a:endParaRPr lang="de-DE" sz="1400">
              <a:solidFill>
                <a:schemeClr val="tx1"/>
              </a:solidFill>
              <a:latin typeface="Arial" charset="0"/>
            </a:endParaRPr>
          </a:p>
        </p:txBody>
      </p:sp>
      <p:sp>
        <p:nvSpPr>
          <p:cNvPr id="7" name="Foliennummernplatzhalter 6"/>
          <p:cNvSpPr>
            <a:spLocks noGrp="1"/>
          </p:cNvSpPr>
          <p:nvPr>
            <p:ph type="sldNum" sz="quarter" idx="12"/>
          </p:nvPr>
        </p:nvSpPr>
        <p:spPr/>
        <p:txBody>
          <a:bodyPr/>
          <a:lstStyle>
            <a:lvl1pPr>
              <a:defRPr/>
            </a:lvl1pPr>
          </a:lstStyle>
          <a:p>
            <a:fld id="{637F5A78-3BE5-433C-B3AB-1EAB0A145BE8}" type="slidenum">
              <a:rPr lang="de-DE"/>
              <a:pPr/>
              <a:t>‹#›</a:t>
            </a:fld>
            <a:endParaRPr lang="de-DE"/>
          </a:p>
        </p:txBody>
      </p:sp>
    </p:spTree>
    <p:extLst>
      <p:ext uri="{BB962C8B-B14F-4D97-AF65-F5344CB8AC3E}">
        <p14:creationId xmlns:p14="http://schemas.microsoft.com/office/powerpoint/2010/main" val="113278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fld id="{E4C17F25-E826-4E07-B108-CB5196982A0A}" type="slidenum">
              <a:rPr lang="en-GB"/>
              <a:pPr/>
              <a:t>‹#›</a:t>
            </a:fld>
            <a:endParaRPr lang="en-GB">
              <a:latin typeface="Georgia" pitchFamily="-110" charset="0"/>
            </a:endParaRPr>
          </a:p>
        </p:txBody>
      </p:sp>
      <p:sp>
        <p:nvSpPr>
          <p:cNvPr id="6" name="Rectangle 4"/>
          <p:cNvSpPr>
            <a:spLocks noGrp="1" noChangeArrowheads="1"/>
          </p:cNvSpPr>
          <p:nvPr>
            <p:ph type="dt" sz="half" idx="12"/>
          </p:nvPr>
        </p:nvSpPr>
        <p:spPr>
          <a:ln/>
        </p:spPr>
        <p:txBody>
          <a:bodyPr/>
          <a:lstStyle>
            <a:lvl1pPr>
              <a:defRPr/>
            </a:lvl1pPr>
          </a:lstStyle>
          <a:p>
            <a:r>
              <a:rPr lang="en-US" smtClean="0"/>
              <a:t>20/10/2011</a:t>
            </a:r>
            <a:endParaRPr lang="en-GB" sz="1200"/>
          </a:p>
        </p:txBody>
      </p:sp>
    </p:spTree>
    <p:extLst>
      <p:ext uri="{BB962C8B-B14F-4D97-AF65-F5344CB8AC3E}">
        <p14:creationId xmlns:p14="http://schemas.microsoft.com/office/powerpoint/2010/main" val="3575894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lvl1pPr>
              <a:defRPr/>
            </a:lvl1pPr>
          </a:lstStyle>
          <a:p>
            <a:r>
              <a:rPr lang="en-US" smtClean="0"/>
              <a:t>20/10/2011</a:t>
            </a:r>
            <a:endParaRPr lang="de-DE" sz="1200"/>
          </a:p>
        </p:txBody>
      </p:sp>
      <p:sp>
        <p:nvSpPr>
          <p:cNvPr id="6" name="Fußzeilenplatzhalter 5"/>
          <p:cNvSpPr>
            <a:spLocks noGrp="1"/>
          </p:cNvSpPr>
          <p:nvPr>
            <p:ph type="ftr" sz="quarter" idx="11"/>
          </p:nvPr>
        </p:nvSpPr>
        <p:spPr/>
        <p:txBody>
          <a:bodyPr/>
          <a:lstStyle>
            <a:lvl1pPr>
              <a:defRPr/>
            </a:lvl1pPr>
          </a:lstStyle>
          <a:p>
            <a:endParaRPr lang="de-DE" sz="1400">
              <a:solidFill>
                <a:schemeClr val="tx1"/>
              </a:solidFill>
              <a:latin typeface="Arial" charset="0"/>
            </a:endParaRPr>
          </a:p>
        </p:txBody>
      </p:sp>
      <p:sp>
        <p:nvSpPr>
          <p:cNvPr id="7" name="Foliennummernplatzhalter 6"/>
          <p:cNvSpPr>
            <a:spLocks noGrp="1"/>
          </p:cNvSpPr>
          <p:nvPr>
            <p:ph type="sldNum" sz="quarter" idx="12"/>
          </p:nvPr>
        </p:nvSpPr>
        <p:spPr/>
        <p:txBody>
          <a:bodyPr/>
          <a:lstStyle>
            <a:lvl1pPr>
              <a:defRPr/>
            </a:lvl1pPr>
          </a:lstStyle>
          <a:p>
            <a:fld id="{9F2F0393-D1DC-4183-BBB4-7BE58587BBB2}" type="slidenum">
              <a:rPr lang="de-DE"/>
              <a:pPr/>
              <a:t>‹#›</a:t>
            </a:fld>
            <a:endParaRPr lang="de-DE"/>
          </a:p>
        </p:txBody>
      </p:sp>
    </p:spTree>
    <p:extLst>
      <p:ext uri="{BB962C8B-B14F-4D97-AF65-F5344CB8AC3E}">
        <p14:creationId xmlns:p14="http://schemas.microsoft.com/office/powerpoint/2010/main" val="2299291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smtClean="0"/>
              <a:t>20/10/2011</a:t>
            </a:r>
            <a:endParaRPr lang="de-DE" sz="1200"/>
          </a:p>
        </p:txBody>
      </p:sp>
      <p:sp>
        <p:nvSpPr>
          <p:cNvPr id="5" name="Fußzeilenplatzhalter 4"/>
          <p:cNvSpPr>
            <a:spLocks noGrp="1"/>
          </p:cNvSpPr>
          <p:nvPr>
            <p:ph type="ftr" sz="quarter" idx="11"/>
          </p:nvPr>
        </p:nvSpPr>
        <p:spPr/>
        <p:txBody>
          <a:bodyPr/>
          <a:lstStyle>
            <a:lvl1pPr>
              <a:defRPr/>
            </a:lvl1pPr>
          </a:lstStyle>
          <a:p>
            <a:endParaRPr lang="de-DE" sz="1400">
              <a:solidFill>
                <a:schemeClr val="tx1"/>
              </a:solidFill>
              <a:latin typeface="Arial" charset="0"/>
            </a:endParaRPr>
          </a:p>
        </p:txBody>
      </p:sp>
      <p:sp>
        <p:nvSpPr>
          <p:cNvPr id="6" name="Foliennummernplatzhalter 5"/>
          <p:cNvSpPr>
            <a:spLocks noGrp="1"/>
          </p:cNvSpPr>
          <p:nvPr>
            <p:ph type="sldNum" sz="quarter" idx="12"/>
          </p:nvPr>
        </p:nvSpPr>
        <p:spPr/>
        <p:txBody>
          <a:bodyPr/>
          <a:lstStyle>
            <a:lvl1pPr>
              <a:defRPr/>
            </a:lvl1pPr>
          </a:lstStyle>
          <a:p>
            <a:fld id="{C46824F3-6EA9-4926-A99E-AA337A2FBEF9}" type="slidenum">
              <a:rPr lang="de-DE"/>
              <a:pPr/>
              <a:t>‹#›</a:t>
            </a:fld>
            <a:endParaRPr lang="de-DE"/>
          </a:p>
        </p:txBody>
      </p:sp>
    </p:spTree>
    <p:extLst>
      <p:ext uri="{BB962C8B-B14F-4D97-AF65-F5344CB8AC3E}">
        <p14:creationId xmlns:p14="http://schemas.microsoft.com/office/powerpoint/2010/main" val="1278210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8925" y="1447800"/>
            <a:ext cx="2058988" cy="4800600"/>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1447800"/>
            <a:ext cx="6029325" cy="48006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smtClean="0"/>
              <a:t>20/10/2011</a:t>
            </a:r>
            <a:endParaRPr lang="de-DE" sz="1200"/>
          </a:p>
        </p:txBody>
      </p:sp>
      <p:sp>
        <p:nvSpPr>
          <p:cNvPr id="5" name="Fußzeilenplatzhalter 4"/>
          <p:cNvSpPr>
            <a:spLocks noGrp="1"/>
          </p:cNvSpPr>
          <p:nvPr>
            <p:ph type="ftr" sz="quarter" idx="11"/>
          </p:nvPr>
        </p:nvSpPr>
        <p:spPr/>
        <p:txBody>
          <a:bodyPr/>
          <a:lstStyle>
            <a:lvl1pPr>
              <a:defRPr/>
            </a:lvl1pPr>
          </a:lstStyle>
          <a:p>
            <a:endParaRPr lang="de-DE" sz="1400">
              <a:solidFill>
                <a:schemeClr val="tx1"/>
              </a:solidFill>
              <a:latin typeface="Arial" charset="0"/>
            </a:endParaRPr>
          </a:p>
        </p:txBody>
      </p:sp>
      <p:sp>
        <p:nvSpPr>
          <p:cNvPr id="6" name="Foliennummernplatzhalter 5"/>
          <p:cNvSpPr>
            <a:spLocks noGrp="1"/>
          </p:cNvSpPr>
          <p:nvPr>
            <p:ph type="sldNum" sz="quarter" idx="12"/>
          </p:nvPr>
        </p:nvSpPr>
        <p:spPr/>
        <p:txBody>
          <a:bodyPr/>
          <a:lstStyle>
            <a:lvl1pPr>
              <a:defRPr/>
            </a:lvl1pPr>
          </a:lstStyle>
          <a:p>
            <a:fld id="{377C9FD6-57FF-4049-B523-CE6286CED18F}" type="slidenum">
              <a:rPr lang="de-DE"/>
              <a:pPr/>
              <a:t>‹#›</a:t>
            </a:fld>
            <a:endParaRPr lang="de-DE"/>
          </a:p>
        </p:txBody>
      </p:sp>
    </p:spTree>
    <p:extLst>
      <p:ext uri="{BB962C8B-B14F-4D97-AF65-F5344CB8AC3E}">
        <p14:creationId xmlns:p14="http://schemas.microsoft.com/office/powerpoint/2010/main" val="196517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fld id="{AE8ECC06-A7D5-42F6-8972-A1637E8B5288}" type="slidenum">
              <a:rPr lang="en-GB"/>
              <a:pPr/>
              <a:t>‹#›</a:t>
            </a:fld>
            <a:endParaRPr lang="en-GB">
              <a:latin typeface="Georgia" pitchFamily="-110" charset="0"/>
            </a:endParaRPr>
          </a:p>
        </p:txBody>
      </p:sp>
      <p:sp>
        <p:nvSpPr>
          <p:cNvPr id="6" name="Rectangle 4"/>
          <p:cNvSpPr>
            <a:spLocks noGrp="1" noChangeArrowheads="1"/>
          </p:cNvSpPr>
          <p:nvPr>
            <p:ph type="dt" sz="half" idx="12"/>
          </p:nvPr>
        </p:nvSpPr>
        <p:spPr>
          <a:ln/>
        </p:spPr>
        <p:txBody>
          <a:bodyPr/>
          <a:lstStyle>
            <a:lvl1pPr>
              <a:defRPr/>
            </a:lvl1pPr>
          </a:lstStyle>
          <a:p>
            <a:r>
              <a:rPr lang="en-US" smtClean="0"/>
              <a:t>20/10/2011</a:t>
            </a:r>
            <a:endParaRPr lang="en-GB" sz="1200"/>
          </a:p>
        </p:txBody>
      </p:sp>
    </p:spTree>
    <p:extLst>
      <p:ext uri="{BB962C8B-B14F-4D97-AF65-F5344CB8AC3E}">
        <p14:creationId xmlns:p14="http://schemas.microsoft.com/office/powerpoint/2010/main" val="366025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457200" y="2667000"/>
            <a:ext cx="40386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4648200" y="2667000"/>
            <a:ext cx="40386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fld id="{BDE92803-DA33-4D04-B80D-4629A2B1913D}" type="slidenum">
              <a:rPr lang="en-GB"/>
              <a:pPr/>
              <a:t>‹#›</a:t>
            </a:fld>
            <a:endParaRPr lang="en-GB">
              <a:latin typeface="Georgia" pitchFamily="-110" charset="0"/>
            </a:endParaRPr>
          </a:p>
        </p:txBody>
      </p:sp>
      <p:sp>
        <p:nvSpPr>
          <p:cNvPr id="7" name="Rectangle 4"/>
          <p:cNvSpPr>
            <a:spLocks noGrp="1" noChangeArrowheads="1"/>
          </p:cNvSpPr>
          <p:nvPr>
            <p:ph type="dt" sz="half" idx="12"/>
          </p:nvPr>
        </p:nvSpPr>
        <p:spPr>
          <a:ln/>
        </p:spPr>
        <p:txBody>
          <a:bodyPr/>
          <a:lstStyle>
            <a:lvl1pPr>
              <a:defRPr/>
            </a:lvl1pPr>
          </a:lstStyle>
          <a:p>
            <a:r>
              <a:rPr lang="en-US" smtClean="0"/>
              <a:t>20/10/2011</a:t>
            </a:r>
            <a:endParaRPr lang="en-GB" sz="1200"/>
          </a:p>
        </p:txBody>
      </p:sp>
    </p:spTree>
    <p:extLst>
      <p:ext uri="{BB962C8B-B14F-4D97-AF65-F5344CB8AC3E}">
        <p14:creationId xmlns:p14="http://schemas.microsoft.com/office/powerpoint/2010/main" val="210961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de-DE"/>
          </a:p>
        </p:txBody>
      </p:sp>
      <p:sp>
        <p:nvSpPr>
          <p:cNvPr id="8" name="Rectangle 6"/>
          <p:cNvSpPr>
            <a:spLocks noGrp="1" noChangeArrowheads="1"/>
          </p:cNvSpPr>
          <p:nvPr>
            <p:ph type="sldNum" sz="quarter" idx="11"/>
          </p:nvPr>
        </p:nvSpPr>
        <p:spPr>
          <a:ln/>
        </p:spPr>
        <p:txBody>
          <a:bodyPr/>
          <a:lstStyle>
            <a:lvl1pPr>
              <a:defRPr/>
            </a:lvl1pPr>
          </a:lstStyle>
          <a:p>
            <a:fld id="{FE79248D-EF4A-4DA6-8429-5702DC1BE70C}" type="slidenum">
              <a:rPr lang="en-GB"/>
              <a:pPr/>
              <a:t>‹#›</a:t>
            </a:fld>
            <a:endParaRPr lang="en-GB">
              <a:latin typeface="Georgia" pitchFamily="-110" charset="0"/>
            </a:endParaRPr>
          </a:p>
        </p:txBody>
      </p:sp>
      <p:sp>
        <p:nvSpPr>
          <p:cNvPr id="9" name="Rectangle 4"/>
          <p:cNvSpPr>
            <a:spLocks noGrp="1" noChangeArrowheads="1"/>
          </p:cNvSpPr>
          <p:nvPr>
            <p:ph type="dt" sz="half" idx="12"/>
          </p:nvPr>
        </p:nvSpPr>
        <p:spPr>
          <a:ln/>
        </p:spPr>
        <p:txBody>
          <a:bodyPr/>
          <a:lstStyle>
            <a:lvl1pPr>
              <a:defRPr/>
            </a:lvl1pPr>
          </a:lstStyle>
          <a:p>
            <a:r>
              <a:rPr lang="en-US" smtClean="0"/>
              <a:t>20/10/2011</a:t>
            </a:r>
            <a:endParaRPr lang="en-GB" sz="1200"/>
          </a:p>
        </p:txBody>
      </p:sp>
    </p:spTree>
    <p:extLst>
      <p:ext uri="{BB962C8B-B14F-4D97-AF65-F5344CB8AC3E}">
        <p14:creationId xmlns:p14="http://schemas.microsoft.com/office/powerpoint/2010/main" val="132108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de-DE"/>
          </a:p>
        </p:txBody>
      </p:sp>
      <p:sp>
        <p:nvSpPr>
          <p:cNvPr id="4" name="Rectangle 6"/>
          <p:cNvSpPr>
            <a:spLocks noGrp="1" noChangeArrowheads="1"/>
          </p:cNvSpPr>
          <p:nvPr>
            <p:ph type="sldNum" sz="quarter" idx="11"/>
          </p:nvPr>
        </p:nvSpPr>
        <p:spPr>
          <a:ln/>
        </p:spPr>
        <p:txBody>
          <a:bodyPr/>
          <a:lstStyle>
            <a:lvl1pPr>
              <a:defRPr/>
            </a:lvl1pPr>
          </a:lstStyle>
          <a:p>
            <a:fld id="{1BE10261-8F02-4C8B-9872-D2A818314D22}" type="slidenum">
              <a:rPr lang="en-GB"/>
              <a:pPr/>
              <a:t>‹#›</a:t>
            </a:fld>
            <a:endParaRPr lang="en-GB">
              <a:latin typeface="Georgia" pitchFamily="-110" charset="0"/>
            </a:endParaRPr>
          </a:p>
        </p:txBody>
      </p:sp>
      <p:sp>
        <p:nvSpPr>
          <p:cNvPr id="5" name="Rectangle 4"/>
          <p:cNvSpPr>
            <a:spLocks noGrp="1" noChangeArrowheads="1"/>
          </p:cNvSpPr>
          <p:nvPr>
            <p:ph type="dt" sz="half" idx="12"/>
          </p:nvPr>
        </p:nvSpPr>
        <p:spPr>
          <a:ln/>
        </p:spPr>
        <p:txBody>
          <a:bodyPr/>
          <a:lstStyle>
            <a:lvl1pPr>
              <a:defRPr/>
            </a:lvl1pPr>
          </a:lstStyle>
          <a:p>
            <a:r>
              <a:rPr lang="en-US" smtClean="0"/>
              <a:t>20/10/2011</a:t>
            </a:r>
            <a:endParaRPr lang="en-GB" sz="1200"/>
          </a:p>
        </p:txBody>
      </p:sp>
    </p:spTree>
    <p:extLst>
      <p:ext uri="{BB962C8B-B14F-4D97-AF65-F5344CB8AC3E}">
        <p14:creationId xmlns:p14="http://schemas.microsoft.com/office/powerpoint/2010/main" val="242796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p>
        </p:txBody>
      </p:sp>
      <p:sp>
        <p:nvSpPr>
          <p:cNvPr id="3" name="Rectangle 6"/>
          <p:cNvSpPr>
            <a:spLocks noGrp="1" noChangeArrowheads="1"/>
          </p:cNvSpPr>
          <p:nvPr>
            <p:ph type="sldNum" sz="quarter" idx="11"/>
          </p:nvPr>
        </p:nvSpPr>
        <p:spPr>
          <a:ln/>
        </p:spPr>
        <p:txBody>
          <a:bodyPr/>
          <a:lstStyle>
            <a:lvl1pPr>
              <a:defRPr/>
            </a:lvl1pPr>
          </a:lstStyle>
          <a:p>
            <a:fld id="{7E539897-97BC-44E7-B6EB-630607D066AB}" type="slidenum">
              <a:rPr lang="en-GB"/>
              <a:pPr/>
              <a:t>‹#›</a:t>
            </a:fld>
            <a:endParaRPr lang="en-GB">
              <a:latin typeface="Georgia" pitchFamily="-110" charset="0"/>
            </a:endParaRPr>
          </a:p>
        </p:txBody>
      </p:sp>
      <p:sp>
        <p:nvSpPr>
          <p:cNvPr id="4" name="Rectangle 4"/>
          <p:cNvSpPr>
            <a:spLocks noGrp="1" noChangeArrowheads="1"/>
          </p:cNvSpPr>
          <p:nvPr>
            <p:ph type="dt" sz="half" idx="12"/>
          </p:nvPr>
        </p:nvSpPr>
        <p:spPr>
          <a:ln/>
        </p:spPr>
        <p:txBody>
          <a:bodyPr/>
          <a:lstStyle>
            <a:lvl1pPr>
              <a:defRPr/>
            </a:lvl1pPr>
          </a:lstStyle>
          <a:p>
            <a:r>
              <a:rPr lang="en-US" smtClean="0"/>
              <a:t>20/10/2011</a:t>
            </a:r>
            <a:endParaRPr lang="en-GB" sz="1200"/>
          </a:p>
        </p:txBody>
      </p:sp>
    </p:spTree>
    <p:extLst>
      <p:ext uri="{BB962C8B-B14F-4D97-AF65-F5344CB8AC3E}">
        <p14:creationId xmlns:p14="http://schemas.microsoft.com/office/powerpoint/2010/main" val="20705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fld id="{62E4B947-82F5-4770-83E6-1661A966534A}" type="slidenum">
              <a:rPr lang="en-GB"/>
              <a:pPr/>
              <a:t>‹#›</a:t>
            </a:fld>
            <a:endParaRPr lang="en-GB">
              <a:latin typeface="Georgia" pitchFamily="-110" charset="0"/>
            </a:endParaRPr>
          </a:p>
        </p:txBody>
      </p:sp>
      <p:sp>
        <p:nvSpPr>
          <p:cNvPr id="7" name="Rectangle 4"/>
          <p:cNvSpPr>
            <a:spLocks noGrp="1" noChangeArrowheads="1"/>
          </p:cNvSpPr>
          <p:nvPr>
            <p:ph type="dt" sz="half" idx="12"/>
          </p:nvPr>
        </p:nvSpPr>
        <p:spPr>
          <a:ln/>
        </p:spPr>
        <p:txBody>
          <a:bodyPr/>
          <a:lstStyle>
            <a:lvl1pPr>
              <a:defRPr/>
            </a:lvl1pPr>
          </a:lstStyle>
          <a:p>
            <a:r>
              <a:rPr lang="en-US" smtClean="0"/>
              <a:t>20/10/2011</a:t>
            </a:r>
            <a:endParaRPr lang="en-GB" sz="1200"/>
          </a:p>
        </p:txBody>
      </p:sp>
    </p:spTree>
    <p:extLst>
      <p:ext uri="{BB962C8B-B14F-4D97-AF65-F5344CB8AC3E}">
        <p14:creationId xmlns:p14="http://schemas.microsoft.com/office/powerpoint/2010/main" val="352094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fld id="{128C7ABE-333F-4D0B-BF1C-82CB3C42A4E7}" type="slidenum">
              <a:rPr lang="en-GB"/>
              <a:pPr/>
              <a:t>‹#›</a:t>
            </a:fld>
            <a:endParaRPr lang="en-GB">
              <a:latin typeface="Georgia" pitchFamily="-110" charset="0"/>
            </a:endParaRPr>
          </a:p>
        </p:txBody>
      </p:sp>
      <p:sp>
        <p:nvSpPr>
          <p:cNvPr id="7" name="Rectangle 4"/>
          <p:cNvSpPr>
            <a:spLocks noGrp="1" noChangeArrowheads="1"/>
          </p:cNvSpPr>
          <p:nvPr>
            <p:ph type="dt" sz="half" idx="12"/>
          </p:nvPr>
        </p:nvSpPr>
        <p:spPr>
          <a:ln/>
        </p:spPr>
        <p:txBody>
          <a:bodyPr/>
          <a:lstStyle>
            <a:lvl1pPr>
              <a:defRPr/>
            </a:lvl1pPr>
          </a:lstStyle>
          <a:p>
            <a:r>
              <a:rPr lang="en-US" smtClean="0"/>
              <a:t>20/10/2011</a:t>
            </a:r>
            <a:endParaRPr lang="en-GB" sz="1200"/>
          </a:p>
        </p:txBody>
      </p:sp>
    </p:spTree>
    <p:extLst>
      <p:ext uri="{BB962C8B-B14F-4D97-AF65-F5344CB8AC3E}">
        <p14:creationId xmlns:p14="http://schemas.microsoft.com/office/powerpoint/2010/main" val="234283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447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Mastertitelformat bearbeiten</a:t>
            </a:r>
          </a:p>
        </p:txBody>
      </p:sp>
      <p:sp>
        <p:nvSpPr>
          <p:cNvPr id="1027" name="Rectangle 3"/>
          <p:cNvSpPr>
            <a:spLocks noGrp="1" noChangeArrowheads="1"/>
          </p:cNvSpPr>
          <p:nvPr>
            <p:ph type="body" idx="1"/>
          </p:nvPr>
        </p:nvSpPr>
        <p:spPr bwMode="auto">
          <a:xfrm>
            <a:off x="457200" y="26670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Mastertextformat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1029" name="Rectangle 5"/>
          <p:cNvSpPr>
            <a:spLocks noGrp="1" noChangeArrowheads="1"/>
          </p:cNvSpPr>
          <p:nvPr>
            <p:ph type="ftr" sz="quarter" idx="3"/>
          </p:nvPr>
        </p:nvSpPr>
        <p:spPr bwMode="auto">
          <a:xfrm>
            <a:off x="3124200"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5326F"/>
                </a:solidFill>
                <a:latin typeface="Arial" pitchFamily="-110" charset="0"/>
                <a:ea typeface="+mn-ea"/>
              </a:defRPr>
            </a:lvl1pPr>
          </a:lstStyle>
          <a:p>
            <a:pPr>
              <a:defRPr/>
            </a:pPr>
            <a:endParaRPr lang="de-DE"/>
          </a:p>
        </p:txBody>
      </p:sp>
      <p:pic>
        <p:nvPicPr>
          <p:cNvPr id="2" name="Picture 29" descr="EASAC_logo 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304800"/>
            <a:ext cx="19812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 name="Rectangle 30"/>
          <p:cNvSpPr>
            <a:spLocks noChangeArrowheads="1"/>
          </p:cNvSpPr>
          <p:nvPr/>
        </p:nvSpPr>
        <p:spPr bwMode="auto">
          <a:xfrm>
            <a:off x="0" y="6400800"/>
            <a:ext cx="9144000" cy="457200"/>
          </a:xfrm>
          <a:prstGeom prst="rect">
            <a:avLst/>
          </a:prstGeom>
          <a:solidFill>
            <a:srgbClr val="004C84"/>
          </a:solidFill>
          <a:ln w="9525">
            <a:noFill/>
            <a:miter lim="800000"/>
            <a:headEnd/>
            <a:tailEnd/>
          </a:ln>
          <a:effectLst/>
        </p:spPr>
        <p:txBody>
          <a:bodyPr wrap="none" anchor="ctr"/>
          <a:lstStyle/>
          <a:p>
            <a:pPr>
              <a:defRPr/>
            </a:pPr>
            <a:endParaRPr lang="de-DE">
              <a:ea typeface="+mn-ea"/>
            </a:endParaRPr>
          </a:p>
        </p:txBody>
      </p:sp>
      <p:sp>
        <p:nvSpPr>
          <p:cNvPr id="1055" name="Rectangle 31"/>
          <p:cNvSpPr>
            <a:spLocks noChangeArrowheads="1"/>
          </p:cNvSpPr>
          <p:nvPr/>
        </p:nvSpPr>
        <p:spPr bwMode="auto">
          <a:xfrm>
            <a:off x="0" y="6248400"/>
            <a:ext cx="9144000" cy="152400"/>
          </a:xfrm>
          <a:prstGeom prst="rect">
            <a:avLst/>
          </a:prstGeom>
          <a:solidFill>
            <a:srgbClr val="A08353"/>
          </a:solidFill>
          <a:ln w="9525">
            <a:noFill/>
            <a:miter lim="800000"/>
            <a:headEnd/>
            <a:tailEnd/>
          </a:ln>
          <a:effectLst/>
        </p:spPr>
        <p:txBody>
          <a:bodyPr wrap="none" anchor="ctr"/>
          <a:lstStyle/>
          <a:p>
            <a:pPr>
              <a:defRPr/>
            </a:pPr>
            <a:endParaRPr lang="de-DE">
              <a:ea typeface="+mn-ea"/>
            </a:endParaRPr>
          </a:p>
        </p:txBody>
      </p:sp>
      <p:sp>
        <p:nvSpPr>
          <p:cNvPr id="1030" name="Rectangle 6"/>
          <p:cNvSpPr>
            <a:spLocks noGrp="1" noChangeArrowheads="1"/>
          </p:cNvSpPr>
          <p:nvPr>
            <p:ph type="sldNum" sz="quarter" idx="4"/>
          </p:nvPr>
        </p:nvSpPr>
        <p:spPr bwMode="auto">
          <a:xfrm>
            <a:off x="6553200"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Calibri" pitchFamily="-110" charset="0"/>
              </a:defRPr>
            </a:lvl1pPr>
          </a:lstStyle>
          <a:p>
            <a:fld id="{D58F475E-9EDA-4417-9876-F3E2E3B33AFE}" type="slidenum">
              <a:rPr lang="en-GB"/>
              <a:pPr/>
              <a:t>‹#›</a:t>
            </a:fld>
            <a:endParaRPr lang="en-GB">
              <a:latin typeface="Georgia" pitchFamily="-110" charset="0"/>
            </a:endParaRPr>
          </a:p>
        </p:txBody>
      </p:sp>
      <p:sp>
        <p:nvSpPr>
          <p:cNvPr id="1028" name="Rectangle 4"/>
          <p:cNvSpPr>
            <a:spLocks noGrp="1" noChangeArrowheads="1"/>
          </p:cNvSpPr>
          <p:nvPr>
            <p:ph type="dt" sz="half" idx="2"/>
          </p:nvPr>
        </p:nvSpPr>
        <p:spPr bwMode="auto">
          <a:xfrm>
            <a:off x="350838"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Calibri" pitchFamily="-110" charset="0"/>
              </a:defRPr>
            </a:lvl1pPr>
          </a:lstStyle>
          <a:p>
            <a:r>
              <a:rPr lang="en-US" smtClean="0"/>
              <a:t>20/10/2011</a:t>
            </a:r>
            <a:endParaRPr lang="en-GB" sz="1200"/>
          </a:p>
        </p:txBody>
      </p:sp>
      <p:sp>
        <p:nvSpPr>
          <p:cNvPr id="1057" name="Rectangle 33"/>
          <p:cNvSpPr>
            <a:spLocks noChangeArrowheads="1"/>
          </p:cNvSpPr>
          <p:nvPr/>
        </p:nvSpPr>
        <p:spPr bwMode="auto">
          <a:xfrm>
            <a:off x="-1450975" y="-1481138"/>
            <a:ext cx="184150" cy="366713"/>
          </a:xfrm>
          <a:prstGeom prst="rect">
            <a:avLst/>
          </a:prstGeom>
          <a:noFill/>
          <a:ln w="9525">
            <a:noFill/>
            <a:miter lim="800000"/>
            <a:headEnd/>
            <a:tailEnd/>
          </a:ln>
          <a:effectLst/>
        </p:spPr>
        <p:txBody>
          <a:bodyPr wrap="none">
            <a:spAutoFit/>
          </a:bodyPr>
          <a:lstStyle/>
          <a:p>
            <a:pPr>
              <a:defRPr/>
            </a:pPr>
            <a:endParaRPr lang="de-DE">
              <a:ea typeface="+mn-ea"/>
            </a:endParaRPr>
          </a:p>
        </p:txBody>
      </p:sp>
    </p:spTree>
  </p:cSld>
  <p:clrMap bg1="lt1" tx1="dk1" bg2="lt2" tx2="dk2" accent1="accent1" accent2="accent2" accent3="accent3" accent4="accent4" accent5="accent5" accent6="accent6" hlink="hlink" folHlink="folHlink"/>
  <p:sldLayoutIdLst>
    <p:sldLayoutId id="2147483693" r:id="rId1"/>
    <p:sldLayoutId id="2147483692" r:id="rId2"/>
    <p:sldLayoutId id="2147483691" r:id="rId3"/>
    <p:sldLayoutId id="2147483690" r:id="rId4"/>
    <p:sldLayoutId id="2147483689" r:id="rId5"/>
    <p:sldLayoutId id="2147483688" r:id="rId6"/>
    <p:sldLayoutId id="2147483687" r:id="rId7"/>
    <p:sldLayoutId id="2147483686" r:id="rId8"/>
    <p:sldLayoutId id="2147483685" r:id="rId9"/>
    <p:sldLayoutId id="2147483684" r:id="rId10"/>
    <p:sldLayoutId id="2147483683" r:id="rId11"/>
  </p:sldLayoutIdLst>
  <p:hf sldNum="0" hdr="0" ftr="0"/>
  <p:txStyles>
    <p:titleStyle>
      <a:lvl1pPr algn="l" rtl="0" eaLnBrk="1" fontAlgn="base" hangingPunct="1">
        <a:spcBef>
          <a:spcPct val="0"/>
        </a:spcBef>
        <a:spcAft>
          <a:spcPct val="0"/>
        </a:spcAft>
        <a:defRPr sz="3600">
          <a:solidFill>
            <a:srgbClr val="004C84"/>
          </a:solidFill>
          <a:latin typeface="+mj-lt"/>
          <a:ea typeface="ＭＳ Ｐゴシック" pitchFamily="-110" charset="-128"/>
          <a:cs typeface="+mj-cs"/>
        </a:defRPr>
      </a:lvl1pPr>
      <a:lvl2pPr algn="l" rtl="0" eaLnBrk="1" fontAlgn="base" hangingPunct="1">
        <a:spcBef>
          <a:spcPct val="0"/>
        </a:spcBef>
        <a:spcAft>
          <a:spcPct val="0"/>
        </a:spcAft>
        <a:defRPr sz="3600">
          <a:solidFill>
            <a:srgbClr val="004C84"/>
          </a:solidFill>
          <a:latin typeface="Calibri" pitchFamily="-110" charset="0"/>
          <a:ea typeface="ＭＳ Ｐゴシック" pitchFamily="-110" charset="-128"/>
        </a:defRPr>
      </a:lvl2pPr>
      <a:lvl3pPr algn="l" rtl="0" eaLnBrk="1" fontAlgn="base" hangingPunct="1">
        <a:spcBef>
          <a:spcPct val="0"/>
        </a:spcBef>
        <a:spcAft>
          <a:spcPct val="0"/>
        </a:spcAft>
        <a:defRPr sz="3600">
          <a:solidFill>
            <a:srgbClr val="004C84"/>
          </a:solidFill>
          <a:latin typeface="Calibri" pitchFamily="-110" charset="0"/>
          <a:ea typeface="ＭＳ Ｐゴシック" pitchFamily="-110" charset="-128"/>
        </a:defRPr>
      </a:lvl3pPr>
      <a:lvl4pPr algn="l" rtl="0" eaLnBrk="1" fontAlgn="base" hangingPunct="1">
        <a:spcBef>
          <a:spcPct val="0"/>
        </a:spcBef>
        <a:spcAft>
          <a:spcPct val="0"/>
        </a:spcAft>
        <a:defRPr sz="3600">
          <a:solidFill>
            <a:srgbClr val="004C84"/>
          </a:solidFill>
          <a:latin typeface="Calibri" pitchFamily="-110" charset="0"/>
          <a:ea typeface="ＭＳ Ｐゴシック" pitchFamily="-110" charset="-128"/>
        </a:defRPr>
      </a:lvl4pPr>
      <a:lvl5pPr algn="l" rtl="0" eaLnBrk="1" fontAlgn="base" hangingPunct="1">
        <a:spcBef>
          <a:spcPct val="0"/>
        </a:spcBef>
        <a:spcAft>
          <a:spcPct val="0"/>
        </a:spcAft>
        <a:defRPr sz="3600">
          <a:solidFill>
            <a:srgbClr val="004C84"/>
          </a:solidFill>
          <a:latin typeface="Calibri" pitchFamily="-110" charset="0"/>
          <a:ea typeface="ＭＳ Ｐゴシック" pitchFamily="-110" charset="-128"/>
        </a:defRPr>
      </a:lvl5pPr>
      <a:lvl6pPr marL="457200" algn="l" rtl="0" eaLnBrk="1" fontAlgn="base" hangingPunct="1">
        <a:spcBef>
          <a:spcPct val="0"/>
        </a:spcBef>
        <a:spcAft>
          <a:spcPct val="0"/>
        </a:spcAft>
        <a:defRPr sz="3600">
          <a:solidFill>
            <a:srgbClr val="004C84"/>
          </a:solidFill>
          <a:latin typeface="Calibri" pitchFamily="-110" charset="0"/>
        </a:defRPr>
      </a:lvl6pPr>
      <a:lvl7pPr marL="914400" algn="l" rtl="0" eaLnBrk="1" fontAlgn="base" hangingPunct="1">
        <a:spcBef>
          <a:spcPct val="0"/>
        </a:spcBef>
        <a:spcAft>
          <a:spcPct val="0"/>
        </a:spcAft>
        <a:defRPr sz="3600">
          <a:solidFill>
            <a:srgbClr val="004C84"/>
          </a:solidFill>
          <a:latin typeface="Calibri" pitchFamily="-110" charset="0"/>
        </a:defRPr>
      </a:lvl7pPr>
      <a:lvl8pPr marL="1371600" algn="l" rtl="0" eaLnBrk="1" fontAlgn="base" hangingPunct="1">
        <a:spcBef>
          <a:spcPct val="0"/>
        </a:spcBef>
        <a:spcAft>
          <a:spcPct val="0"/>
        </a:spcAft>
        <a:defRPr sz="3600">
          <a:solidFill>
            <a:srgbClr val="004C84"/>
          </a:solidFill>
          <a:latin typeface="Calibri" pitchFamily="-110" charset="0"/>
        </a:defRPr>
      </a:lvl8pPr>
      <a:lvl9pPr marL="1828800" algn="l" rtl="0" eaLnBrk="1" fontAlgn="base" hangingPunct="1">
        <a:spcBef>
          <a:spcPct val="0"/>
        </a:spcBef>
        <a:spcAft>
          <a:spcPct val="0"/>
        </a:spcAft>
        <a:defRPr sz="3600">
          <a:solidFill>
            <a:srgbClr val="004C84"/>
          </a:solidFill>
          <a:latin typeface="Calibri" pitchFamily="-110"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ＭＳ Ｐゴシック" pitchFamily="-110" charset="-128"/>
          <a:cs typeface="+mn-cs"/>
        </a:defRPr>
      </a:lvl1pPr>
      <a:lvl2pPr marL="742950" indent="-285750" algn="l" rtl="0" eaLnBrk="1" fontAlgn="base" hangingPunct="1">
        <a:spcBef>
          <a:spcPct val="20000"/>
        </a:spcBef>
        <a:spcAft>
          <a:spcPct val="0"/>
        </a:spcAft>
        <a:buChar char="–"/>
        <a:defRPr sz="2000">
          <a:solidFill>
            <a:srgbClr val="004C84"/>
          </a:solidFill>
          <a:latin typeface="+mn-lt"/>
          <a:ea typeface="ＭＳ Ｐゴシック" pitchFamily="-110" charset="-128"/>
        </a:defRPr>
      </a:lvl2pPr>
      <a:lvl3pPr marL="1143000" indent="-228600" algn="l" rtl="0" eaLnBrk="1" fontAlgn="base" hangingPunct="1">
        <a:spcBef>
          <a:spcPct val="20000"/>
        </a:spcBef>
        <a:spcAft>
          <a:spcPct val="0"/>
        </a:spcAft>
        <a:buChar char="•"/>
        <a:defRPr sz="1600">
          <a:solidFill>
            <a:srgbClr val="737373"/>
          </a:solidFill>
          <a:latin typeface="Georgia" pitchFamily="-110" charset="0"/>
          <a:ea typeface="ＭＳ Ｐゴシック" pitchFamily="-110" charset="-128"/>
        </a:defRPr>
      </a:lvl3pPr>
      <a:lvl4pPr marL="1600200" indent="-228600" algn="l" rtl="0" eaLnBrk="1" fontAlgn="base" hangingPunct="1">
        <a:spcBef>
          <a:spcPct val="20000"/>
        </a:spcBef>
        <a:spcAft>
          <a:spcPct val="0"/>
        </a:spcAft>
        <a:buChar char="–"/>
        <a:defRPr sz="12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1200">
          <a:solidFill>
            <a:srgbClr val="737373"/>
          </a:solidFill>
          <a:latin typeface="+mn-lt"/>
          <a:ea typeface="ＭＳ Ｐゴシック" pitchFamily="-110" charset="-128"/>
        </a:defRPr>
      </a:lvl5pPr>
      <a:lvl6pPr marL="2514600" indent="-228600" algn="l" rtl="0" eaLnBrk="1" fontAlgn="base" hangingPunct="1">
        <a:spcBef>
          <a:spcPct val="20000"/>
        </a:spcBef>
        <a:spcAft>
          <a:spcPct val="0"/>
        </a:spcAft>
        <a:buChar char="»"/>
        <a:defRPr sz="1200">
          <a:solidFill>
            <a:srgbClr val="737373"/>
          </a:solidFill>
          <a:latin typeface="+mn-lt"/>
          <a:ea typeface="ＭＳ Ｐゴシック" pitchFamily="-110" charset="-128"/>
        </a:defRPr>
      </a:lvl6pPr>
      <a:lvl7pPr marL="2971800" indent="-228600" algn="l" rtl="0" eaLnBrk="1" fontAlgn="base" hangingPunct="1">
        <a:spcBef>
          <a:spcPct val="20000"/>
        </a:spcBef>
        <a:spcAft>
          <a:spcPct val="0"/>
        </a:spcAft>
        <a:buChar char="»"/>
        <a:defRPr sz="1200">
          <a:solidFill>
            <a:srgbClr val="737373"/>
          </a:solidFill>
          <a:latin typeface="+mn-lt"/>
          <a:ea typeface="ＭＳ Ｐゴシック" pitchFamily="-110" charset="-128"/>
        </a:defRPr>
      </a:lvl7pPr>
      <a:lvl8pPr marL="3429000" indent="-228600" algn="l" rtl="0" eaLnBrk="1" fontAlgn="base" hangingPunct="1">
        <a:spcBef>
          <a:spcPct val="20000"/>
        </a:spcBef>
        <a:spcAft>
          <a:spcPct val="0"/>
        </a:spcAft>
        <a:buChar char="»"/>
        <a:defRPr sz="1200">
          <a:solidFill>
            <a:srgbClr val="737373"/>
          </a:solidFill>
          <a:latin typeface="+mn-lt"/>
          <a:ea typeface="ＭＳ Ｐゴシック" pitchFamily="-110" charset="-128"/>
        </a:defRPr>
      </a:lvl8pPr>
      <a:lvl9pPr marL="3886200" indent="-228600" algn="l" rtl="0" eaLnBrk="1" fontAlgn="base" hangingPunct="1">
        <a:spcBef>
          <a:spcPct val="20000"/>
        </a:spcBef>
        <a:spcAft>
          <a:spcPct val="0"/>
        </a:spcAft>
        <a:buChar char="»"/>
        <a:defRPr sz="1200">
          <a:solidFill>
            <a:srgbClr val="737373"/>
          </a:solidFill>
          <a:latin typeface="+mn-lt"/>
          <a:ea typeface="ＭＳ Ｐゴシック" pitchFamily="-110"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6324600"/>
            <a:ext cx="9144000" cy="381000"/>
          </a:xfrm>
          <a:prstGeom prst="rect">
            <a:avLst/>
          </a:prstGeom>
          <a:solidFill>
            <a:srgbClr val="05326F"/>
          </a:solidFill>
          <a:ln w="9525">
            <a:noFill/>
            <a:miter lim="800000"/>
            <a:headEnd/>
            <a:tailEnd/>
          </a:ln>
          <a:effectLst/>
        </p:spPr>
        <p:txBody>
          <a:bodyPr wrap="none" anchor="ctr"/>
          <a:lstStyle/>
          <a:p>
            <a:pPr>
              <a:defRPr/>
            </a:pPr>
            <a:endParaRPr lang="de-DE">
              <a:ea typeface="+mn-ea"/>
            </a:endParaRPr>
          </a:p>
        </p:txBody>
      </p:sp>
      <p:sp>
        <p:nvSpPr>
          <p:cNvPr id="13315" name="Rectangle 3"/>
          <p:cNvSpPr>
            <a:spLocks noGrp="1" noChangeArrowheads="1"/>
          </p:cNvSpPr>
          <p:nvPr>
            <p:ph type="title"/>
          </p:nvPr>
        </p:nvSpPr>
        <p:spPr bwMode="auto">
          <a:xfrm>
            <a:off x="457200" y="1447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13316" name="Rectangle 4"/>
          <p:cNvSpPr>
            <a:spLocks noGrp="1" noChangeArrowheads="1"/>
          </p:cNvSpPr>
          <p:nvPr>
            <p:ph type="body" idx="1"/>
          </p:nvPr>
        </p:nvSpPr>
        <p:spPr bwMode="auto">
          <a:xfrm>
            <a:off x="468313" y="26670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8677" name="Rectangle 5"/>
          <p:cNvSpPr>
            <a:spLocks noChangeArrowheads="1"/>
          </p:cNvSpPr>
          <p:nvPr/>
        </p:nvSpPr>
        <p:spPr bwMode="auto">
          <a:xfrm>
            <a:off x="0" y="6477000"/>
            <a:ext cx="9144000" cy="381000"/>
          </a:xfrm>
          <a:prstGeom prst="rect">
            <a:avLst/>
          </a:prstGeom>
          <a:solidFill>
            <a:schemeClr val="accent1">
              <a:alpha val="70000"/>
            </a:schemeClr>
          </a:solidFill>
          <a:ln w="9525">
            <a:noFill/>
            <a:miter lim="800000"/>
            <a:headEnd/>
            <a:tailEnd/>
          </a:ln>
          <a:effectLst/>
        </p:spPr>
        <p:txBody>
          <a:bodyPr wrap="none" anchor="ctr"/>
          <a:lstStyle/>
          <a:p>
            <a:pPr>
              <a:defRPr/>
            </a:pPr>
            <a:endParaRPr lang="de-DE">
              <a:ea typeface="+mn-ea"/>
            </a:endParaRPr>
          </a:p>
        </p:txBody>
      </p:sp>
      <p:sp>
        <p:nvSpPr>
          <p:cNvPr id="28678" name="Rectangle 6"/>
          <p:cNvSpPr>
            <a:spLocks noGrp="1" noChangeArrowheads="1"/>
          </p:cNvSpPr>
          <p:nvPr>
            <p:ph type="dt" sz="half" idx="2"/>
          </p:nvPr>
        </p:nvSpPr>
        <p:spPr bwMode="auto">
          <a:xfrm>
            <a:off x="350838"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Georgia" pitchFamily="-110" charset="0"/>
              </a:defRPr>
            </a:lvl1pPr>
          </a:lstStyle>
          <a:p>
            <a:r>
              <a:rPr lang="en-US" smtClean="0"/>
              <a:t>20/10/2011</a:t>
            </a:r>
            <a:endParaRPr lang="de-DE" sz="1200"/>
          </a:p>
        </p:txBody>
      </p:sp>
      <p:sp>
        <p:nvSpPr>
          <p:cNvPr id="28679" name="Rectangle 7"/>
          <p:cNvSpPr>
            <a:spLocks noGrp="1" noChangeArrowheads="1"/>
          </p:cNvSpPr>
          <p:nvPr>
            <p:ph type="ftr" sz="quarter" idx="3"/>
          </p:nvPr>
        </p:nvSpPr>
        <p:spPr bwMode="auto">
          <a:xfrm>
            <a:off x="3124200"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b="1">
                <a:solidFill>
                  <a:schemeClr val="bg1"/>
                </a:solidFill>
                <a:latin typeface="Georgia" pitchFamily="-110" charset="0"/>
              </a:defRPr>
            </a:lvl1pPr>
          </a:lstStyle>
          <a:p>
            <a:endParaRPr lang="de-DE" sz="1400">
              <a:latin typeface="Arial" charset="0"/>
            </a:endParaRPr>
          </a:p>
        </p:txBody>
      </p:sp>
      <p:sp>
        <p:nvSpPr>
          <p:cNvPr id="28680" name="Rectangle 8"/>
          <p:cNvSpPr>
            <a:spLocks noGrp="1" noChangeArrowheads="1"/>
          </p:cNvSpPr>
          <p:nvPr>
            <p:ph type="sldNum" sz="quarter" idx="4"/>
          </p:nvPr>
        </p:nvSpPr>
        <p:spPr bwMode="auto">
          <a:xfrm>
            <a:off x="6553200"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Georgia" pitchFamily="-110" charset="0"/>
              </a:defRPr>
            </a:lvl1pPr>
          </a:lstStyle>
          <a:p>
            <a:fld id="{7A707082-D837-442C-8A25-5D91D316DFD0}"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p:txStyles>
    <p:titleStyle>
      <a:lvl1pPr algn="l" rtl="0" eaLnBrk="0" fontAlgn="base" hangingPunct="0">
        <a:spcBef>
          <a:spcPct val="0"/>
        </a:spcBef>
        <a:spcAft>
          <a:spcPct val="0"/>
        </a:spcAft>
        <a:defRPr sz="3600">
          <a:solidFill>
            <a:srgbClr val="05326F"/>
          </a:solidFill>
          <a:latin typeface="+mj-lt"/>
          <a:ea typeface="ＭＳ Ｐゴシック" pitchFamily="-110" charset="-128"/>
          <a:cs typeface="+mj-cs"/>
        </a:defRPr>
      </a:lvl1pPr>
      <a:lvl2pPr algn="l" rtl="0" eaLnBrk="0" fontAlgn="base" hangingPunct="0">
        <a:spcBef>
          <a:spcPct val="0"/>
        </a:spcBef>
        <a:spcAft>
          <a:spcPct val="0"/>
        </a:spcAft>
        <a:defRPr sz="3600">
          <a:solidFill>
            <a:srgbClr val="05326F"/>
          </a:solidFill>
          <a:latin typeface="Georgia" pitchFamily="-110" charset="0"/>
          <a:ea typeface="ＭＳ Ｐゴシック" pitchFamily="-110" charset="-128"/>
        </a:defRPr>
      </a:lvl2pPr>
      <a:lvl3pPr algn="l" rtl="0" eaLnBrk="0" fontAlgn="base" hangingPunct="0">
        <a:spcBef>
          <a:spcPct val="0"/>
        </a:spcBef>
        <a:spcAft>
          <a:spcPct val="0"/>
        </a:spcAft>
        <a:defRPr sz="3600">
          <a:solidFill>
            <a:srgbClr val="05326F"/>
          </a:solidFill>
          <a:latin typeface="Georgia" pitchFamily="-110" charset="0"/>
          <a:ea typeface="ＭＳ Ｐゴシック" pitchFamily="-110" charset="-128"/>
        </a:defRPr>
      </a:lvl3pPr>
      <a:lvl4pPr algn="l" rtl="0" eaLnBrk="0" fontAlgn="base" hangingPunct="0">
        <a:spcBef>
          <a:spcPct val="0"/>
        </a:spcBef>
        <a:spcAft>
          <a:spcPct val="0"/>
        </a:spcAft>
        <a:defRPr sz="3600">
          <a:solidFill>
            <a:srgbClr val="05326F"/>
          </a:solidFill>
          <a:latin typeface="Georgia" pitchFamily="-110" charset="0"/>
          <a:ea typeface="ＭＳ Ｐゴシック" pitchFamily="-110" charset="-128"/>
        </a:defRPr>
      </a:lvl4pPr>
      <a:lvl5pPr algn="l" rtl="0" eaLnBrk="0" fontAlgn="base" hangingPunct="0">
        <a:spcBef>
          <a:spcPct val="0"/>
        </a:spcBef>
        <a:spcAft>
          <a:spcPct val="0"/>
        </a:spcAft>
        <a:defRPr sz="3600">
          <a:solidFill>
            <a:srgbClr val="05326F"/>
          </a:solidFill>
          <a:latin typeface="Georgia" pitchFamily="-110" charset="0"/>
          <a:ea typeface="ＭＳ Ｐゴシック" pitchFamily="-110" charset="-128"/>
        </a:defRPr>
      </a:lvl5pPr>
      <a:lvl6pPr marL="457200" algn="l" rtl="0" fontAlgn="base">
        <a:spcBef>
          <a:spcPct val="0"/>
        </a:spcBef>
        <a:spcAft>
          <a:spcPct val="0"/>
        </a:spcAft>
        <a:defRPr sz="3600">
          <a:solidFill>
            <a:srgbClr val="05326F"/>
          </a:solidFill>
          <a:latin typeface="Georgia" pitchFamily="-110" charset="0"/>
        </a:defRPr>
      </a:lvl6pPr>
      <a:lvl7pPr marL="914400" algn="l" rtl="0" fontAlgn="base">
        <a:spcBef>
          <a:spcPct val="0"/>
        </a:spcBef>
        <a:spcAft>
          <a:spcPct val="0"/>
        </a:spcAft>
        <a:defRPr sz="3600">
          <a:solidFill>
            <a:srgbClr val="05326F"/>
          </a:solidFill>
          <a:latin typeface="Georgia" pitchFamily="-110" charset="0"/>
        </a:defRPr>
      </a:lvl7pPr>
      <a:lvl8pPr marL="1371600" algn="l" rtl="0" fontAlgn="base">
        <a:spcBef>
          <a:spcPct val="0"/>
        </a:spcBef>
        <a:spcAft>
          <a:spcPct val="0"/>
        </a:spcAft>
        <a:defRPr sz="3600">
          <a:solidFill>
            <a:srgbClr val="05326F"/>
          </a:solidFill>
          <a:latin typeface="Georgia" pitchFamily="-110" charset="0"/>
        </a:defRPr>
      </a:lvl8pPr>
      <a:lvl9pPr marL="1828800" algn="l" rtl="0" fontAlgn="base">
        <a:spcBef>
          <a:spcPct val="0"/>
        </a:spcBef>
        <a:spcAft>
          <a:spcPct val="0"/>
        </a:spcAft>
        <a:defRPr sz="3600">
          <a:solidFill>
            <a:srgbClr val="05326F"/>
          </a:solidFill>
          <a:latin typeface="Georgia" pitchFamily="-110"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0" charset="-128"/>
          <a:cs typeface="+mn-cs"/>
        </a:defRPr>
      </a:lvl1pPr>
      <a:lvl2pPr marL="742950" indent="-285750" algn="l" rtl="0" eaLnBrk="0" fontAlgn="base" hangingPunct="0">
        <a:spcBef>
          <a:spcPct val="20000"/>
        </a:spcBef>
        <a:spcAft>
          <a:spcPct val="0"/>
        </a:spcAft>
        <a:buChar char="–"/>
        <a:defRPr sz="2000">
          <a:solidFill>
            <a:srgbClr val="05326F"/>
          </a:solidFill>
          <a:latin typeface="+mn-lt"/>
          <a:ea typeface="ＭＳ Ｐゴシック" pitchFamily="-110" charset="-128"/>
        </a:defRPr>
      </a:lvl2pPr>
      <a:lvl3pPr marL="1143000" indent="-228600" algn="l" rtl="0" eaLnBrk="0" fontAlgn="base" hangingPunct="0">
        <a:spcBef>
          <a:spcPct val="20000"/>
        </a:spcBef>
        <a:spcAft>
          <a:spcPct val="0"/>
        </a:spcAft>
        <a:buChar char="•"/>
        <a:defRPr sz="1600">
          <a:solidFill>
            <a:srgbClr val="737373"/>
          </a:solidFill>
          <a:latin typeface="+mj-lt"/>
          <a:ea typeface="ＭＳ Ｐゴシック" pitchFamily="-110"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737373"/>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737373"/>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737373"/>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737373"/>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737373"/>
          </a:solidFill>
          <a:latin typeface="+mn-lt"/>
          <a:ea typeface="ＭＳ Ｐゴシック" pitchFamily="-110"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0" y="3048000"/>
            <a:ext cx="9144000" cy="3810000"/>
          </a:xfrm>
          <a:prstGeom prst="rect">
            <a:avLst/>
          </a:prstGeom>
          <a:solidFill>
            <a:srgbClr val="004C8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27" name="Rectangle 8"/>
          <p:cNvSpPr>
            <a:spLocks noChangeArrowheads="1"/>
          </p:cNvSpPr>
          <p:nvPr/>
        </p:nvSpPr>
        <p:spPr bwMode="auto">
          <a:xfrm>
            <a:off x="0" y="2895600"/>
            <a:ext cx="9144000" cy="152400"/>
          </a:xfrm>
          <a:prstGeom prst="rect">
            <a:avLst/>
          </a:prstGeom>
          <a:solidFill>
            <a:srgbClr val="A083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28" name="Rectangle 2"/>
          <p:cNvSpPr>
            <a:spLocks noGrp="1" noChangeArrowheads="1"/>
          </p:cNvSpPr>
          <p:nvPr>
            <p:ph type="ctrTitle"/>
          </p:nvPr>
        </p:nvSpPr>
        <p:spPr>
          <a:xfrm>
            <a:off x="533400" y="1524000"/>
            <a:ext cx="8077200" cy="1447800"/>
          </a:xfrm>
        </p:spPr>
        <p:txBody>
          <a:bodyPr/>
          <a:lstStyle/>
          <a:p>
            <a:pPr>
              <a:lnSpc>
                <a:spcPct val="90000"/>
              </a:lnSpc>
            </a:pPr>
            <a:r>
              <a:rPr lang="en-GB" sz="3200" b="1" dirty="0"/>
              <a:t>EASAC science-policy dialogue project: </a:t>
            </a:r>
            <a:r>
              <a:rPr lang="en-GB" sz="3200" b="1" dirty="0" smtClean="0"/>
              <a:t/>
            </a:r>
            <a:br>
              <a:rPr lang="en-GB" sz="3200" b="1" dirty="0" smtClean="0"/>
            </a:br>
            <a:r>
              <a:rPr lang="en-GB" sz="3200" b="1" dirty="0" smtClean="0"/>
              <a:t>phase </a:t>
            </a:r>
            <a:r>
              <a:rPr lang="en-GB" sz="3200" b="1" dirty="0"/>
              <a:t>2 – 2011</a:t>
            </a:r>
            <a:endParaRPr lang="de-DE" dirty="0" smtClean="0"/>
          </a:p>
        </p:txBody>
      </p:sp>
      <p:sp>
        <p:nvSpPr>
          <p:cNvPr id="26629" name="Rectangle 3"/>
          <p:cNvSpPr>
            <a:spLocks noGrp="1" noChangeArrowheads="1"/>
          </p:cNvSpPr>
          <p:nvPr>
            <p:ph type="subTitle" idx="1"/>
          </p:nvPr>
        </p:nvSpPr>
        <p:spPr>
          <a:xfrm>
            <a:off x="533400" y="3352800"/>
            <a:ext cx="6096000" cy="2362200"/>
          </a:xfrm>
        </p:spPr>
        <p:txBody>
          <a:bodyPr/>
          <a:lstStyle/>
          <a:p>
            <a:pPr algn="l">
              <a:lnSpc>
                <a:spcPct val="90000"/>
              </a:lnSpc>
            </a:pPr>
            <a:r>
              <a:rPr lang="en-GB" sz="2200" dirty="0">
                <a:solidFill>
                  <a:schemeClr val="bg1"/>
                </a:solidFill>
              </a:rPr>
              <a:t>Report of phone interviews with Academies</a:t>
            </a:r>
          </a:p>
          <a:p>
            <a:pPr algn="l">
              <a:lnSpc>
                <a:spcPct val="90000"/>
              </a:lnSpc>
            </a:pPr>
            <a:r>
              <a:rPr lang="en-GB" sz="2200" dirty="0" smtClean="0">
                <a:solidFill>
                  <a:schemeClr val="bg1"/>
                </a:solidFill>
              </a:rPr>
              <a:t>Gill Petrokofsky</a:t>
            </a:r>
          </a:p>
          <a:p>
            <a:pPr algn="l">
              <a:lnSpc>
                <a:spcPct val="90000"/>
              </a:lnSpc>
            </a:pPr>
            <a:r>
              <a:rPr lang="en-GB" sz="1600" dirty="0">
                <a:solidFill>
                  <a:srgbClr val="A08353"/>
                </a:solidFill>
              </a:rPr>
              <a:t>20-21 October 2011, Academy of Lisbon </a:t>
            </a:r>
            <a:endParaRPr lang="de-DE" sz="1600" dirty="0" smtClean="0">
              <a:solidFill>
                <a:srgbClr val="A08353"/>
              </a:solidFill>
            </a:endParaRPr>
          </a:p>
        </p:txBody>
      </p:sp>
      <p:pic>
        <p:nvPicPr>
          <p:cNvPr id="26630" name="Picture 14" descr="EASAC_logo 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04800"/>
            <a:ext cx="19812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issues – 5. Institutional challenges</a:t>
            </a:r>
            <a:endParaRPr lang="en-GB" dirty="0"/>
          </a:p>
        </p:txBody>
      </p:sp>
      <p:sp>
        <p:nvSpPr>
          <p:cNvPr id="3" name="Content Placeholder 2"/>
          <p:cNvSpPr>
            <a:spLocks noGrp="1"/>
          </p:cNvSpPr>
          <p:nvPr>
            <p:ph idx="1"/>
          </p:nvPr>
        </p:nvSpPr>
        <p:spPr/>
        <p:txBody>
          <a:bodyPr>
            <a:normAutofit/>
          </a:bodyPr>
          <a:lstStyle/>
          <a:p>
            <a:r>
              <a:rPr lang="en-GB" dirty="0" smtClean="0"/>
              <a:t>“</a:t>
            </a:r>
            <a:r>
              <a:rPr lang="en-GB" i="1" dirty="0" smtClean="0"/>
              <a:t>WE HAVE NO BUDGET</a:t>
            </a:r>
            <a:r>
              <a:rPr lang="en-GB" dirty="0" smtClean="0"/>
              <a:t>”</a:t>
            </a:r>
          </a:p>
          <a:p>
            <a:pPr lvl="1"/>
            <a:r>
              <a:rPr lang="en-GB" dirty="0" smtClean="0"/>
              <a:t>Policy advice needs staff resources</a:t>
            </a:r>
          </a:p>
          <a:p>
            <a:r>
              <a:rPr lang="en-GB" dirty="0" smtClean="0"/>
              <a:t>“</a:t>
            </a:r>
            <a:r>
              <a:rPr lang="en-GB" i="1" dirty="0" smtClean="0"/>
              <a:t>THEY ARE NOT INTERESTED</a:t>
            </a:r>
            <a:r>
              <a:rPr lang="en-GB" dirty="0" smtClean="0"/>
              <a:t>”</a:t>
            </a:r>
          </a:p>
          <a:p>
            <a:pPr lvl="1"/>
            <a:r>
              <a:rPr lang="en-GB" dirty="0" smtClean="0"/>
              <a:t>advice to policymakers who are not interested in science</a:t>
            </a:r>
          </a:p>
          <a:p>
            <a:pPr lvl="1"/>
            <a:r>
              <a:rPr lang="en-GB" dirty="0" smtClean="0"/>
              <a:t>advice from Academicians who are not interested in policy</a:t>
            </a:r>
          </a:p>
          <a:p>
            <a:r>
              <a:rPr lang="en-GB" dirty="0" smtClean="0"/>
              <a:t>“</a:t>
            </a:r>
            <a:r>
              <a:rPr lang="en-GB" i="1" dirty="0" smtClean="0"/>
              <a:t>ACADEMY IS INDEPENDENT</a:t>
            </a:r>
            <a:r>
              <a:rPr lang="en-GB" dirty="0" smtClean="0"/>
              <a:t>” </a:t>
            </a:r>
          </a:p>
          <a:p>
            <a:pPr lvl="1"/>
            <a:r>
              <a:rPr lang="en-GB" dirty="0" smtClean="0"/>
              <a:t>scientific credibility &amp; bias</a:t>
            </a:r>
          </a:p>
          <a:p>
            <a:pPr lvl="1"/>
            <a:r>
              <a:rPr lang="en-GB" dirty="0" smtClean="0"/>
              <a:t>engage younger Academicians</a:t>
            </a:r>
          </a:p>
          <a:p>
            <a:pPr lvl="1"/>
            <a:r>
              <a:rPr lang="en-GB" dirty="0" smtClean="0"/>
              <a:t>Balance learned body and policy advice</a:t>
            </a:r>
          </a:p>
          <a:p>
            <a:endParaRPr lang="en-GB" dirty="0"/>
          </a:p>
        </p:txBody>
      </p:sp>
      <p:sp>
        <p:nvSpPr>
          <p:cNvPr id="4" name="Date Placeholder 3"/>
          <p:cNvSpPr>
            <a:spLocks noGrp="1"/>
          </p:cNvSpPr>
          <p:nvPr>
            <p:ph type="dt" sz="half" idx="12"/>
          </p:nvPr>
        </p:nvSpPr>
        <p:spPr/>
        <p:txBody>
          <a:bodyPr/>
          <a:lstStyle/>
          <a:p>
            <a:r>
              <a:rPr lang="en-US" smtClean="0"/>
              <a:t>20/10/2011</a:t>
            </a:r>
            <a:endParaRPr lang="en-GB" sz="1200"/>
          </a:p>
        </p:txBody>
      </p:sp>
    </p:spTree>
    <p:extLst>
      <p:ext uri="{BB962C8B-B14F-4D97-AF65-F5344CB8AC3E}">
        <p14:creationId xmlns:p14="http://schemas.microsoft.com/office/powerpoint/2010/main" val="496329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4581128"/>
            <a:ext cx="3677163" cy="1600423"/>
          </a:xfrm>
          <a:prstGeom prst="rect">
            <a:avLst/>
          </a:prstGeom>
        </p:spPr>
      </p:pic>
      <p:sp>
        <p:nvSpPr>
          <p:cNvPr id="2" name="Title 1"/>
          <p:cNvSpPr>
            <a:spLocks noGrp="1"/>
          </p:cNvSpPr>
          <p:nvPr>
            <p:ph type="title"/>
          </p:nvPr>
        </p:nvSpPr>
        <p:spPr/>
        <p:txBody>
          <a:bodyPr/>
          <a:lstStyle/>
          <a:p>
            <a:r>
              <a:rPr lang="en-GB" dirty="0" smtClean="0"/>
              <a:t>EASAC role</a:t>
            </a:r>
            <a:endParaRPr lang="en-GB" dirty="0"/>
          </a:p>
        </p:txBody>
      </p:sp>
      <p:sp>
        <p:nvSpPr>
          <p:cNvPr id="3" name="Text Placeholder 2"/>
          <p:cNvSpPr>
            <a:spLocks noGrp="1"/>
          </p:cNvSpPr>
          <p:nvPr>
            <p:ph type="body" idx="1"/>
          </p:nvPr>
        </p:nvSpPr>
        <p:spPr/>
        <p:txBody>
          <a:bodyPr>
            <a:normAutofit/>
          </a:bodyPr>
          <a:lstStyle/>
          <a:p>
            <a:r>
              <a:rPr lang="en-GB" sz="2800" dirty="0" smtClean="0"/>
              <a:t>Why EASAC?</a:t>
            </a:r>
            <a:endParaRPr lang="en-GB" sz="2800" dirty="0"/>
          </a:p>
        </p:txBody>
      </p:sp>
      <p:sp>
        <p:nvSpPr>
          <p:cNvPr id="4" name="Content Placeholder 3"/>
          <p:cNvSpPr>
            <a:spLocks noGrp="1"/>
          </p:cNvSpPr>
          <p:nvPr>
            <p:ph sz="half" idx="2"/>
          </p:nvPr>
        </p:nvSpPr>
        <p:spPr/>
        <p:txBody>
          <a:bodyPr/>
          <a:lstStyle/>
          <a:p>
            <a:r>
              <a:rPr lang="en-GB" dirty="0" smtClean="0"/>
              <a:t>Build on high regard of reports</a:t>
            </a:r>
          </a:p>
          <a:p>
            <a:r>
              <a:rPr lang="en-GB" dirty="0" smtClean="0"/>
              <a:t>Engage with more EU scientists</a:t>
            </a:r>
          </a:p>
          <a:p>
            <a:r>
              <a:rPr lang="en-GB" dirty="0" smtClean="0"/>
              <a:t>Website resources for science-policy dialogue</a:t>
            </a:r>
            <a:endParaRPr lang="en-GB" dirty="0"/>
          </a:p>
        </p:txBody>
      </p:sp>
      <p:sp>
        <p:nvSpPr>
          <p:cNvPr id="5" name="Text Placeholder 4"/>
          <p:cNvSpPr>
            <a:spLocks noGrp="1"/>
          </p:cNvSpPr>
          <p:nvPr>
            <p:ph type="body" sz="quarter" idx="3"/>
          </p:nvPr>
        </p:nvSpPr>
        <p:spPr/>
        <p:txBody>
          <a:bodyPr>
            <a:normAutofit/>
          </a:bodyPr>
          <a:lstStyle/>
          <a:p>
            <a:r>
              <a:rPr lang="en-GB" sz="2800" dirty="0" smtClean="0"/>
              <a:t>Practical help</a:t>
            </a:r>
            <a:endParaRPr lang="en-GB" sz="2800" dirty="0"/>
          </a:p>
        </p:txBody>
      </p:sp>
      <p:sp>
        <p:nvSpPr>
          <p:cNvPr id="7" name="Rectangle 6"/>
          <p:cNvSpPr/>
          <p:nvPr/>
        </p:nvSpPr>
        <p:spPr>
          <a:xfrm>
            <a:off x="251520" y="1293496"/>
            <a:ext cx="8640960" cy="400110"/>
          </a:xfrm>
          <a:prstGeom prst="rect">
            <a:avLst/>
          </a:prstGeom>
        </p:spPr>
        <p:txBody>
          <a:bodyPr wrap="square">
            <a:spAutoFit/>
          </a:bodyPr>
          <a:lstStyle/>
          <a:p>
            <a:r>
              <a:rPr lang="en-GB" sz="2000" b="1" i="1" dirty="0" smtClean="0"/>
              <a:t>“provides a means for the collective voice of European science to be heard”</a:t>
            </a:r>
            <a:endParaRPr lang="en-GB" sz="2000" b="1" i="1" dirty="0"/>
          </a:p>
        </p:txBody>
      </p:sp>
      <p:sp>
        <p:nvSpPr>
          <p:cNvPr id="6" name="Content Placeholder 5"/>
          <p:cNvSpPr>
            <a:spLocks noGrp="1"/>
          </p:cNvSpPr>
          <p:nvPr>
            <p:ph sz="quarter" idx="4"/>
          </p:nvPr>
        </p:nvSpPr>
        <p:spPr/>
        <p:txBody>
          <a:bodyPr/>
          <a:lstStyle/>
          <a:p>
            <a:r>
              <a:rPr lang="en-GB" dirty="0" smtClean="0"/>
              <a:t>EU timetable</a:t>
            </a:r>
          </a:p>
          <a:p>
            <a:r>
              <a:rPr lang="en-GB" dirty="0" smtClean="0"/>
              <a:t>Horizon scanning</a:t>
            </a:r>
          </a:p>
          <a:p>
            <a:r>
              <a:rPr lang="en-GB" dirty="0" smtClean="0"/>
              <a:t>Evidence-based policy</a:t>
            </a:r>
          </a:p>
          <a:p>
            <a:r>
              <a:rPr lang="en-GB" dirty="0" smtClean="0"/>
              <a:t>Shared expertise</a:t>
            </a:r>
          </a:p>
          <a:p>
            <a:r>
              <a:rPr lang="en-GB" dirty="0" smtClean="0"/>
              <a:t>Database of experts</a:t>
            </a:r>
          </a:p>
          <a:p>
            <a:pPr marL="0" indent="0">
              <a:buNone/>
            </a:pPr>
            <a:endParaRPr lang="en-GB" dirty="0" smtClean="0"/>
          </a:p>
          <a:p>
            <a:endParaRPr lang="en-GB" dirty="0"/>
          </a:p>
        </p:txBody>
      </p:sp>
      <p:sp>
        <p:nvSpPr>
          <p:cNvPr id="8" name="Date Placeholder 7"/>
          <p:cNvSpPr>
            <a:spLocks noGrp="1"/>
          </p:cNvSpPr>
          <p:nvPr>
            <p:ph type="dt" sz="half" idx="12"/>
          </p:nvPr>
        </p:nvSpPr>
        <p:spPr/>
        <p:txBody>
          <a:bodyPr/>
          <a:lstStyle/>
          <a:p>
            <a:r>
              <a:rPr lang="en-US" smtClean="0"/>
              <a:t>20/10/2011</a:t>
            </a:r>
            <a:endParaRPr lang="en-GB" sz="1200"/>
          </a:p>
        </p:txBody>
      </p:sp>
    </p:spTree>
    <p:extLst>
      <p:ext uri="{BB962C8B-B14F-4D97-AF65-F5344CB8AC3E}">
        <p14:creationId xmlns:p14="http://schemas.microsoft.com/office/powerpoint/2010/main" val="2954272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reflections</a:t>
            </a:r>
            <a:endParaRPr lang="en-GB" dirty="0"/>
          </a:p>
        </p:txBody>
      </p:sp>
      <p:sp>
        <p:nvSpPr>
          <p:cNvPr id="3" name="Text Placeholder 2"/>
          <p:cNvSpPr>
            <a:spLocks noGrp="1"/>
          </p:cNvSpPr>
          <p:nvPr>
            <p:ph type="body" idx="1"/>
          </p:nvPr>
        </p:nvSpPr>
        <p:spPr/>
        <p:txBody>
          <a:bodyPr>
            <a:noAutofit/>
          </a:bodyPr>
          <a:lstStyle/>
          <a:p>
            <a:r>
              <a:rPr lang="en-GB" sz="3600" dirty="0" smtClean="0"/>
              <a:t>Key points of unity</a:t>
            </a:r>
            <a:endParaRPr lang="en-GB" sz="3600" dirty="0"/>
          </a:p>
        </p:txBody>
      </p:sp>
      <p:sp>
        <p:nvSpPr>
          <p:cNvPr id="5" name="Text Placeholder 4"/>
          <p:cNvSpPr>
            <a:spLocks noGrp="1"/>
          </p:cNvSpPr>
          <p:nvPr>
            <p:ph type="body" sz="quarter" idx="3"/>
          </p:nvPr>
        </p:nvSpPr>
        <p:spPr>
          <a:xfrm>
            <a:off x="4645025" y="1535112"/>
            <a:ext cx="4041775" cy="1029791"/>
          </a:xfrm>
        </p:spPr>
        <p:txBody>
          <a:bodyPr>
            <a:noAutofit/>
          </a:bodyPr>
          <a:lstStyle/>
          <a:p>
            <a:r>
              <a:rPr lang="en-GB" sz="2000" dirty="0" smtClean="0"/>
              <a:t>“… </a:t>
            </a:r>
            <a:r>
              <a:rPr lang="en-GB" sz="2000" dirty="0"/>
              <a:t>a trans-European grouping can be more effective than a body from a single </a:t>
            </a:r>
            <a:r>
              <a:rPr lang="en-GB" sz="2000" dirty="0" smtClean="0"/>
              <a:t>country” (EASAC)</a:t>
            </a:r>
            <a:endParaRPr lang="en-GB" sz="2000"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60032" y="2780928"/>
            <a:ext cx="3724275" cy="2867025"/>
          </a:xfrm>
        </p:spPr>
      </p:pic>
      <p:sp>
        <p:nvSpPr>
          <p:cNvPr id="4" name="Content Placeholder 3"/>
          <p:cNvSpPr>
            <a:spLocks noGrp="1"/>
          </p:cNvSpPr>
          <p:nvPr>
            <p:ph sz="half" idx="2"/>
          </p:nvPr>
        </p:nvSpPr>
        <p:spPr>
          <a:xfrm>
            <a:off x="457200" y="2174875"/>
            <a:ext cx="4834880" cy="3951288"/>
          </a:xfrm>
        </p:spPr>
        <p:txBody>
          <a:bodyPr>
            <a:normAutofit fontScale="92500" lnSpcReduction="10000"/>
          </a:bodyPr>
          <a:lstStyle/>
          <a:p>
            <a:pPr lvl="0"/>
            <a:r>
              <a:rPr lang="en-GB" sz="3200" dirty="0" smtClean="0"/>
              <a:t>Scientific </a:t>
            </a:r>
            <a:r>
              <a:rPr lang="en-GB" sz="3200" dirty="0"/>
              <a:t>integrity</a:t>
            </a:r>
          </a:p>
          <a:p>
            <a:pPr lvl="0"/>
            <a:r>
              <a:rPr lang="en-GB" sz="3200" dirty="0"/>
              <a:t>Independence of academy</a:t>
            </a:r>
          </a:p>
          <a:p>
            <a:pPr lvl="0"/>
            <a:r>
              <a:rPr lang="en-GB" sz="3200" dirty="0"/>
              <a:t>Desire to have a stronger voice in shaping policy through scientific </a:t>
            </a:r>
            <a:r>
              <a:rPr lang="en-GB" sz="3200" dirty="0" smtClean="0"/>
              <a:t>input</a:t>
            </a:r>
          </a:p>
          <a:p>
            <a:pPr lvl="0"/>
            <a:r>
              <a:rPr lang="en-GB" sz="3200" dirty="0" smtClean="0"/>
              <a:t>Adapting advice but recognising </a:t>
            </a:r>
            <a:r>
              <a:rPr lang="en-GB" sz="3200" i="1" dirty="0" smtClean="0"/>
              <a:t>core</a:t>
            </a:r>
            <a:r>
              <a:rPr lang="en-GB" sz="3200" dirty="0" smtClean="0"/>
              <a:t> principles of good practice</a:t>
            </a:r>
            <a:endParaRPr lang="en-GB" sz="3200" dirty="0"/>
          </a:p>
          <a:p>
            <a:endParaRPr lang="en-GB" dirty="0"/>
          </a:p>
        </p:txBody>
      </p:sp>
      <p:sp>
        <p:nvSpPr>
          <p:cNvPr id="6" name="Date Placeholder 5"/>
          <p:cNvSpPr>
            <a:spLocks noGrp="1"/>
          </p:cNvSpPr>
          <p:nvPr>
            <p:ph type="dt" sz="half" idx="12"/>
          </p:nvPr>
        </p:nvSpPr>
        <p:spPr/>
        <p:txBody>
          <a:bodyPr/>
          <a:lstStyle/>
          <a:p>
            <a:r>
              <a:rPr lang="en-US" smtClean="0"/>
              <a:t>20/10/2011</a:t>
            </a:r>
            <a:endParaRPr lang="en-GB" sz="1200"/>
          </a:p>
        </p:txBody>
      </p:sp>
    </p:spTree>
    <p:extLst>
      <p:ext uri="{BB962C8B-B14F-4D97-AF65-F5344CB8AC3E}">
        <p14:creationId xmlns:p14="http://schemas.microsoft.com/office/powerpoint/2010/main" val="4091980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29600" cy="1143000"/>
          </a:xfrm>
        </p:spPr>
        <p:txBody>
          <a:bodyPr/>
          <a:lstStyle/>
          <a:p>
            <a:pPr algn="ctr"/>
            <a:r>
              <a:rPr lang="en-GB" dirty="0" smtClean="0"/>
              <a:t>Participants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12777"/>
            <a:ext cx="5400599"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692208423"/>
              </p:ext>
            </p:extLst>
          </p:nvPr>
        </p:nvGraphicFramePr>
        <p:xfrm>
          <a:off x="183877" y="1556792"/>
          <a:ext cx="1658863" cy="4700533"/>
        </p:xfrm>
        <a:graphic>
          <a:graphicData uri="http://schemas.openxmlformats.org/drawingml/2006/table">
            <a:tbl>
              <a:tblPr firstRow="1" firstCol="1" bandRow="1">
                <a:tableStyleId>{5C22544A-7EE6-4342-B048-85BDC9FD1C3A}</a:tableStyleId>
              </a:tblPr>
              <a:tblGrid>
                <a:gridCol w="1658863"/>
              </a:tblGrid>
              <a:tr h="371363">
                <a:tc>
                  <a:txBody>
                    <a:bodyPr/>
                    <a:lstStyle/>
                    <a:p>
                      <a:pPr>
                        <a:lnSpc>
                          <a:spcPct val="115000"/>
                        </a:lnSpc>
                        <a:spcAft>
                          <a:spcPts val="0"/>
                        </a:spcAft>
                      </a:pPr>
                      <a:r>
                        <a:rPr lang="en-GB" sz="1400" baseline="0" dirty="0">
                          <a:solidFill>
                            <a:schemeClr val="tx1"/>
                          </a:solidFill>
                          <a:effectLst/>
                        </a:rPr>
                        <a:t>Austria</a:t>
                      </a:r>
                      <a:endParaRPr lang="en-GB" sz="1400" baseline="0" dirty="0">
                        <a:solidFill>
                          <a:schemeClr val="tx1"/>
                        </a:solidFill>
                        <a:effectLst/>
                        <a:latin typeface="Times New Roman"/>
                        <a:ea typeface="Times New Roman"/>
                        <a:cs typeface="Times New Roman"/>
                      </a:endParaRPr>
                    </a:p>
                  </a:txBody>
                  <a:tcPr marL="68580" marR="68580" marT="0" marB="0" anchor="b">
                    <a:solidFill>
                      <a:srgbClr val="FFFF00"/>
                    </a:solidFill>
                  </a:tcPr>
                </a:tc>
              </a:tr>
              <a:tr h="257678">
                <a:tc>
                  <a:txBody>
                    <a:bodyPr/>
                    <a:lstStyle/>
                    <a:p>
                      <a:pPr>
                        <a:lnSpc>
                          <a:spcPct val="115000"/>
                        </a:lnSpc>
                        <a:spcAft>
                          <a:spcPts val="0"/>
                        </a:spcAft>
                      </a:pPr>
                      <a:r>
                        <a:rPr lang="en-GB" sz="1400" baseline="0" dirty="0">
                          <a:solidFill>
                            <a:schemeClr val="tx1"/>
                          </a:solidFill>
                          <a:effectLst/>
                        </a:rPr>
                        <a:t>Belgium</a:t>
                      </a:r>
                      <a:endParaRPr lang="en-GB" sz="1400" baseline="0" dirty="0">
                        <a:solidFill>
                          <a:schemeClr val="tx1"/>
                        </a:solidFill>
                        <a:effectLst/>
                        <a:latin typeface="Times New Roman"/>
                        <a:ea typeface="Times New Roman"/>
                        <a:cs typeface="Times New Roman"/>
                      </a:endParaRPr>
                    </a:p>
                  </a:txBody>
                  <a:tcPr marL="68580" marR="68580" marT="0" marB="0" anchor="b">
                    <a:solidFill>
                      <a:srgbClr val="FFFF00"/>
                    </a:solidFill>
                  </a:tcPr>
                </a:tc>
              </a:tr>
              <a:tr h="257678">
                <a:tc>
                  <a:txBody>
                    <a:bodyPr/>
                    <a:lstStyle/>
                    <a:p>
                      <a:pPr>
                        <a:lnSpc>
                          <a:spcPct val="115000"/>
                        </a:lnSpc>
                        <a:spcAft>
                          <a:spcPts val="0"/>
                        </a:spcAft>
                      </a:pPr>
                      <a:r>
                        <a:rPr lang="en-GB" sz="1400" baseline="0" dirty="0">
                          <a:solidFill>
                            <a:schemeClr val="tx1"/>
                          </a:solidFill>
                          <a:effectLst/>
                        </a:rPr>
                        <a:t>Bulgaria</a:t>
                      </a:r>
                      <a:endParaRPr lang="en-GB" sz="1400" baseline="0" dirty="0">
                        <a:solidFill>
                          <a:schemeClr val="tx1"/>
                        </a:solidFill>
                        <a:effectLst/>
                        <a:latin typeface="Times New Roman"/>
                        <a:ea typeface="Times New Roman"/>
                        <a:cs typeface="Times New Roman"/>
                      </a:endParaRPr>
                    </a:p>
                  </a:txBody>
                  <a:tcPr marL="68580" marR="68580" marT="0" marB="0" anchor="b">
                    <a:solidFill>
                      <a:srgbClr val="FFFF00"/>
                    </a:solidFill>
                  </a:tcPr>
                </a:tc>
              </a:tr>
              <a:tr h="235077">
                <a:tc>
                  <a:txBody>
                    <a:bodyPr/>
                    <a:lstStyle/>
                    <a:p>
                      <a:pPr>
                        <a:lnSpc>
                          <a:spcPct val="115000"/>
                        </a:lnSpc>
                        <a:spcAft>
                          <a:spcPts val="0"/>
                        </a:spcAft>
                      </a:pPr>
                      <a:r>
                        <a:rPr lang="en-GB" sz="1400" baseline="0" dirty="0">
                          <a:solidFill>
                            <a:schemeClr val="tx1"/>
                          </a:solidFill>
                          <a:effectLst/>
                        </a:rPr>
                        <a:t>Czech Republic</a:t>
                      </a:r>
                      <a:endParaRPr lang="en-GB" sz="1400" baseline="0" dirty="0">
                        <a:solidFill>
                          <a:schemeClr val="tx1"/>
                        </a:solidFill>
                        <a:effectLst/>
                        <a:latin typeface="Times New Roman"/>
                        <a:ea typeface="Times New Roman"/>
                        <a:cs typeface="Times New Roman"/>
                      </a:endParaRPr>
                    </a:p>
                  </a:txBody>
                  <a:tcPr marL="68580" marR="68580" marT="0" marB="0" anchor="b">
                    <a:solidFill>
                      <a:srgbClr val="FFFF00"/>
                    </a:solidFill>
                  </a:tcPr>
                </a:tc>
              </a:tr>
              <a:tr h="257678">
                <a:tc>
                  <a:txBody>
                    <a:bodyPr/>
                    <a:lstStyle/>
                    <a:p>
                      <a:pPr>
                        <a:lnSpc>
                          <a:spcPct val="115000"/>
                        </a:lnSpc>
                        <a:spcAft>
                          <a:spcPts val="0"/>
                        </a:spcAft>
                      </a:pPr>
                      <a:r>
                        <a:rPr lang="en-GB" sz="1400" baseline="0" dirty="0">
                          <a:solidFill>
                            <a:schemeClr val="tx1"/>
                          </a:solidFill>
                          <a:effectLst/>
                        </a:rPr>
                        <a:t>Finland</a:t>
                      </a:r>
                      <a:endParaRPr lang="en-GB" sz="1400" baseline="0" dirty="0">
                        <a:solidFill>
                          <a:schemeClr val="tx1"/>
                        </a:solidFill>
                        <a:effectLst/>
                        <a:latin typeface="Times New Roman"/>
                        <a:ea typeface="Times New Roman"/>
                        <a:cs typeface="Times New Roman"/>
                      </a:endParaRPr>
                    </a:p>
                  </a:txBody>
                  <a:tcPr marL="68580" marR="68580" marT="0" marB="0" anchor="b">
                    <a:solidFill>
                      <a:srgbClr val="FFFF00"/>
                    </a:solidFill>
                  </a:tcPr>
                </a:tc>
              </a:tr>
              <a:tr h="257678">
                <a:tc>
                  <a:txBody>
                    <a:bodyPr/>
                    <a:lstStyle/>
                    <a:p>
                      <a:pPr>
                        <a:lnSpc>
                          <a:spcPct val="115000"/>
                        </a:lnSpc>
                        <a:spcAft>
                          <a:spcPts val="0"/>
                        </a:spcAft>
                      </a:pPr>
                      <a:r>
                        <a:rPr lang="en-GB" sz="1400" baseline="0" dirty="0">
                          <a:solidFill>
                            <a:schemeClr val="tx1"/>
                          </a:solidFill>
                          <a:effectLst/>
                        </a:rPr>
                        <a:t>France</a:t>
                      </a:r>
                      <a:endParaRPr lang="en-GB" sz="1400" baseline="0" dirty="0">
                        <a:solidFill>
                          <a:schemeClr val="tx1"/>
                        </a:solidFill>
                        <a:effectLst/>
                        <a:latin typeface="Times New Roman"/>
                        <a:ea typeface="Times New Roman"/>
                        <a:cs typeface="Times New Roman"/>
                      </a:endParaRPr>
                    </a:p>
                  </a:txBody>
                  <a:tcPr marL="68580" marR="68580" marT="0" marB="0" anchor="b">
                    <a:solidFill>
                      <a:srgbClr val="FFFF00"/>
                    </a:solidFill>
                  </a:tcPr>
                </a:tc>
              </a:tr>
              <a:tr h="257678">
                <a:tc>
                  <a:txBody>
                    <a:bodyPr/>
                    <a:lstStyle/>
                    <a:p>
                      <a:pPr>
                        <a:lnSpc>
                          <a:spcPct val="115000"/>
                        </a:lnSpc>
                        <a:spcAft>
                          <a:spcPts val="0"/>
                        </a:spcAft>
                      </a:pPr>
                      <a:r>
                        <a:rPr lang="en-GB" sz="1400" baseline="0" dirty="0">
                          <a:solidFill>
                            <a:schemeClr val="tx1"/>
                          </a:solidFill>
                          <a:effectLst/>
                        </a:rPr>
                        <a:t>Germany</a:t>
                      </a:r>
                      <a:endParaRPr lang="en-GB" sz="1400" baseline="0" dirty="0">
                        <a:solidFill>
                          <a:schemeClr val="tx1"/>
                        </a:solidFill>
                        <a:effectLst/>
                        <a:latin typeface="Times New Roman"/>
                        <a:ea typeface="Times New Roman"/>
                        <a:cs typeface="Times New Roman"/>
                      </a:endParaRPr>
                    </a:p>
                  </a:txBody>
                  <a:tcPr marL="68580" marR="68580" marT="0" marB="0" anchor="b">
                    <a:solidFill>
                      <a:srgbClr val="FFFF00"/>
                    </a:solidFill>
                  </a:tcPr>
                </a:tc>
              </a:tr>
              <a:tr h="257678">
                <a:tc>
                  <a:txBody>
                    <a:bodyPr/>
                    <a:lstStyle/>
                    <a:p>
                      <a:pPr>
                        <a:lnSpc>
                          <a:spcPct val="115000"/>
                        </a:lnSpc>
                        <a:spcAft>
                          <a:spcPts val="0"/>
                        </a:spcAft>
                      </a:pPr>
                      <a:r>
                        <a:rPr lang="en-GB" sz="1400" baseline="0" dirty="0">
                          <a:solidFill>
                            <a:schemeClr val="tx1"/>
                          </a:solidFill>
                          <a:effectLst/>
                        </a:rPr>
                        <a:t>Hungary</a:t>
                      </a:r>
                      <a:endParaRPr lang="en-GB" sz="1400" baseline="0" dirty="0">
                        <a:solidFill>
                          <a:schemeClr val="tx1"/>
                        </a:solidFill>
                        <a:effectLst/>
                        <a:latin typeface="Times New Roman"/>
                        <a:ea typeface="Times New Roman"/>
                        <a:cs typeface="Times New Roman"/>
                      </a:endParaRPr>
                    </a:p>
                  </a:txBody>
                  <a:tcPr marL="68580" marR="68580" marT="0" marB="0">
                    <a:solidFill>
                      <a:srgbClr val="FFFF00"/>
                    </a:solidFill>
                  </a:tcPr>
                </a:tc>
              </a:tr>
              <a:tr h="257678">
                <a:tc>
                  <a:txBody>
                    <a:bodyPr/>
                    <a:lstStyle/>
                    <a:p>
                      <a:pPr>
                        <a:lnSpc>
                          <a:spcPct val="115000"/>
                        </a:lnSpc>
                        <a:spcAft>
                          <a:spcPts val="0"/>
                        </a:spcAft>
                      </a:pPr>
                      <a:r>
                        <a:rPr lang="en-GB" sz="1400" baseline="0" dirty="0">
                          <a:solidFill>
                            <a:schemeClr val="tx1"/>
                          </a:solidFill>
                          <a:effectLst/>
                        </a:rPr>
                        <a:t>Ireland</a:t>
                      </a:r>
                      <a:endParaRPr lang="en-GB" sz="1400" baseline="0" dirty="0">
                        <a:solidFill>
                          <a:schemeClr val="tx1"/>
                        </a:solidFill>
                        <a:effectLst/>
                        <a:latin typeface="Times New Roman"/>
                        <a:ea typeface="Times New Roman"/>
                        <a:cs typeface="Times New Roman"/>
                      </a:endParaRPr>
                    </a:p>
                  </a:txBody>
                  <a:tcPr marL="68580" marR="68580" marT="0" marB="0" anchor="b">
                    <a:solidFill>
                      <a:srgbClr val="FFFF00"/>
                    </a:solidFill>
                  </a:tcPr>
                </a:tc>
              </a:tr>
              <a:tr h="257678">
                <a:tc>
                  <a:txBody>
                    <a:bodyPr/>
                    <a:lstStyle/>
                    <a:p>
                      <a:pPr>
                        <a:lnSpc>
                          <a:spcPct val="115000"/>
                        </a:lnSpc>
                        <a:spcAft>
                          <a:spcPts val="0"/>
                        </a:spcAft>
                      </a:pPr>
                      <a:r>
                        <a:rPr lang="en-GB" sz="1400" baseline="0" dirty="0">
                          <a:solidFill>
                            <a:schemeClr val="tx1"/>
                          </a:solidFill>
                          <a:effectLst/>
                        </a:rPr>
                        <a:t>Italy</a:t>
                      </a:r>
                      <a:endParaRPr lang="en-GB" sz="1400" baseline="0" dirty="0">
                        <a:solidFill>
                          <a:schemeClr val="tx1"/>
                        </a:solidFill>
                        <a:effectLst/>
                        <a:latin typeface="Times New Roman"/>
                        <a:ea typeface="Times New Roman"/>
                        <a:cs typeface="Times New Roman"/>
                      </a:endParaRPr>
                    </a:p>
                  </a:txBody>
                  <a:tcPr marL="68580" marR="68580" marT="0" marB="0">
                    <a:solidFill>
                      <a:srgbClr val="FFFF00"/>
                    </a:solidFill>
                  </a:tcPr>
                </a:tc>
              </a:tr>
              <a:tr h="257678">
                <a:tc>
                  <a:txBody>
                    <a:bodyPr/>
                    <a:lstStyle/>
                    <a:p>
                      <a:pPr>
                        <a:lnSpc>
                          <a:spcPct val="115000"/>
                        </a:lnSpc>
                        <a:spcAft>
                          <a:spcPts val="0"/>
                        </a:spcAft>
                      </a:pPr>
                      <a:r>
                        <a:rPr lang="en-GB" sz="1400" baseline="0" dirty="0">
                          <a:solidFill>
                            <a:schemeClr val="tx1"/>
                          </a:solidFill>
                          <a:effectLst/>
                        </a:rPr>
                        <a:t>Latvia</a:t>
                      </a:r>
                      <a:endParaRPr lang="en-GB" sz="1400" baseline="0" dirty="0">
                        <a:solidFill>
                          <a:schemeClr val="tx1"/>
                        </a:solidFill>
                        <a:effectLst/>
                        <a:latin typeface="Times New Roman"/>
                        <a:ea typeface="Times New Roman"/>
                        <a:cs typeface="Times New Roman"/>
                      </a:endParaRPr>
                    </a:p>
                  </a:txBody>
                  <a:tcPr marL="68580" marR="68580" marT="0" marB="0">
                    <a:solidFill>
                      <a:srgbClr val="FFFF00"/>
                    </a:solidFill>
                  </a:tcPr>
                </a:tc>
              </a:tr>
              <a:tr h="257678">
                <a:tc>
                  <a:txBody>
                    <a:bodyPr/>
                    <a:lstStyle/>
                    <a:p>
                      <a:pPr>
                        <a:lnSpc>
                          <a:spcPct val="115000"/>
                        </a:lnSpc>
                        <a:spcAft>
                          <a:spcPts val="0"/>
                        </a:spcAft>
                      </a:pPr>
                      <a:r>
                        <a:rPr lang="en-GB" sz="1400" baseline="0" dirty="0">
                          <a:solidFill>
                            <a:schemeClr val="tx1"/>
                          </a:solidFill>
                          <a:effectLst/>
                        </a:rPr>
                        <a:t>Netherlands</a:t>
                      </a:r>
                      <a:endParaRPr lang="en-GB" sz="1400" baseline="0" dirty="0">
                        <a:solidFill>
                          <a:schemeClr val="tx1"/>
                        </a:solidFill>
                        <a:effectLst/>
                        <a:latin typeface="Times New Roman"/>
                        <a:ea typeface="Times New Roman"/>
                        <a:cs typeface="Times New Roman"/>
                      </a:endParaRPr>
                    </a:p>
                  </a:txBody>
                  <a:tcPr marL="68580" marR="68580" marT="0" marB="0" anchor="b">
                    <a:solidFill>
                      <a:srgbClr val="FFFF00"/>
                    </a:solidFill>
                  </a:tcPr>
                </a:tc>
              </a:tr>
              <a:tr h="257678">
                <a:tc>
                  <a:txBody>
                    <a:bodyPr/>
                    <a:lstStyle/>
                    <a:p>
                      <a:pPr>
                        <a:lnSpc>
                          <a:spcPct val="115000"/>
                        </a:lnSpc>
                        <a:spcAft>
                          <a:spcPts val="0"/>
                        </a:spcAft>
                      </a:pPr>
                      <a:r>
                        <a:rPr lang="en-GB" sz="1400" baseline="0" dirty="0">
                          <a:solidFill>
                            <a:schemeClr val="tx1"/>
                          </a:solidFill>
                          <a:effectLst/>
                        </a:rPr>
                        <a:t>Norway</a:t>
                      </a:r>
                      <a:endParaRPr lang="en-GB" sz="1400" baseline="0" dirty="0">
                        <a:solidFill>
                          <a:schemeClr val="tx1"/>
                        </a:solidFill>
                        <a:effectLst/>
                        <a:latin typeface="Times New Roman"/>
                        <a:ea typeface="Times New Roman"/>
                        <a:cs typeface="Times New Roman"/>
                      </a:endParaRPr>
                    </a:p>
                  </a:txBody>
                  <a:tcPr marL="68580" marR="68580" marT="0" marB="0">
                    <a:solidFill>
                      <a:srgbClr val="FFFF00"/>
                    </a:solidFill>
                  </a:tcPr>
                </a:tc>
              </a:tr>
              <a:tr h="257678">
                <a:tc>
                  <a:txBody>
                    <a:bodyPr/>
                    <a:lstStyle/>
                    <a:p>
                      <a:pPr>
                        <a:lnSpc>
                          <a:spcPct val="115000"/>
                        </a:lnSpc>
                        <a:spcAft>
                          <a:spcPts val="0"/>
                        </a:spcAft>
                      </a:pPr>
                      <a:r>
                        <a:rPr lang="en-GB" sz="1400" baseline="0" dirty="0">
                          <a:solidFill>
                            <a:schemeClr val="tx1"/>
                          </a:solidFill>
                          <a:effectLst/>
                        </a:rPr>
                        <a:t>Portugal</a:t>
                      </a:r>
                      <a:endParaRPr lang="en-GB" sz="1400" baseline="0" dirty="0">
                        <a:solidFill>
                          <a:schemeClr val="tx1"/>
                        </a:solidFill>
                        <a:effectLst/>
                        <a:latin typeface="Times New Roman"/>
                        <a:ea typeface="Times New Roman"/>
                        <a:cs typeface="Times New Roman"/>
                      </a:endParaRPr>
                    </a:p>
                  </a:txBody>
                  <a:tcPr marL="68580" marR="68580" marT="0" marB="0">
                    <a:solidFill>
                      <a:srgbClr val="FFFF00"/>
                    </a:solidFill>
                  </a:tcPr>
                </a:tc>
              </a:tr>
              <a:tr h="257678">
                <a:tc>
                  <a:txBody>
                    <a:bodyPr/>
                    <a:lstStyle/>
                    <a:p>
                      <a:pPr>
                        <a:lnSpc>
                          <a:spcPct val="115000"/>
                        </a:lnSpc>
                        <a:spcAft>
                          <a:spcPts val="0"/>
                        </a:spcAft>
                      </a:pPr>
                      <a:r>
                        <a:rPr lang="en-GB" sz="1400" baseline="0" dirty="0">
                          <a:solidFill>
                            <a:schemeClr val="tx1"/>
                          </a:solidFill>
                          <a:effectLst/>
                        </a:rPr>
                        <a:t>Spain</a:t>
                      </a:r>
                      <a:endParaRPr lang="en-GB" sz="1400" baseline="0" dirty="0">
                        <a:solidFill>
                          <a:schemeClr val="tx1"/>
                        </a:solidFill>
                        <a:effectLst/>
                        <a:latin typeface="Times New Roman"/>
                        <a:ea typeface="Times New Roman"/>
                        <a:cs typeface="Times New Roman"/>
                      </a:endParaRPr>
                    </a:p>
                  </a:txBody>
                  <a:tcPr marL="68580" marR="68580" marT="0" marB="0" anchor="b">
                    <a:solidFill>
                      <a:srgbClr val="FFFF00"/>
                    </a:solidFill>
                  </a:tcPr>
                </a:tc>
              </a:tr>
              <a:tr h="257678">
                <a:tc>
                  <a:txBody>
                    <a:bodyPr/>
                    <a:lstStyle/>
                    <a:p>
                      <a:pPr>
                        <a:lnSpc>
                          <a:spcPct val="115000"/>
                        </a:lnSpc>
                        <a:spcAft>
                          <a:spcPts val="0"/>
                        </a:spcAft>
                      </a:pPr>
                      <a:r>
                        <a:rPr lang="en-GB" sz="1400" baseline="0" dirty="0">
                          <a:solidFill>
                            <a:schemeClr val="tx1"/>
                          </a:solidFill>
                          <a:effectLst/>
                        </a:rPr>
                        <a:t>Sweden </a:t>
                      </a:r>
                      <a:endParaRPr lang="en-GB" sz="1400" baseline="0" dirty="0">
                        <a:solidFill>
                          <a:schemeClr val="tx1"/>
                        </a:solidFill>
                        <a:effectLst/>
                        <a:latin typeface="Times New Roman"/>
                        <a:ea typeface="Times New Roman"/>
                        <a:cs typeface="Times New Roman"/>
                      </a:endParaRPr>
                    </a:p>
                  </a:txBody>
                  <a:tcPr marL="68580" marR="68580" marT="0" marB="0">
                    <a:solidFill>
                      <a:srgbClr val="FFFF00"/>
                    </a:solidFill>
                  </a:tcPr>
                </a:tc>
              </a:tr>
              <a:tr h="257678">
                <a:tc>
                  <a:txBody>
                    <a:bodyPr/>
                    <a:lstStyle/>
                    <a:p>
                      <a:pPr>
                        <a:lnSpc>
                          <a:spcPct val="115000"/>
                        </a:lnSpc>
                        <a:spcAft>
                          <a:spcPts val="0"/>
                        </a:spcAft>
                      </a:pPr>
                      <a:r>
                        <a:rPr lang="en-GB" sz="1400" baseline="0" dirty="0" smtClean="0">
                          <a:solidFill>
                            <a:schemeClr val="tx1"/>
                          </a:solidFill>
                          <a:effectLst/>
                        </a:rPr>
                        <a:t>Switzerland</a:t>
                      </a:r>
                    </a:p>
                    <a:p>
                      <a:pPr>
                        <a:lnSpc>
                          <a:spcPct val="115000"/>
                        </a:lnSpc>
                        <a:spcAft>
                          <a:spcPts val="0"/>
                        </a:spcAft>
                      </a:pPr>
                      <a:r>
                        <a:rPr lang="en-GB" sz="1400" baseline="0" dirty="0" smtClean="0">
                          <a:solidFill>
                            <a:schemeClr val="tx1"/>
                          </a:solidFill>
                          <a:effectLst/>
                          <a:latin typeface="+mn-lt"/>
                          <a:ea typeface="Times New Roman"/>
                          <a:cs typeface="Times New Roman"/>
                        </a:rPr>
                        <a:t>FEAM</a:t>
                      </a:r>
                      <a:endParaRPr lang="en-GB" sz="1400" baseline="0" dirty="0">
                        <a:solidFill>
                          <a:schemeClr val="tx1"/>
                        </a:solidFill>
                        <a:effectLst/>
                        <a:latin typeface="+mn-lt"/>
                        <a:ea typeface="Times New Roman"/>
                        <a:cs typeface="Times New Roman"/>
                      </a:endParaRPr>
                    </a:p>
                  </a:txBody>
                  <a:tcPr marL="68580" marR="68580" marT="0" marB="0">
                    <a:solidFill>
                      <a:srgbClr val="FFFF00"/>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88199820"/>
              </p:ext>
            </p:extLst>
          </p:nvPr>
        </p:nvGraphicFramePr>
        <p:xfrm>
          <a:off x="7452320" y="1988840"/>
          <a:ext cx="1152128" cy="981456"/>
        </p:xfrm>
        <a:graphic>
          <a:graphicData uri="http://schemas.openxmlformats.org/drawingml/2006/table">
            <a:tbl>
              <a:tblPr firstRow="1" firstCol="1" bandRow="1">
                <a:tableStyleId>{5C22544A-7EE6-4342-B048-85BDC9FD1C3A}</a:tableStyleId>
              </a:tblPr>
              <a:tblGrid>
                <a:gridCol w="1152128"/>
              </a:tblGrid>
              <a:tr h="190500">
                <a:tc>
                  <a:txBody>
                    <a:bodyPr/>
                    <a:lstStyle/>
                    <a:p>
                      <a:pPr>
                        <a:lnSpc>
                          <a:spcPct val="115000"/>
                        </a:lnSpc>
                        <a:spcAft>
                          <a:spcPts val="0"/>
                        </a:spcAft>
                      </a:pPr>
                      <a:r>
                        <a:rPr lang="en-GB" sz="1400" baseline="0" dirty="0">
                          <a:solidFill>
                            <a:schemeClr val="tx1"/>
                          </a:solidFill>
                          <a:effectLst/>
                        </a:rPr>
                        <a:t>Estonia</a:t>
                      </a:r>
                      <a:endParaRPr lang="en-GB" sz="1400" baseline="0" dirty="0">
                        <a:solidFill>
                          <a:schemeClr val="tx1"/>
                        </a:solidFill>
                        <a:effectLst/>
                        <a:latin typeface="Times New Roman"/>
                        <a:ea typeface="Times New Roman"/>
                        <a:cs typeface="Times New Roman"/>
                      </a:endParaRPr>
                    </a:p>
                  </a:txBody>
                  <a:tcPr marL="68580" marR="68580" marT="0" marB="0">
                    <a:solidFill>
                      <a:schemeClr val="accent2">
                        <a:lumMod val="40000"/>
                        <a:lumOff val="60000"/>
                      </a:schemeClr>
                    </a:solidFill>
                  </a:tcPr>
                </a:tc>
              </a:tr>
              <a:tr h="190500">
                <a:tc>
                  <a:txBody>
                    <a:bodyPr/>
                    <a:lstStyle/>
                    <a:p>
                      <a:pPr>
                        <a:lnSpc>
                          <a:spcPct val="115000"/>
                        </a:lnSpc>
                        <a:spcAft>
                          <a:spcPts val="0"/>
                        </a:spcAft>
                      </a:pPr>
                      <a:r>
                        <a:rPr lang="en-GB" sz="1400" baseline="0" dirty="0">
                          <a:solidFill>
                            <a:schemeClr val="tx1"/>
                          </a:solidFill>
                          <a:effectLst/>
                        </a:rPr>
                        <a:t>Greece</a:t>
                      </a:r>
                      <a:endParaRPr lang="en-GB" sz="1400" baseline="0" dirty="0">
                        <a:solidFill>
                          <a:schemeClr val="tx1"/>
                        </a:solidFill>
                        <a:effectLst/>
                        <a:latin typeface="Times New Roman"/>
                        <a:ea typeface="Times New Roman"/>
                        <a:cs typeface="Times New Roman"/>
                      </a:endParaRPr>
                    </a:p>
                  </a:txBody>
                  <a:tcPr marL="68580" marR="68580" marT="0" marB="0" anchor="b">
                    <a:solidFill>
                      <a:schemeClr val="accent2">
                        <a:lumMod val="40000"/>
                        <a:lumOff val="60000"/>
                      </a:schemeClr>
                    </a:solidFill>
                  </a:tcPr>
                </a:tc>
              </a:tr>
              <a:tr h="190500">
                <a:tc>
                  <a:txBody>
                    <a:bodyPr/>
                    <a:lstStyle/>
                    <a:p>
                      <a:pPr>
                        <a:lnSpc>
                          <a:spcPct val="115000"/>
                        </a:lnSpc>
                        <a:spcAft>
                          <a:spcPts val="0"/>
                        </a:spcAft>
                      </a:pPr>
                      <a:r>
                        <a:rPr lang="en-GB" sz="1400" baseline="0" dirty="0">
                          <a:solidFill>
                            <a:schemeClr val="tx1"/>
                          </a:solidFill>
                          <a:effectLst/>
                        </a:rPr>
                        <a:t>Lithuania</a:t>
                      </a:r>
                      <a:endParaRPr lang="en-GB" sz="1400" baseline="0" dirty="0">
                        <a:solidFill>
                          <a:schemeClr val="tx1"/>
                        </a:solidFill>
                        <a:effectLst/>
                        <a:latin typeface="Times New Roman"/>
                        <a:ea typeface="Times New Roman"/>
                        <a:cs typeface="Times New Roman"/>
                      </a:endParaRPr>
                    </a:p>
                  </a:txBody>
                  <a:tcPr marL="68580" marR="68580" marT="0" marB="0" anchor="b">
                    <a:solidFill>
                      <a:schemeClr val="accent2">
                        <a:lumMod val="40000"/>
                        <a:lumOff val="60000"/>
                      </a:schemeClr>
                    </a:solidFill>
                  </a:tcPr>
                </a:tc>
              </a:tr>
              <a:tr h="190500">
                <a:tc>
                  <a:txBody>
                    <a:bodyPr/>
                    <a:lstStyle/>
                    <a:p>
                      <a:pPr>
                        <a:lnSpc>
                          <a:spcPct val="115000"/>
                        </a:lnSpc>
                        <a:spcAft>
                          <a:spcPts val="0"/>
                        </a:spcAft>
                      </a:pPr>
                      <a:r>
                        <a:rPr lang="en-GB" sz="1400" baseline="0" dirty="0">
                          <a:solidFill>
                            <a:schemeClr val="tx1"/>
                          </a:solidFill>
                          <a:effectLst/>
                        </a:rPr>
                        <a:t>UK</a:t>
                      </a:r>
                      <a:endParaRPr lang="en-GB" sz="1400" baseline="0" dirty="0">
                        <a:solidFill>
                          <a:schemeClr val="tx1"/>
                        </a:solidFill>
                        <a:effectLst/>
                        <a:latin typeface="Times New Roman"/>
                        <a:ea typeface="Times New Roman"/>
                        <a:cs typeface="Times New Roman"/>
                      </a:endParaRPr>
                    </a:p>
                  </a:txBody>
                  <a:tcPr marL="68580" marR="68580" marT="0" marB="0" anchor="b">
                    <a:solidFill>
                      <a:schemeClr val="accent2">
                        <a:lumMod val="40000"/>
                        <a:lumOff val="60000"/>
                      </a:schemeClr>
                    </a:solidFill>
                  </a:tcPr>
                </a:tc>
              </a:tr>
            </a:tbl>
          </a:graphicData>
        </a:graphic>
      </p:graphicFrame>
      <p:sp>
        <p:nvSpPr>
          <p:cNvPr id="3" name="Date Placeholder 2"/>
          <p:cNvSpPr>
            <a:spLocks noGrp="1"/>
          </p:cNvSpPr>
          <p:nvPr>
            <p:ph type="dt" sz="half" idx="12"/>
          </p:nvPr>
        </p:nvSpPr>
        <p:spPr/>
        <p:txBody>
          <a:bodyPr/>
          <a:lstStyle/>
          <a:p>
            <a:r>
              <a:rPr lang="en-US" smtClean="0"/>
              <a:t>20/10/2011</a:t>
            </a:r>
            <a:endParaRPr lang="en-GB" sz="1200"/>
          </a:p>
        </p:txBody>
      </p:sp>
      <p:sp>
        <p:nvSpPr>
          <p:cNvPr id="7" name="TextBox 6"/>
          <p:cNvSpPr txBox="1"/>
          <p:nvPr/>
        </p:nvSpPr>
        <p:spPr>
          <a:xfrm>
            <a:off x="7236296" y="1384113"/>
            <a:ext cx="2088232" cy="369332"/>
          </a:xfrm>
          <a:prstGeom prst="rect">
            <a:avLst/>
          </a:prstGeom>
          <a:noFill/>
        </p:spPr>
        <p:txBody>
          <a:bodyPr wrap="square" rtlCol="0">
            <a:spAutoFit/>
          </a:bodyPr>
          <a:lstStyle/>
          <a:p>
            <a:r>
              <a:rPr lang="en-GB" b="1" dirty="0" smtClean="0">
                <a:latin typeface="+mn-lt"/>
              </a:rPr>
              <a:t>Written responses</a:t>
            </a:r>
            <a:endParaRPr lang="en-GB" b="1" dirty="0">
              <a:latin typeface="+mn-lt"/>
            </a:endParaRPr>
          </a:p>
        </p:txBody>
      </p:sp>
      <p:sp>
        <p:nvSpPr>
          <p:cNvPr id="9" name="TextBox 8"/>
          <p:cNvSpPr txBox="1"/>
          <p:nvPr/>
        </p:nvSpPr>
        <p:spPr>
          <a:xfrm>
            <a:off x="-30807" y="1301145"/>
            <a:ext cx="2088232" cy="369332"/>
          </a:xfrm>
          <a:prstGeom prst="rect">
            <a:avLst/>
          </a:prstGeom>
          <a:noFill/>
        </p:spPr>
        <p:txBody>
          <a:bodyPr wrap="square" rtlCol="0">
            <a:spAutoFit/>
          </a:bodyPr>
          <a:lstStyle/>
          <a:p>
            <a:r>
              <a:rPr lang="en-GB" b="1" dirty="0" smtClean="0">
                <a:latin typeface="+mn-lt"/>
              </a:rPr>
              <a:t>Phone interviews</a:t>
            </a:r>
            <a:endParaRPr lang="en-GB" b="1" dirty="0">
              <a:latin typeface="+mn-lt"/>
            </a:endParaRPr>
          </a:p>
        </p:txBody>
      </p:sp>
    </p:spTree>
    <p:extLst>
      <p:ext uri="{BB962C8B-B14F-4D97-AF65-F5344CB8AC3E}">
        <p14:creationId xmlns:p14="http://schemas.microsoft.com/office/powerpoint/2010/main" val="2606617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Good Practice Guide – feedback 1</a:t>
            </a:r>
            <a:r>
              <a:rPr lang="en-GB" dirty="0"/>
              <a:t/>
            </a:r>
            <a:br>
              <a:rPr lang="en-GB" dirty="0"/>
            </a:b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377750"/>
            <a:ext cx="8481565" cy="4370915"/>
          </a:xfrm>
          <a:prstGeom prst="rect">
            <a:avLst/>
          </a:prstGeom>
          <a:solidFill>
            <a:srgbClr val="FF0000"/>
          </a:solidFill>
        </p:spPr>
      </p:pic>
      <p:sp>
        <p:nvSpPr>
          <p:cNvPr id="4" name="Rectangle 3"/>
          <p:cNvSpPr/>
          <p:nvPr/>
        </p:nvSpPr>
        <p:spPr>
          <a:xfrm>
            <a:off x="467544" y="5783691"/>
            <a:ext cx="7488832" cy="738664"/>
          </a:xfrm>
          <a:prstGeom prst="rect">
            <a:avLst/>
          </a:prstGeom>
        </p:spPr>
        <p:txBody>
          <a:bodyPr wrap="square">
            <a:spAutoFit/>
          </a:bodyPr>
          <a:lstStyle/>
          <a:p>
            <a:r>
              <a:rPr lang="en-GB" sz="2400" b="1" dirty="0"/>
              <a:t>http://www.easac.eu/home/dialogue-project.html</a:t>
            </a:r>
          </a:p>
          <a:p>
            <a:r>
              <a:rPr lang="en-GB" dirty="0"/>
              <a:t> </a:t>
            </a:r>
          </a:p>
        </p:txBody>
      </p:sp>
      <p:sp>
        <p:nvSpPr>
          <p:cNvPr id="5" name="Oval 4"/>
          <p:cNvSpPr/>
          <p:nvPr/>
        </p:nvSpPr>
        <p:spPr>
          <a:xfrm>
            <a:off x="5831632" y="1844824"/>
            <a:ext cx="3204864" cy="25202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Date Placeholder 5"/>
          <p:cNvSpPr>
            <a:spLocks noGrp="1"/>
          </p:cNvSpPr>
          <p:nvPr>
            <p:ph type="dt" sz="half" idx="12"/>
          </p:nvPr>
        </p:nvSpPr>
        <p:spPr/>
        <p:txBody>
          <a:bodyPr/>
          <a:lstStyle/>
          <a:p>
            <a:r>
              <a:rPr lang="en-US" smtClean="0"/>
              <a:t>20/10/2011</a:t>
            </a:r>
            <a:endParaRPr lang="en-GB" sz="1200"/>
          </a:p>
        </p:txBody>
      </p:sp>
      <p:sp>
        <p:nvSpPr>
          <p:cNvPr id="9" name="Rectangle 8"/>
          <p:cNvSpPr/>
          <p:nvPr/>
        </p:nvSpPr>
        <p:spPr>
          <a:xfrm>
            <a:off x="450454" y="620688"/>
            <a:ext cx="6264696" cy="646331"/>
          </a:xfrm>
          <a:prstGeom prst="rect">
            <a:avLst/>
          </a:prstGeom>
        </p:spPr>
        <p:txBody>
          <a:bodyPr wrap="square">
            <a:spAutoFit/>
          </a:bodyPr>
          <a:lstStyle/>
          <a:p>
            <a:r>
              <a:rPr lang="en-GB" sz="3600" kern="0" dirty="0">
                <a:solidFill>
                  <a:srgbClr val="004C84"/>
                </a:solidFill>
                <a:latin typeface="Calibri"/>
                <a:cs typeface="+mj-cs"/>
              </a:rPr>
              <a:t>Good Practice Guide: feedback </a:t>
            </a:r>
            <a:r>
              <a:rPr lang="en-GB" sz="3600" kern="0" dirty="0" smtClean="0">
                <a:solidFill>
                  <a:srgbClr val="004C84"/>
                </a:solidFill>
                <a:latin typeface="Calibri"/>
                <a:cs typeface="+mj-cs"/>
              </a:rPr>
              <a:t>1</a:t>
            </a:r>
            <a:endParaRPr lang="en-GB" dirty="0"/>
          </a:p>
        </p:txBody>
      </p:sp>
    </p:spTree>
    <p:extLst>
      <p:ext uri="{BB962C8B-B14F-4D97-AF65-F5344CB8AC3E}">
        <p14:creationId xmlns:p14="http://schemas.microsoft.com/office/powerpoint/2010/main" val="3007466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GB" dirty="0" smtClean="0"/>
              <a:t>Good Practice </a:t>
            </a:r>
            <a:r>
              <a:rPr lang="en-GB" dirty="0" smtClean="0"/>
              <a:t>Guide: </a:t>
            </a:r>
            <a:r>
              <a:rPr lang="en-GB" dirty="0" smtClean="0"/>
              <a:t>feedback 2</a:t>
            </a:r>
            <a:endParaRPr lang="en-GB" dirty="0"/>
          </a:p>
        </p:txBody>
      </p:sp>
      <p:sp>
        <p:nvSpPr>
          <p:cNvPr id="3" name="Content Placeholder 2"/>
          <p:cNvSpPr>
            <a:spLocks noGrp="1"/>
          </p:cNvSpPr>
          <p:nvPr>
            <p:ph sz="half" idx="1"/>
          </p:nvPr>
        </p:nvSpPr>
        <p:spPr>
          <a:xfrm>
            <a:off x="467544" y="1556792"/>
            <a:ext cx="4038600" cy="3581400"/>
          </a:xfrm>
        </p:spPr>
        <p:txBody>
          <a:bodyPr>
            <a:normAutofit fontScale="92500" lnSpcReduction="10000"/>
          </a:bodyPr>
          <a:lstStyle/>
          <a:p>
            <a:pPr marL="0" indent="0">
              <a:buNone/>
            </a:pPr>
            <a:r>
              <a:rPr lang="en-GB" b="1" dirty="0" smtClean="0"/>
              <a:t>Increasing usability</a:t>
            </a:r>
          </a:p>
          <a:p>
            <a:r>
              <a:rPr lang="en-GB" dirty="0" smtClean="0"/>
              <a:t>Shorter version (in addition)</a:t>
            </a:r>
          </a:p>
          <a:p>
            <a:pPr lvl="1"/>
            <a:r>
              <a:rPr lang="en-GB" dirty="0" smtClean="0"/>
              <a:t>Ease of translation</a:t>
            </a:r>
          </a:p>
          <a:p>
            <a:pPr lvl="1"/>
            <a:r>
              <a:rPr lang="en-GB" dirty="0" smtClean="0"/>
              <a:t>Likelihood of being read </a:t>
            </a:r>
          </a:p>
          <a:p>
            <a:r>
              <a:rPr lang="en-GB" dirty="0" smtClean="0"/>
              <a:t>Clear, unambiguous language </a:t>
            </a:r>
          </a:p>
          <a:p>
            <a:pPr lvl="1"/>
            <a:r>
              <a:rPr lang="en-GB" dirty="0" smtClean="0"/>
              <a:t>access for non-English readers</a:t>
            </a:r>
          </a:p>
        </p:txBody>
      </p:sp>
      <p:sp>
        <p:nvSpPr>
          <p:cNvPr id="4" name="Content Placeholder 3"/>
          <p:cNvSpPr>
            <a:spLocks noGrp="1"/>
          </p:cNvSpPr>
          <p:nvPr>
            <p:ph sz="half" idx="2"/>
          </p:nvPr>
        </p:nvSpPr>
        <p:spPr>
          <a:xfrm>
            <a:off x="4499992" y="1556792"/>
            <a:ext cx="4464496" cy="4525963"/>
          </a:xfrm>
        </p:spPr>
        <p:txBody>
          <a:bodyPr>
            <a:normAutofit fontScale="92500" lnSpcReduction="10000"/>
          </a:bodyPr>
          <a:lstStyle/>
          <a:p>
            <a:pPr marL="0" indent="0">
              <a:buNone/>
            </a:pPr>
            <a:r>
              <a:rPr lang="en-GB" b="1" dirty="0" smtClean="0"/>
              <a:t>Expanding content</a:t>
            </a:r>
          </a:p>
          <a:p>
            <a:r>
              <a:rPr lang="en-GB" dirty="0" smtClean="0"/>
              <a:t>Cultural context </a:t>
            </a:r>
          </a:p>
          <a:p>
            <a:pPr lvl="1"/>
            <a:r>
              <a:rPr lang="en-GB" dirty="0" smtClean="0"/>
              <a:t>of policy-making </a:t>
            </a:r>
          </a:p>
          <a:p>
            <a:pPr lvl="1"/>
            <a:r>
              <a:rPr lang="en-GB" dirty="0" smtClean="0"/>
              <a:t>of scientific advice</a:t>
            </a:r>
          </a:p>
          <a:p>
            <a:r>
              <a:rPr lang="en-GB" dirty="0" smtClean="0"/>
              <a:t>What works - examples</a:t>
            </a:r>
          </a:p>
          <a:p>
            <a:r>
              <a:rPr lang="en-GB" dirty="0" smtClean="0"/>
              <a:t>Communication strategies</a:t>
            </a:r>
          </a:p>
          <a:p>
            <a:pPr marL="457200" lvl="1" indent="0">
              <a:buNone/>
            </a:pPr>
            <a:endParaRPr lang="en-GB" dirty="0" smtClean="0"/>
          </a:p>
          <a:p>
            <a:endParaRPr lang="en-GB" dirty="0" smtClean="0"/>
          </a:p>
          <a:p>
            <a:endParaRPr lang="en-GB" dirty="0"/>
          </a:p>
        </p:txBody>
      </p:sp>
      <p:sp>
        <p:nvSpPr>
          <p:cNvPr id="5" name="Date Placeholder 4"/>
          <p:cNvSpPr>
            <a:spLocks noGrp="1"/>
          </p:cNvSpPr>
          <p:nvPr>
            <p:ph type="dt" sz="half" idx="12"/>
          </p:nvPr>
        </p:nvSpPr>
        <p:spPr/>
        <p:txBody>
          <a:bodyPr/>
          <a:lstStyle/>
          <a:p>
            <a:r>
              <a:rPr lang="en-US" smtClean="0"/>
              <a:t>20/10/2011</a:t>
            </a:r>
            <a:endParaRPr lang="en-GB" sz="1200"/>
          </a:p>
        </p:txBody>
      </p:sp>
    </p:spTree>
    <p:extLst>
      <p:ext uri="{BB962C8B-B14F-4D97-AF65-F5344CB8AC3E}">
        <p14:creationId xmlns:p14="http://schemas.microsoft.com/office/powerpoint/2010/main" val="2207311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8229600" cy="1143000"/>
          </a:xfrm>
        </p:spPr>
        <p:txBody>
          <a:bodyPr>
            <a:normAutofit/>
          </a:bodyPr>
          <a:lstStyle/>
          <a:p>
            <a:r>
              <a:rPr lang="en-GB" dirty="0" smtClean="0"/>
              <a:t>Key issues for science-policy dialogue</a:t>
            </a:r>
            <a:endParaRPr lang="en-GB" dirty="0"/>
          </a:p>
        </p:txBody>
      </p:sp>
      <p:sp>
        <p:nvSpPr>
          <p:cNvPr id="3" name="Content Placeholder 2"/>
          <p:cNvSpPr>
            <a:spLocks noGrp="1"/>
          </p:cNvSpPr>
          <p:nvPr>
            <p:ph sz="half" idx="1"/>
          </p:nvPr>
        </p:nvSpPr>
        <p:spPr>
          <a:xfrm>
            <a:off x="251520" y="1700808"/>
            <a:ext cx="4248472" cy="4925144"/>
          </a:xfrm>
        </p:spPr>
        <p:txBody>
          <a:bodyPr>
            <a:normAutofit/>
          </a:bodyPr>
          <a:lstStyle/>
          <a:p>
            <a:pPr marL="0" indent="0">
              <a:buNone/>
            </a:pPr>
            <a:r>
              <a:rPr lang="en-GB" b="1" dirty="0" smtClean="0"/>
              <a:t>Challenges of Procedure</a:t>
            </a:r>
          </a:p>
          <a:p>
            <a:r>
              <a:rPr lang="en-GB" dirty="0" smtClean="0"/>
              <a:t>Communication</a:t>
            </a:r>
            <a:endParaRPr lang="en-GB" dirty="0" smtClean="0"/>
          </a:p>
          <a:p>
            <a:r>
              <a:rPr lang="en-GB" dirty="0" smtClean="0"/>
              <a:t>Access </a:t>
            </a:r>
            <a:r>
              <a:rPr lang="en-GB" dirty="0"/>
              <a:t>to </a:t>
            </a:r>
            <a:r>
              <a:rPr lang="en-GB" dirty="0" smtClean="0"/>
              <a:t>policy-makers</a:t>
            </a:r>
          </a:p>
          <a:p>
            <a:r>
              <a:rPr lang="en-GB" dirty="0" smtClean="0"/>
              <a:t>Involving stakeholders</a:t>
            </a:r>
          </a:p>
          <a:p>
            <a:pPr lvl="1"/>
            <a:r>
              <a:rPr lang="en-GB" sz="2800" dirty="0" smtClean="0"/>
              <a:t>If</a:t>
            </a:r>
          </a:p>
          <a:p>
            <a:pPr lvl="1"/>
            <a:r>
              <a:rPr lang="en-GB" sz="2800" dirty="0" smtClean="0"/>
              <a:t>How</a:t>
            </a:r>
          </a:p>
          <a:p>
            <a:pPr lvl="1"/>
            <a:r>
              <a:rPr lang="en-GB" sz="2800" dirty="0" smtClean="0"/>
              <a:t>When</a:t>
            </a:r>
          </a:p>
          <a:p>
            <a:r>
              <a:rPr lang="en-GB" dirty="0" smtClean="0"/>
              <a:t>Evaluating advice </a:t>
            </a:r>
          </a:p>
          <a:p>
            <a:pPr lvl="1"/>
            <a:endParaRPr lang="en-GB" sz="3100" dirty="0" smtClean="0"/>
          </a:p>
          <a:p>
            <a:endParaRPr lang="en-GB" dirty="0"/>
          </a:p>
          <a:p>
            <a:endParaRPr lang="en-GB" dirty="0"/>
          </a:p>
        </p:txBody>
      </p:sp>
      <p:sp>
        <p:nvSpPr>
          <p:cNvPr id="4" name="Content Placeholder 3"/>
          <p:cNvSpPr>
            <a:spLocks noGrp="1"/>
          </p:cNvSpPr>
          <p:nvPr>
            <p:ph sz="half" idx="2"/>
          </p:nvPr>
        </p:nvSpPr>
        <p:spPr>
          <a:xfrm>
            <a:off x="4355976" y="1700808"/>
            <a:ext cx="4680520" cy="4525963"/>
          </a:xfrm>
        </p:spPr>
        <p:txBody>
          <a:bodyPr>
            <a:normAutofit/>
          </a:bodyPr>
          <a:lstStyle/>
          <a:p>
            <a:pPr marL="0" indent="0">
              <a:buNone/>
            </a:pPr>
            <a:r>
              <a:rPr lang="en-GB" b="1" dirty="0" smtClean="0"/>
              <a:t>Institutional challenges </a:t>
            </a:r>
          </a:p>
          <a:p>
            <a:r>
              <a:rPr lang="en-GB" dirty="0" smtClean="0"/>
              <a:t>Budget</a:t>
            </a:r>
            <a:endParaRPr lang="en-GB" dirty="0" smtClean="0"/>
          </a:p>
          <a:p>
            <a:r>
              <a:rPr lang="en-GB" dirty="0" smtClean="0"/>
              <a:t>Staff resources</a:t>
            </a:r>
          </a:p>
          <a:p>
            <a:r>
              <a:rPr lang="en-GB" dirty="0" smtClean="0"/>
              <a:t>Generating interest within Academy</a:t>
            </a:r>
          </a:p>
          <a:p>
            <a:r>
              <a:rPr lang="en-GB" dirty="0" smtClean="0"/>
              <a:t>Being heard and listened to by policy-makers</a:t>
            </a:r>
          </a:p>
          <a:p>
            <a:pPr marL="457200" lvl="1" indent="0">
              <a:buNone/>
            </a:pPr>
            <a:endParaRPr lang="en-GB" sz="3500" dirty="0" smtClean="0"/>
          </a:p>
          <a:p>
            <a:pPr lvl="1"/>
            <a:endParaRPr lang="en-GB" dirty="0" smtClean="0"/>
          </a:p>
          <a:p>
            <a:endParaRPr lang="en-GB" dirty="0" smtClean="0"/>
          </a:p>
          <a:p>
            <a:pPr marL="0" indent="0">
              <a:buNone/>
            </a:pPr>
            <a:endParaRPr lang="en-GB" dirty="0"/>
          </a:p>
        </p:txBody>
      </p:sp>
      <p:sp>
        <p:nvSpPr>
          <p:cNvPr id="5" name="Date Placeholder 4"/>
          <p:cNvSpPr>
            <a:spLocks noGrp="1"/>
          </p:cNvSpPr>
          <p:nvPr>
            <p:ph type="dt" sz="half" idx="12"/>
          </p:nvPr>
        </p:nvSpPr>
        <p:spPr/>
        <p:txBody>
          <a:bodyPr/>
          <a:lstStyle/>
          <a:p>
            <a:r>
              <a:rPr lang="en-US" smtClean="0"/>
              <a:t>20/10/2011</a:t>
            </a:r>
            <a:endParaRPr lang="en-GB" sz="1200"/>
          </a:p>
        </p:txBody>
      </p:sp>
    </p:spTree>
    <p:extLst>
      <p:ext uri="{BB962C8B-B14F-4D97-AF65-F5344CB8AC3E}">
        <p14:creationId xmlns:p14="http://schemas.microsoft.com/office/powerpoint/2010/main" val="3531019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143000"/>
          </a:xfrm>
        </p:spPr>
        <p:txBody>
          <a:bodyPr/>
          <a:lstStyle/>
          <a:p>
            <a:r>
              <a:rPr lang="en-GB" dirty="0" smtClean="0"/>
              <a:t>Key issues - 1. Communication</a:t>
            </a:r>
            <a:endParaRPr lang="en-GB" dirty="0"/>
          </a:p>
        </p:txBody>
      </p:sp>
      <p:sp>
        <p:nvSpPr>
          <p:cNvPr id="3" name="Content Placeholder 2"/>
          <p:cNvSpPr>
            <a:spLocks noGrp="1"/>
          </p:cNvSpPr>
          <p:nvPr>
            <p:ph idx="1"/>
          </p:nvPr>
        </p:nvSpPr>
        <p:spPr>
          <a:xfrm>
            <a:off x="467544" y="1700808"/>
            <a:ext cx="8229600" cy="3581400"/>
          </a:xfrm>
        </p:spPr>
        <p:txBody>
          <a:bodyPr>
            <a:normAutofit/>
          </a:bodyPr>
          <a:lstStyle/>
          <a:p>
            <a:r>
              <a:rPr lang="en-GB" dirty="0" smtClean="0"/>
              <a:t>Can we raise the impact of advice written by the Academy using the media more effectively? </a:t>
            </a:r>
          </a:p>
          <a:p>
            <a:r>
              <a:rPr lang="en-GB" dirty="0" smtClean="0"/>
              <a:t>Communication is not a priority for Academy scientists </a:t>
            </a:r>
          </a:p>
          <a:p>
            <a:pPr lvl="1"/>
            <a:r>
              <a:rPr lang="en-GB" dirty="0" smtClean="0"/>
              <a:t>Scientific </a:t>
            </a:r>
            <a:r>
              <a:rPr lang="en-GB" dirty="0"/>
              <a:t>publishing is </a:t>
            </a:r>
            <a:r>
              <a:rPr lang="en-GB" dirty="0" smtClean="0"/>
              <a:t>prioritised  &amp; rewarded</a:t>
            </a:r>
          </a:p>
          <a:p>
            <a:pPr lvl="1"/>
            <a:r>
              <a:rPr lang="en-GB" dirty="0" smtClean="0"/>
              <a:t>Career incentives for policy engagement?</a:t>
            </a:r>
          </a:p>
          <a:p>
            <a:r>
              <a:rPr lang="en-GB" dirty="0" smtClean="0"/>
              <a:t>How to get </a:t>
            </a:r>
            <a:r>
              <a:rPr lang="en-GB" dirty="0"/>
              <a:t>messages out to Academy </a:t>
            </a:r>
            <a:r>
              <a:rPr lang="en-GB" dirty="0" smtClean="0"/>
              <a:t>members </a:t>
            </a:r>
          </a:p>
          <a:p>
            <a:r>
              <a:rPr lang="en-GB" dirty="0" smtClean="0"/>
              <a:t>Raise profile of science early</a:t>
            </a:r>
          </a:p>
          <a:p>
            <a:pPr lvl="1"/>
            <a:r>
              <a:rPr lang="en-GB" dirty="0" smtClean="0"/>
              <a:t>Would better  enquiry-based scientific education in schools help influence future generation of policy-makers?  </a:t>
            </a:r>
          </a:p>
          <a:p>
            <a:endParaRPr lang="en-GB" dirty="0"/>
          </a:p>
        </p:txBody>
      </p:sp>
      <p:sp>
        <p:nvSpPr>
          <p:cNvPr id="4" name="Date Placeholder 3"/>
          <p:cNvSpPr>
            <a:spLocks noGrp="1"/>
          </p:cNvSpPr>
          <p:nvPr>
            <p:ph type="dt" sz="half" idx="12"/>
          </p:nvPr>
        </p:nvSpPr>
        <p:spPr/>
        <p:txBody>
          <a:bodyPr/>
          <a:lstStyle/>
          <a:p>
            <a:r>
              <a:rPr lang="en-US" smtClean="0"/>
              <a:t>20/10/2011</a:t>
            </a:r>
            <a:endParaRPr lang="en-GB" sz="1200"/>
          </a:p>
        </p:txBody>
      </p:sp>
    </p:spTree>
    <p:extLst>
      <p:ext uri="{BB962C8B-B14F-4D97-AF65-F5344CB8AC3E}">
        <p14:creationId xmlns:p14="http://schemas.microsoft.com/office/powerpoint/2010/main" val="2807204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issues – 2. Access to policy-makers</a:t>
            </a:r>
            <a:endParaRPr lang="en-GB" dirty="0"/>
          </a:p>
        </p:txBody>
      </p:sp>
      <p:sp>
        <p:nvSpPr>
          <p:cNvPr id="3" name="Content Placeholder 2"/>
          <p:cNvSpPr>
            <a:spLocks noGrp="1"/>
          </p:cNvSpPr>
          <p:nvPr>
            <p:ph idx="1"/>
          </p:nvPr>
        </p:nvSpPr>
        <p:spPr/>
        <p:txBody>
          <a:bodyPr>
            <a:normAutofit/>
          </a:bodyPr>
          <a:lstStyle/>
          <a:p>
            <a:r>
              <a:rPr lang="en-GB" dirty="0" smtClean="0"/>
              <a:t>Essential in preparing for dialogue</a:t>
            </a:r>
          </a:p>
          <a:p>
            <a:r>
              <a:rPr lang="en-GB" dirty="0" smtClean="0"/>
              <a:t>“Contacts are born not made”</a:t>
            </a:r>
          </a:p>
          <a:p>
            <a:pPr lvl="1"/>
            <a:r>
              <a:rPr lang="en-GB" dirty="0" smtClean="0"/>
              <a:t>challenge is to ensure that Academy can break into policy networks and have influence</a:t>
            </a:r>
          </a:p>
          <a:p>
            <a:pPr lvl="2"/>
            <a:r>
              <a:rPr lang="en-GB" dirty="0" smtClean="0"/>
              <a:t>National AND International (role for EASAC)</a:t>
            </a:r>
          </a:p>
          <a:p>
            <a:r>
              <a:rPr lang="en-GB" dirty="0" smtClean="0"/>
              <a:t>Practical steps to build awareness (&amp; contacts)</a:t>
            </a:r>
          </a:p>
          <a:p>
            <a:pPr lvl="1"/>
            <a:r>
              <a:rPr lang="en-GB" dirty="0" smtClean="0"/>
              <a:t>Policy briefs of science advice</a:t>
            </a:r>
          </a:p>
          <a:p>
            <a:pPr lvl="1"/>
            <a:r>
              <a:rPr lang="en-GB" dirty="0" smtClean="0"/>
              <a:t>Emailing of brief reports to policymakers</a:t>
            </a:r>
          </a:p>
          <a:p>
            <a:pPr lvl="1"/>
            <a:r>
              <a:rPr lang="en-GB" dirty="0" smtClean="0"/>
              <a:t>Targetted print copies of full reports</a:t>
            </a:r>
            <a:endParaRPr lang="en-GB" dirty="0"/>
          </a:p>
        </p:txBody>
      </p:sp>
      <p:sp>
        <p:nvSpPr>
          <p:cNvPr id="4" name="Date Placeholder 3"/>
          <p:cNvSpPr>
            <a:spLocks noGrp="1"/>
          </p:cNvSpPr>
          <p:nvPr>
            <p:ph type="dt" sz="half" idx="12"/>
          </p:nvPr>
        </p:nvSpPr>
        <p:spPr/>
        <p:txBody>
          <a:bodyPr/>
          <a:lstStyle/>
          <a:p>
            <a:r>
              <a:rPr lang="en-US" smtClean="0"/>
              <a:t>20/10/2011</a:t>
            </a:r>
            <a:endParaRPr lang="en-GB" sz="1200"/>
          </a:p>
        </p:txBody>
      </p:sp>
    </p:spTree>
    <p:extLst>
      <p:ext uri="{BB962C8B-B14F-4D97-AF65-F5344CB8AC3E}">
        <p14:creationId xmlns:p14="http://schemas.microsoft.com/office/powerpoint/2010/main" val="3956643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8229600" cy="1143000"/>
          </a:xfrm>
        </p:spPr>
        <p:txBody>
          <a:bodyPr/>
          <a:lstStyle/>
          <a:p>
            <a:r>
              <a:rPr lang="en-GB" dirty="0" smtClean="0"/>
              <a:t>Key issues – 3. Stakeholders</a:t>
            </a:r>
            <a:endParaRPr lang="en-GB"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786866"/>
            <a:ext cx="4038600" cy="4152631"/>
          </a:xfrm>
        </p:spPr>
      </p:pic>
      <p:sp>
        <p:nvSpPr>
          <p:cNvPr id="5" name="Content Placeholder 4"/>
          <p:cNvSpPr>
            <a:spLocks noGrp="1"/>
          </p:cNvSpPr>
          <p:nvPr>
            <p:ph sz="half" idx="2"/>
          </p:nvPr>
        </p:nvSpPr>
        <p:spPr/>
        <p:txBody>
          <a:bodyPr>
            <a:normAutofit fontScale="77500" lnSpcReduction="20000"/>
          </a:bodyPr>
          <a:lstStyle/>
          <a:p>
            <a:r>
              <a:rPr lang="en-GB" sz="4400" dirty="0" smtClean="0"/>
              <a:t>Do we - why?</a:t>
            </a:r>
          </a:p>
          <a:p>
            <a:r>
              <a:rPr lang="en-GB" sz="4400" dirty="0" smtClean="0"/>
              <a:t>When?</a:t>
            </a:r>
          </a:p>
          <a:p>
            <a:r>
              <a:rPr lang="en-GB" sz="4400" dirty="0" smtClean="0"/>
              <a:t>How often?</a:t>
            </a:r>
          </a:p>
          <a:p>
            <a:r>
              <a:rPr lang="en-GB" sz="4400" dirty="0" smtClean="0"/>
              <a:t>How?</a:t>
            </a:r>
          </a:p>
          <a:p>
            <a:endParaRPr lang="en-GB" sz="4400" dirty="0"/>
          </a:p>
          <a:p>
            <a:r>
              <a:rPr lang="en-GB" sz="4400" dirty="0" smtClean="0">
                <a:solidFill>
                  <a:srgbClr val="C00000"/>
                </a:solidFill>
              </a:rPr>
              <a:t>Bias – reduced or increased?</a:t>
            </a:r>
            <a:endParaRPr lang="en-GB" sz="4400" dirty="0">
              <a:solidFill>
                <a:srgbClr val="C00000"/>
              </a:solidFill>
            </a:endParaRPr>
          </a:p>
        </p:txBody>
      </p:sp>
      <p:sp>
        <p:nvSpPr>
          <p:cNvPr id="3" name="Date Placeholder 2"/>
          <p:cNvSpPr>
            <a:spLocks noGrp="1"/>
          </p:cNvSpPr>
          <p:nvPr>
            <p:ph type="dt" sz="half" idx="12"/>
          </p:nvPr>
        </p:nvSpPr>
        <p:spPr/>
        <p:txBody>
          <a:bodyPr/>
          <a:lstStyle/>
          <a:p>
            <a:r>
              <a:rPr lang="en-US" smtClean="0"/>
              <a:t>20/10/2011</a:t>
            </a:r>
            <a:endParaRPr lang="en-GB" sz="1200"/>
          </a:p>
        </p:txBody>
      </p:sp>
    </p:spTree>
    <p:extLst>
      <p:ext uri="{BB962C8B-B14F-4D97-AF65-F5344CB8AC3E}">
        <p14:creationId xmlns:p14="http://schemas.microsoft.com/office/powerpoint/2010/main" val="3374198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issues – 4. Evaluating advice</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sz="2400" dirty="0" smtClean="0"/>
              <a:t>“Quality assurance provide</a:t>
            </a:r>
            <a:r>
              <a:rPr lang="en-GB" sz="2400" b="1" dirty="0" smtClean="0"/>
              <a:t>s confidence in the evidence gathering </a:t>
            </a:r>
            <a:r>
              <a:rPr lang="en-GB" sz="2400" dirty="0" smtClean="0"/>
              <a:t>process;</a:t>
            </a:r>
          </a:p>
          <a:p>
            <a:pPr marL="0" indent="0">
              <a:buNone/>
            </a:pPr>
            <a:r>
              <a:rPr lang="en-GB" sz="2400" dirty="0" smtClean="0"/>
              <a:t>Peer review provides</a:t>
            </a:r>
            <a:r>
              <a:rPr lang="en-GB" sz="2400" b="1" dirty="0" smtClean="0"/>
              <a:t> expert evaluation of the evidence</a:t>
            </a:r>
            <a:r>
              <a:rPr lang="en-GB" sz="2400" dirty="0" smtClean="0"/>
              <a:t> itself.  Both are vital tools in ensuring  that  advice is robust and current.   </a:t>
            </a:r>
          </a:p>
          <a:p>
            <a:pPr marL="0" indent="0">
              <a:buNone/>
            </a:pPr>
            <a:r>
              <a:rPr lang="en-GB" sz="2400" dirty="0" smtClean="0"/>
              <a:t>All </a:t>
            </a:r>
            <a:r>
              <a:rPr lang="en-GB" sz="2400" b="1" dirty="0" smtClean="0"/>
              <a:t>evidence should be subject to critical evaluation</a:t>
            </a:r>
            <a:r>
              <a:rPr lang="en-GB" sz="2400" dirty="0" smtClean="0"/>
              <a:t>; however, this can take different forms and needs to be proportionate to the nature of the evidence and its use”</a:t>
            </a:r>
          </a:p>
          <a:p>
            <a:pPr marL="0" indent="0">
              <a:buNone/>
            </a:pPr>
            <a:endParaRPr lang="en-GB" sz="2400" dirty="0" smtClean="0"/>
          </a:p>
          <a:p>
            <a:pPr marL="0" indent="0">
              <a:buNone/>
            </a:pPr>
            <a:r>
              <a:rPr lang="en-GB" sz="2400" i="1" dirty="0" smtClean="0"/>
              <a:t>(UK, Government </a:t>
            </a:r>
            <a:r>
              <a:rPr lang="en-GB" sz="2400" i="1" dirty="0"/>
              <a:t>Chief Scientific Adviser’s Guidelines on the Use of Scientific and Engineering Advice in Policy Making, </a:t>
            </a:r>
            <a:r>
              <a:rPr lang="en-GB" sz="2400" i="1" dirty="0" smtClean="0"/>
              <a:t>2010</a:t>
            </a:r>
            <a:r>
              <a:rPr lang="en-GB" sz="2400" dirty="0" smtClean="0"/>
              <a:t>)</a:t>
            </a:r>
          </a:p>
          <a:p>
            <a:pPr marL="0" indent="0">
              <a:buNone/>
            </a:pPr>
            <a:endParaRPr lang="en-GB" sz="2400" dirty="0"/>
          </a:p>
          <a:p>
            <a:pPr marL="0" indent="0" algn="ctr">
              <a:buNone/>
            </a:pPr>
            <a:r>
              <a:rPr lang="en-GB" sz="4000" b="1" dirty="0" smtClean="0"/>
              <a:t>almost universally reported  challenge for Academies</a:t>
            </a:r>
            <a:endParaRPr lang="en-GB" sz="4000" b="1" dirty="0"/>
          </a:p>
        </p:txBody>
      </p:sp>
      <p:sp>
        <p:nvSpPr>
          <p:cNvPr id="4" name="Date Placeholder 3"/>
          <p:cNvSpPr>
            <a:spLocks noGrp="1"/>
          </p:cNvSpPr>
          <p:nvPr>
            <p:ph type="dt" sz="half" idx="12"/>
          </p:nvPr>
        </p:nvSpPr>
        <p:spPr/>
        <p:txBody>
          <a:bodyPr/>
          <a:lstStyle/>
          <a:p>
            <a:r>
              <a:rPr lang="en-US" smtClean="0"/>
              <a:t>20/10/2011</a:t>
            </a:r>
            <a:endParaRPr lang="en-GB" sz="1200"/>
          </a:p>
        </p:txBody>
      </p:sp>
    </p:spTree>
    <p:extLst>
      <p:ext uri="{BB962C8B-B14F-4D97-AF65-F5344CB8AC3E}">
        <p14:creationId xmlns:p14="http://schemas.microsoft.com/office/powerpoint/2010/main" val="1794822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EASAC_template">
  <a:themeElements>
    <a:clrScheme name="">
      <a:dk1>
        <a:srgbClr val="000000"/>
      </a:dk1>
      <a:lt1>
        <a:srgbClr val="FFFFFF"/>
      </a:lt1>
      <a:dk2>
        <a:srgbClr val="000000"/>
      </a:dk2>
      <a:lt2>
        <a:srgbClr val="808080"/>
      </a:lt2>
      <a:accent1>
        <a:srgbClr val="D0AB02"/>
      </a:accent1>
      <a:accent2>
        <a:srgbClr val="132470"/>
      </a:accent2>
      <a:accent3>
        <a:srgbClr val="FFFFFF"/>
      </a:accent3>
      <a:accent4>
        <a:srgbClr val="000000"/>
      </a:accent4>
      <a:accent5>
        <a:srgbClr val="E4D2AA"/>
      </a:accent5>
      <a:accent6>
        <a:srgbClr val="102065"/>
      </a:accent6>
      <a:hlink>
        <a:srgbClr val="009999"/>
      </a:hlink>
      <a:folHlink>
        <a:srgbClr val="99CC00"/>
      </a:folHlink>
    </a:clrScheme>
    <a:fontScheme name="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hne Logo">
  <a:themeElements>
    <a:clrScheme name="">
      <a:dk1>
        <a:srgbClr val="000000"/>
      </a:dk1>
      <a:lt1>
        <a:srgbClr val="FFFFFF"/>
      </a:lt1>
      <a:dk2>
        <a:srgbClr val="000000"/>
      </a:dk2>
      <a:lt2>
        <a:srgbClr val="808080"/>
      </a:lt2>
      <a:accent1>
        <a:srgbClr val="D0AB02"/>
      </a:accent1>
      <a:accent2>
        <a:srgbClr val="132470"/>
      </a:accent2>
      <a:accent3>
        <a:srgbClr val="FFFFFF"/>
      </a:accent3>
      <a:accent4>
        <a:srgbClr val="000000"/>
      </a:accent4>
      <a:accent5>
        <a:srgbClr val="E4D2AA"/>
      </a:accent5>
      <a:accent6>
        <a:srgbClr val="102065"/>
      </a:accent6>
      <a:hlink>
        <a:srgbClr val="009999"/>
      </a:hlink>
      <a:folHlink>
        <a:srgbClr val="99CC00"/>
      </a:folHlink>
    </a:clrScheme>
    <a:fontScheme name="Ohne Logo">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hn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hn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hn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hn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hn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hn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hn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hn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hn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hn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hn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hn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EASAC_template</Template>
  <TotalTime>126</TotalTime>
  <Words>1226</Words>
  <Application>Microsoft Office PowerPoint</Application>
  <PresentationFormat>On-screen Show (4:3)</PresentationFormat>
  <Paragraphs>163</Paragraphs>
  <Slides>12</Slides>
  <Notes>10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EASAC_template</vt:lpstr>
      <vt:lpstr>Ohne Logo</vt:lpstr>
      <vt:lpstr>EASAC science-policy dialogue project:  phase 2 – 2011</vt:lpstr>
      <vt:lpstr>Participants</vt:lpstr>
      <vt:lpstr>Good Practice Guide – feedback 1 </vt:lpstr>
      <vt:lpstr>Good Practice Guide: feedback 2</vt:lpstr>
      <vt:lpstr>Key issues for science-policy dialogue</vt:lpstr>
      <vt:lpstr>Key issues - 1. Communication</vt:lpstr>
      <vt:lpstr>Key issues – 2. Access to policy-makers</vt:lpstr>
      <vt:lpstr>Key issues – 3. Stakeholders</vt:lpstr>
      <vt:lpstr>Key issues – 4. Evaluating advice</vt:lpstr>
      <vt:lpstr>Key issues – 5. Institutional challenges</vt:lpstr>
      <vt:lpstr>EASAC role</vt:lpstr>
      <vt:lpstr>Final reflections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EASAC science-policy dialogue project:  phase 2 – 2011</dc:title>
  <dc:creator>Gill</dc:creator>
  <cp:lastModifiedBy>Gill</cp:lastModifiedBy>
  <cp:revision>7</cp:revision>
  <dcterms:created xsi:type="dcterms:W3CDTF">2011-11-03T12:43:45Z</dcterms:created>
  <dcterms:modified xsi:type="dcterms:W3CDTF">2011-11-03T14:50:07Z</dcterms:modified>
</cp:coreProperties>
</file>